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1083" r:id="rId2"/>
    <p:sldId id="1084" r:id="rId3"/>
    <p:sldId id="1085" r:id="rId4"/>
    <p:sldId id="1086" r:id="rId5"/>
    <p:sldId id="1087" r:id="rId6"/>
    <p:sldId id="1089" r:id="rId7"/>
    <p:sldId id="1092" r:id="rId8"/>
    <p:sldId id="1093" r:id="rId9"/>
    <p:sldId id="1094" r:id="rId10"/>
    <p:sldId id="1095" r:id="rId11"/>
    <p:sldId id="1096" r:id="rId12"/>
    <p:sldId id="1097" r:id="rId13"/>
    <p:sldId id="1098" r:id="rId14"/>
    <p:sldId id="1099" r:id="rId15"/>
    <p:sldId id="1100" r:id="rId16"/>
    <p:sldId id="1101" r:id="rId17"/>
    <p:sldId id="1102" r:id="rId18"/>
    <p:sldId id="1103" r:id="rId19"/>
    <p:sldId id="1104" r:id="rId20"/>
    <p:sldId id="1105" r:id="rId21"/>
    <p:sldId id="1106" r:id="rId22"/>
    <p:sldId id="1107" r:id="rId23"/>
    <p:sldId id="1108" r:id="rId24"/>
    <p:sldId id="1109" r:id="rId25"/>
    <p:sldId id="1110" r:id="rId26"/>
    <p:sldId id="1111" r:id="rId27"/>
    <p:sldId id="1112" r:id="rId28"/>
    <p:sldId id="1113" r:id="rId29"/>
    <p:sldId id="1114" r:id="rId30"/>
  </p:sldIdLst>
  <p:sldSz cx="9144000" cy="5143500" type="screen16x9"/>
  <p:notesSz cx="6858000" cy="9144000"/>
  <p:custDataLst>
    <p:tags r:id="rId32"/>
  </p:custDataLst>
  <p:defaultTextStyle>
    <a:defPPr>
      <a:defRPr lang="zh-CN"/>
    </a:defPPr>
    <a:lvl1pPr marL="0" algn="l" defTabSz="914282" rtl="0" eaLnBrk="1" latinLnBrk="0" hangingPunct="1">
      <a:defRPr sz="1800" kern="1200">
        <a:solidFill>
          <a:schemeClr val="tx1"/>
        </a:solidFill>
        <a:latin typeface="+mn-lt"/>
        <a:ea typeface="+mn-ea"/>
        <a:cs typeface="+mn-cs"/>
      </a:defRPr>
    </a:lvl1pPr>
    <a:lvl2pPr marL="457140" algn="l" defTabSz="914282" rtl="0" eaLnBrk="1" latinLnBrk="0" hangingPunct="1">
      <a:defRPr sz="1800" kern="1200">
        <a:solidFill>
          <a:schemeClr val="tx1"/>
        </a:solidFill>
        <a:latin typeface="+mn-lt"/>
        <a:ea typeface="+mn-ea"/>
        <a:cs typeface="+mn-cs"/>
      </a:defRPr>
    </a:lvl2pPr>
    <a:lvl3pPr marL="914282" algn="l" defTabSz="914282" rtl="0" eaLnBrk="1" latinLnBrk="0" hangingPunct="1">
      <a:defRPr sz="1800" kern="1200">
        <a:solidFill>
          <a:schemeClr val="tx1"/>
        </a:solidFill>
        <a:latin typeface="+mn-lt"/>
        <a:ea typeface="+mn-ea"/>
        <a:cs typeface="+mn-cs"/>
      </a:defRPr>
    </a:lvl3pPr>
    <a:lvl4pPr marL="1371422" algn="l" defTabSz="914282" rtl="0" eaLnBrk="1" latinLnBrk="0" hangingPunct="1">
      <a:defRPr sz="1800" kern="1200">
        <a:solidFill>
          <a:schemeClr val="tx1"/>
        </a:solidFill>
        <a:latin typeface="+mn-lt"/>
        <a:ea typeface="+mn-ea"/>
        <a:cs typeface="+mn-cs"/>
      </a:defRPr>
    </a:lvl4pPr>
    <a:lvl5pPr marL="1828563" algn="l" defTabSz="914282" rtl="0" eaLnBrk="1" latinLnBrk="0" hangingPunct="1">
      <a:defRPr sz="1800" kern="1200">
        <a:solidFill>
          <a:schemeClr val="tx1"/>
        </a:solidFill>
        <a:latin typeface="+mn-lt"/>
        <a:ea typeface="+mn-ea"/>
        <a:cs typeface="+mn-cs"/>
      </a:defRPr>
    </a:lvl5pPr>
    <a:lvl6pPr marL="2285704" algn="l" defTabSz="914282" rtl="0" eaLnBrk="1" latinLnBrk="0" hangingPunct="1">
      <a:defRPr sz="1800" kern="1200">
        <a:solidFill>
          <a:schemeClr val="tx1"/>
        </a:solidFill>
        <a:latin typeface="+mn-lt"/>
        <a:ea typeface="+mn-ea"/>
        <a:cs typeface="+mn-cs"/>
      </a:defRPr>
    </a:lvl6pPr>
    <a:lvl7pPr marL="2742845" algn="l" defTabSz="914282" rtl="0" eaLnBrk="1" latinLnBrk="0" hangingPunct="1">
      <a:defRPr sz="1800" kern="1200">
        <a:solidFill>
          <a:schemeClr val="tx1"/>
        </a:solidFill>
        <a:latin typeface="+mn-lt"/>
        <a:ea typeface="+mn-ea"/>
        <a:cs typeface="+mn-cs"/>
      </a:defRPr>
    </a:lvl7pPr>
    <a:lvl8pPr marL="3199985" algn="l" defTabSz="914282" rtl="0" eaLnBrk="1" latinLnBrk="0" hangingPunct="1">
      <a:defRPr sz="1800" kern="1200">
        <a:solidFill>
          <a:schemeClr val="tx1"/>
        </a:solidFill>
        <a:latin typeface="+mn-lt"/>
        <a:ea typeface="+mn-ea"/>
        <a:cs typeface="+mn-cs"/>
      </a:defRPr>
    </a:lvl8pPr>
    <a:lvl9pPr marL="3657126" algn="l" defTabSz="91428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8F06"/>
    <a:srgbClr val="DB2C03"/>
    <a:srgbClr val="034EA2"/>
    <a:srgbClr val="EBAC07"/>
    <a:srgbClr val="0075BF"/>
    <a:srgbClr val="0087CD"/>
    <a:srgbClr val="008487"/>
    <a:srgbClr val="163C46"/>
    <a:srgbClr val="008F92"/>
    <a:srgbClr val="0048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3416" autoAdjust="0"/>
  </p:normalViewPr>
  <p:slideViewPr>
    <p:cSldViewPr>
      <p:cViewPr>
        <p:scale>
          <a:sx n="100" d="100"/>
          <a:sy n="100" d="100"/>
        </p:scale>
        <p:origin x="-528" y="16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p:cViewPr varScale="1">
        <p:scale>
          <a:sx n="65" d="100"/>
          <a:sy n="65" d="100"/>
        </p:scale>
        <p:origin x="-336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2A5992-9D73-4015-9385-ABE035416B29}" type="datetimeFigureOut">
              <a:rPr lang="zh-CN" altLang="en-US" smtClean="0"/>
              <a:pPr/>
              <a:t>2022/9/16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95A699-AB68-4A20-99FB-6F69DC266D45}" type="slidenum">
              <a:rPr lang="zh-CN" altLang="en-US" smtClean="0"/>
              <a:pPr/>
              <a:t>‹#›</a:t>
            </a:fld>
            <a:endParaRPr lang="zh-CN" altLang="en-US"/>
          </a:p>
        </p:txBody>
      </p:sp>
    </p:spTree>
    <p:extLst>
      <p:ext uri="{BB962C8B-B14F-4D97-AF65-F5344CB8AC3E}">
        <p14:creationId xmlns:p14="http://schemas.microsoft.com/office/powerpoint/2010/main" val="48234476"/>
      </p:ext>
    </p:extLst>
  </p:cSld>
  <p:clrMap bg1="lt1" tx1="dk1" bg2="lt2" tx2="dk2" accent1="accent1" accent2="accent2" accent3="accent3" accent4="accent4" accent5="accent5" accent6="accent6" hlink="hlink" folHlink="folHlink"/>
  <p:notesStyle>
    <a:lvl1pPr marL="0" algn="l" defTabSz="914282" rtl="0" eaLnBrk="1" latinLnBrk="0" hangingPunct="1">
      <a:defRPr sz="1200" kern="1200">
        <a:solidFill>
          <a:schemeClr val="tx1"/>
        </a:solidFill>
        <a:latin typeface="+mn-lt"/>
        <a:ea typeface="+mn-ea"/>
        <a:cs typeface="+mn-cs"/>
      </a:defRPr>
    </a:lvl1pPr>
    <a:lvl2pPr marL="457140" algn="l" defTabSz="914282" rtl="0" eaLnBrk="1" latinLnBrk="0" hangingPunct="1">
      <a:defRPr sz="1200" kern="1200">
        <a:solidFill>
          <a:schemeClr val="tx1"/>
        </a:solidFill>
        <a:latin typeface="+mn-lt"/>
        <a:ea typeface="+mn-ea"/>
        <a:cs typeface="+mn-cs"/>
      </a:defRPr>
    </a:lvl2pPr>
    <a:lvl3pPr marL="914282" algn="l" defTabSz="914282" rtl="0" eaLnBrk="1" latinLnBrk="0" hangingPunct="1">
      <a:defRPr sz="1200" kern="1200">
        <a:solidFill>
          <a:schemeClr val="tx1"/>
        </a:solidFill>
        <a:latin typeface="+mn-lt"/>
        <a:ea typeface="+mn-ea"/>
        <a:cs typeface="+mn-cs"/>
      </a:defRPr>
    </a:lvl3pPr>
    <a:lvl4pPr marL="1371422" algn="l" defTabSz="914282" rtl="0" eaLnBrk="1" latinLnBrk="0" hangingPunct="1">
      <a:defRPr sz="1200" kern="1200">
        <a:solidFill>
          <a:schemeClr val="tx1"/>
        </a:solidFill>
        <a:latin typeface="+mn-lt"/>
        <a:ea typeface="+mn-ea"/>
        <a:cs typeface="+mn-cs"/>
      </a:defRPr>
    </a:lvl4pPr>
    <a:lvl5pPr marL="1828563" algn="l" defTabSz="914282" rtl="0" eaLnBrk="1" latinLnBrk="0" hangingPunct="1">
      <a:defRPr sz="1200" kern="1200">
        <a:solidFill>
          <a:schemeClr val="tx1"/>
        </a:solidFill>
        <a:latin typeface="+mn-lt"/>
        <a:ea typeface="+mn-ea"/>
        <a:cs typeface="+mn-cs"/>
      </a:defRPr>
    </a:lvl5pPr>
    <a:lvl6pPr marL="2285704" algn="l" defTabSz="914282" rtl="0" eaLnBrk="1" latinLnBrk="0" hangingPunct="1">
      <a:defRPr sz="1200" kern="1200">
        <a:solidFill>
          <a:schemeClr val="tx1"/>
        </a:solidFill>
        <a:latin typeface="+mn-lt"/>
        <a:ea typeface="+mn-ea"/>
        <a:cs typeface="+mn-cs"/>
      </a:defRPr>
    </a:lvl6pPr>
    <a:lvl7pPr marL="2742845" algn="l" defTabSz="914282" rtl="0" eaLnBrk="1" latinLnBrk="0" hangingPunct="1">
      <a:defRPr sz="1200" kern="1200">
        <a:solidFill>
          <a:schemeClr val="tx1"/>
        </a:solidFill>
        <a:latin typeface="+mn-lt"/>
        <a:ea typeface="+mn-ea"/>
        <a:cs typeface="+mn-cs"/>
      </a:defRPr>
    </a:lvl7pPr>
    <a:lvl8pPr marL="3199985" algn="l" defTabSz="914282" rtl="0" eaLnBrk="1" latinLnBrk="0" hangingPunct="1">
      <a:defRPr sz="1200" kern="1200">
        <a:solidFill>
          <a:schemeClr val="tx1"/>
        </a:solidFill>
        <a:latin typeface="+mn-lt"/>
        <a:ea typeface="+mn-ea"/>
        <a:cs typeface="+mn-cs"/>
      </a:defRPr>
    </a:lvl8pPr>
    <a:lvl9pPr marL="3657126" algn="l" defTabSz="9142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4E8D62-D41F-6042-BCDF-79D228EFA10F}" type="slidenum">
              <a:rPr lang="en-US" smtClean="0"/>
              <a:pPr/>
              <a:t>1</a:t>
            </a:fld>
            <a:endParaRPr lang="en-US" dirty="0"/>
          </a:p>
        </p:txBody>
      </p:sp>
    </p:spTree>
    <p:extLst>
      <p:ext uri="{BB962C8B-B14F-4D97-AF65-F5344CB8AC3E}">
        <p14:creationId xmlns:p14="http://schemas.microsoft.com/office/powerpoint/2010/main" val="887807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13</a:t>
            </a:fld>
            <a:endParaRPr lang="en-US"/>
          </a:p>
        </p:txBody>
      </p:sp>
    </p:spTree>
    <p:extLst>
      <p:ext uri="{BB962C8B-B14F-4D97-AF65-F5344CB8AC3E}">
        <p14:creationId xmlns:p14="http://schemas.microsoft.com/office/powerpoint/2010/main" val="1711730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14</a:t>
            </a:fld>
            <a:endParaRPr lang="en-US"/>
          </a:p>
        </p:txBody>
      </p:sp>
    </p:spTree>
    <p:extLst>
      <p:ext uri="{BB962C8B-B14F-4D97-AF65-F5344CB8AC3E}">
        <p14:creationId xmlns:p14="http://schemas.microsoft.com/office/powerpoint/2010/main" val="3579141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15</a:t>
            </a:fld>
            <a:endParaRPr lang="en-US"/>
          </a:p>
        </p:txBody>
      </p:sp>
    </p:spTree>
    <p:extLst>
      <p:ext uri="{BB962C8B-B14F-4D97-AF65-F5344CB8AC3E}">
        <p14:creationId xmlns:p14="http://schemas.microsoft.com/office/powerpoint/2010/main" val="21530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16</a:t>
            </a:fld>
            <a:endParaRPr lang="en-US"/>
          </a:p>
        </p:txBody>
      </p:sp>
    </p:spTree>
    <p:extLst>
      <p:ext uri="{BB962C8B-B14F-4D97-AF65-F5344CB8AC3E}">
        <p14:creationId xmlns:p14="http://schemas.microsoft.com/office/powerpoint/2010/main" val="370665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17</a:t>
            </a:fld>
            <a:endParaRPr lang="en-US"/>
          </a:p>
        </p:txBody>
      </p:sp>
    </p:spTree>
    <p:extLst>
      <p:ext uri="{BB962C8B-B14F-4D97-AF65-F5344CB8AC3E}">
        <p14:creationId xmlns:p14="http://schemas.microsoft.com/office/powerpoint/2010/main" val="2796734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18</a:t>
            </a:fld>
            <a:endParaRPr lang="en-US"/>
          </a:p>
        </p:txBody>
      </p:sp>
    </p:spTree>
    <p:extLst>
      <p:ext uri="{BB962C8B-B14F-4D97-AF65-F5344CB8AC3E}">
        <p14:creationId xmlns:p14="http://schemas.microsoft.com/office/powerpoint/2010/main" val="2044159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19</a:t>
            </a:fld>
            <a:endParaRPr lang="en-US"/>
          </a:p>
        </p:txBody>
      </p:sp>
    </p:spTree>
    <p:extLst>
      <p:ext uri="{BB962C8B-B14F-4D97-AF65-F5344CB8AC3E}">
        <p14:creationId xmlns:p14="http://schemas.microsoft.com/office/powerpoint/2010/main" val="143233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20</a:t>
            </a:fld>
            <a:endParaRPr lang="en-US"/>
          </a:p>
        </p:txBody>
      </p:sp>
    </p:spTree>
    <p:extLst>
      <p:ext uri="{BB962C8B-B14F-4D97-AF65-F5344CB8AC3E}">
        <p14:creationId xmlns:p14="http://schemas.microsoft.com/office/powerpoint/2010/main" val="2578458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21</a:t>
            </a:fld>
            <a:endParaRPr lang="en-US"/>
          </a:p>
        </p:txBody>
      </p:sp>
    </p:spTree>
    <p:extLst>
      <p:ext uri="{BB962C8B-B14F-4D97-AF65-F5344CB8AC3E}">
        <p14:creationId xmlns:p14="http://schemas.microsoft.com/office/powerpoint/2010/main" val="1712956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22</a:t>
            </a:fld>
            <a:endParaRPr lang="en-US"/>
          </a:p>
        </p:txBody>
      </p:sp>
    </p:spTree>
    <p:extLst>
      <p:ext uri="{BB962C8B-B14F-4D97-AF65-F5344CB8AC3E}">
        <p14:creationId xmlns:p14="http://schemas.microsoft.com/office/powerpoint/2010/main" val="3102171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E8D62-D41F-6042-BCDF-79D228EFA10F}" type="slidenum">
              <a:rPr lang="en-US" smtClean="0"/>
              <a:pPr/>
              <a:t>2</a:t>
            </a:fld>
            <a:endParaRPr lang="en-US" dirty="0"/>
          </a:p>
        </p:txBody>
      </p:sp>
    </p:spTree>
    <p:extLst>
      <p:ext uri="{BB962C8B-B14F-4D97-AF65-F5344CB8AC3E}">
        <p14:creationId xmlns:p14="http://schemas.microsoft.com/office/powerpoint/2010/main" val="1052424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23</a:t>
            </a:fld>
            <a:endParaRPr lang="en-US"/>
          </a:p>
        </p:txBody>
      </p:sp>
    </p:spTree>
    <p:extLst>
      <p:ext uri="{BB962C8B-B14F-4D97-AF65-F5344CB8AC3E}">
        <p14:creationId xmlns:p14="http://schemas.microsoft.com/office/powerpoint/2010/main" val="26156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24</a:t>
            </a:fld>
            <a:endParaRPr lang="en-US"/>
          </a:p>
        </p:txBody>
      </p:sp>
    </p:spTree>
    <p:extLst>
      <p:ext uri="{BB962C8B-B14F-4D97-AF65-F5344CB8AC3E}">
        <p14:creationId xmlns:p14="http://schemas.microsoft.com/office/powerpoint/2010/main" val="4278160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25</a:t>
            </a:fld>
            <a:endParaRPr lang="en-US"/>
          </a:p>
        </p:txBody>
      </p:sp>
    </p:spTree>
    <p:extLst>
      <p:ext uri="{BB962C8B-B14F-4D97-AF65-F5344CB8AC3E}">
        <p14:creationId xmlns:p14="http://schemas.microsoft.com/office/powerpoint/2010/main" val="3645957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26</a:t>
            </a:fld>
            <a:endParaRPr lang="en-US"/>
          </a:p>
        </p:txBody>
      </p:sp>
    </p:spTree>
    <p:extLst>
      <p:ext uri="{BB962C8B-B14F-4D97-AF65-F5344CB8AC3E}">
        <p14:creationId xmlns:p14="http://schemas.microsoft.com/office/powerpoint/2010/main" val="2602563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27</a:t>
            </a:fld>
            <a:endParaRPr lang="en-US"/>
          </a:p>
        </p:txBody>
      </p:sp>
    </p:spTree>
    <p:extLst>
      <p:ext uri="{BB962C8B-B14F-4D97-AF65-F5344CB8AC3E}">
        <p14:creationId xmlns:p14="http://schemas.microsoft.com/office/powerpoint/2010/main" val="223507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28</a:t>
            </a:fld>
            <a:endParaRPr lang="en-US"/>
          </a:p>
        </p:txBody>
      </p:sp>
    </p:spTree>
    <p:extLst>
      <p:ext uri="{BB962C8B-B14F-4D97-AF65-F5344CB8AC3E}">
        <p14:creationId xmlns:p14="http://schemas.microsoft.com/office/powerpoint/2010/main" val="2649960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29</a:t>
            </a:fld>
            <a:endParaRPr lang="en-US"/>
          </a:p>
        </p:txBody>
      </p:sp>
    </p:spTree>
    <p:extLst>
      <p:ext uri="{BB962C8B-B14F-4D97-AF65-F5344CB8AC3E}">
        <p14:creationId xmlns:p14="http://schemas.microsoft.com/office/powerpoint/2010/main" val="1124061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5</a:t>
            </a:fld>
            <a:endParaRPr lang="en-US"/>
          </a:p>
        </p:txBody>
      </p:sp>
    </p:spTree>
    <p:extLst>
      <p:ext uri="{BB962C8B-B14F-4D97-AF65-F5344CB8AC3E}">
        <p14:creationId xmlns:p14="http://schemas.microsoft.com/office/powerpoint/2010/main" val="1105802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6</a:t>
            </a:fld>
            <a:endParaRPr lang="en-US"/>
          </a:p>
        </p:txBody>
      </p:sp>
    </p:spTree>
    <p:extLst>
      <p:ext uri="{BB962C8B-B14F-4D97-AF65-F5344CB8AC3E}">
        <p14:creationId xmlns:p14="http://schemas.microsoft.com/office/powerpoint/2010/main" val="1313567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7</a:t>
            </a:fld>
            <a:endParaRPr lang="en-US"/>
          </a:p>
        </p:txBody>
      </p:sp>
    </p:spTree>
    <p:extLst>
      <p:ext uri="{BB962C8B-B14F-4D97-AF65-F5344CB8AC3E}">
        <p14:creationId xmlns:p14="http://schemas.microsoft.com/office/powerpoint/2010/main" val="212157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9</a:t>
            </a:fld>
            <a:endParaRPr lang="en-US"/>
          </a:p>
        </p:txBody>
      </p:sp>
    </p:spTree>
    <p:extLst>
      <p:ext uri="{BB962C8B-B14F-4D97-AF65-F5344CB8AC3E}">
        <p14:creationId xmlns:p14="http://schemas.microsoft.com/office/powerpoint/2010/main" val="317220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10</a:t>
            </a:fld>
            <a:endParaRPr lang="en-US"/>
          </a:p>
        </p:txBody>
      </p:sp>
    </p:spTree>
    <p:extLst>
      <p:ext uri="{BB962C8B-B14F-4D97-AF65-F5344CB8AC3E}">
        <p14:creationId xmlns:p14="http://schemas.microsoft.com/office/powerpoint/2010/main" val="3550235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11</a:t>
            </a:fld>
            <a:endParaRPr lang="en-US"/>
          </a:p>
        </p:txBody>
      </p:sp>
    </p:spTree>
    <p:extLst>
      <p:ext uri="{BB962C8B-B14F-4D97-AF65-F5344CB8AC3E}">
        <p14:creationId xmlns:p14="http://schemas.microsoft.com/office/powerpoint/2010/main" val="2620521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F0CD00-EE73-45EE-AAE5-D89074191312}" type="slidenum">
              <a:rPr lang="en-US" smtClean="0"/>
              <a:pPr>
                <a:defRPr/>
              </a:pPr>
              <a:t>12</a:t>
            </a:fld>
            <a:endParaRPr lang="en-US"/>
          </a:p>
        </p:txBody>
      </p:sp>
    </p:spTree>
    <p:extLst>
      <p:ext uri="{BB962C8B-B14F-4D97-AF65-F5344CB8AC3E}">
        <p14:creationId xmlns:p14="http://schemas.microsoft.com/office/powerpoint/2010/main" val="1444080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54A03-91AF-448A-9954-517C0577E5F0}" type="datetimeFigureOut">
              <a:rPr lang="zh-CN" altLang="en-US" smtClean="0"/>
              <a:pPr/>
              <a:t>2022/9/16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EFC946-6D13-4F8C-9740-992A906A613E}" type="slidenum">
              <a:rPr lang="zh-CN" altLang="en-US" smtClean="0"/>
              <a:pPr/>
              <a:t>‹#›</a:t>
            </a:fld>
            <a:endParaRPr lang="zh-CN" altLang="en-US"/>
          </a:p>
        </p:txBody>
      </p:sp>
      <p:grpSp>
        <p:nvGrpSpPr>
          <p:cNvPr id="12" name="组合 3"/>
          <p:cNvGrpSpPr/>
          <p:nvPr userDrawn="1"/>
        </p:nvGrpSpPr>
        <p:grpSpPr bwMode="auto">
          <a:xfrm flipH="1">
            <a:off x="-1" y="248018"/>
            <a:ext cx="1797166" cy="507206"/>
            <a:chOff x="2370576" y="533400"/>
            <a:chExt cx="2417494" cy="675969"/>
          </a:xfrm>
          <a:solidFill>
            <a:srgbClr val="EE1C39"/>
          </a:solidFill>
        </p:grpSpPr>
        <p:sp>
          <p:nvSpPr>
            <p:cNvPr id="13" name="矩形 12"/>
            <p:cNvSpPr/>
            <p:nvPr/>
          </p:nvSpPr>
          <p:spPr>
            <a:xfrm>
              <a:off x="2738030" y="533400"/>
              <a:ext cx="2050040" cy="67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dirty="0">
                <a:cs typeface="+mn-ea"/>
                <a:sym typeface="+mn-lt"/>
              </a:endParaRPr>
            </a:p>
          </p:txBody>
        </p:sp>
        <p:sp>
          <p:nvSpPr>
            <p:cNvPr id="14" name="椭圆 13"/>
            <p:cNvSpPr/>
            <p:nvPr/>
          </p:nvSpPr>
          <p:spPr>
            <a:xfrm>
              <a:off x="2370576" y="533400"/>
              <a:ext cx="623734" cy="6759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dirty="0">
                <a:cs typeface="+mn-ea"/>
                <a:sym typeface="+mn-lt"/>
              </a:endParaRPr>
            </a:p>
          </p:txBody>
        </p:sp>
      </p:grpSp>
      <p:sp>
        <p:nvSpPr>
          <p:cNvPr id="15" name="文本框 12"/>
          <p:cNvSpPr txBox="1">
            <a:spLocks noChangeArrowheads="1"/>
          </p:cNvSpPr>
          <p:nvPr userDrawn="1"/>
        </p:nvSpPr>
        <p:spPr bwMode="auto">
          <a:xfrm>
            <a:off x="-1" y="370296"/>
            <a:ext cx="1796090" cy="25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200" dirty="0">
                <a:solidFill>
                  <a:schemeClr val="bg1"/>
                </a:solidFill>
                <a:latin typeface="微软雅黑" panose="020B0503020204020204" pitchFamily="34" charset="-122"/>
                <a:ea typeface="微软雅黑" panose="020B0503020204020204" pitchFamily="34" charset="-122"/>
                <a:cs typeface="+mn-ea"/>
                <a:sym typeface="+mn-lt"/>
              </a:rPr>
              <a:t>点击添加相关标题文字</a:t>
            </a:r>
          </a:p>
        </p:txBody>
      </p:sp>
    </p:spTree>
    <p:extLst>
      <p:ext uri="{BB962C8B-B14F-4D97-AF65-F5344CB8AC3E}">
        <p14:creationId xmlns:p14="http://schemas.microsoft.com/office/powerpoint/2010/main" val="293213560"/>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F61BD0C8-D35A-439E-96FB-C8D4A6430554}" type="datetimeFigureOut">
              <a:rPr lang="zh-CN" altLang="en-US" smtClean="0"/>
              <a:pPr/>
              <a:t>2022/9/16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0F15A6-E82C-4E1E-834E-C415C51F7DF3}" type="slidenum">
              <a:rPr lang="zh-CN" altLang="en-US" smtClean="0"/>
              <a:pPr/>
              <a:t>‹#›</a:t>
            </a:fld>
            <a:endParaRPr lang="zh-CN" altLang="en-US"/>
          </a:p>
        </p:txBody>
      </p:sp>
    </p:spTree>
    <p:extLst>
      <p:ext uri="{BB962C8B-B14F-4D97-AF65-F5344CB8AC3E}">
        <p14:creationId xmlns:p14="http://schemas.microsoft.com/office/powerpoint/2010/main" val="4164599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iPhone 6">
    <p:spTree>
      <p:nvGrpSpPr>
        <p:cNvPr id="1" name=""/>
        <p:cNvGrpSpPr/>
        <p:nvPr/>
      </p:nvGrpSpPr>
      <p:grpSpPr>
        <a:xfrm>
          <a:off x="0" y="0"/>
          <a:ext cx="0" cy="0"/>
          <a:chOff x="0" y="0"/>
          <a:chExt cx="0" cy="0"/>
        </a:xfrm>
      </p:grpSpPr>
      <p:sp>
        <p:nvSpPr>
          <p:cNvPr id="12" name="Subtitle 2"/>
          <p:cNvSpPr txBox="1">
            <a:spLocks/>
          </p:cNvSpPr>
          <p:nvPr userDrawn="1"/>
        </p:nvSpPr>
        <p:spPr>
          <a:xfrm>
            <a:off x="699517" y="554578"/>
            <a:ext cx="7744968" cy="314669"/>
          </a:xfrm>
          <a:prstGeom prst="rect">
            <a:avLst/>
          </a:prstGeom>
        </p:spPr>
        <p:txBody>
          <a:bodyPr vert="horz" lIns="81505" tIns="40753" rIns="81505" bIns="40753"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200" dirty="0"/>
          </a:p>
        </p:txBody>
      </p:sp>
      <p:sp>
        <p:nvSpPr>
          <p:cNvPr id="13" name="Subtitle 2"/>
          <p:cNvSpPr txBox="1">
            <a:spLocks/>
          </p:cNvSpPr>
          <p:nvPr userDrawn="1"/>
        </p:nvSpPr>
        <p:spPr>
          <a:xfrm>
            <a:off x="699517" y="554578"/>
            <a:ext cx="7744968" cy="314669"/>
          </a:xfrm>
          <a:prstGeom prst="rect">
            <a:avLst/>
          </a:prstGeom>
        </p:spPr>
        <p:txBody>
          <a:bodyPr vert="horz" lIns="81505" tIns="40753" rIns="81505" bIns="40753"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200" dirty="0"/>
          </a:p>
        </p:txBody>
      </p:sp>
      <p:sp>
        <p:nvSpPr>
          <p:cNvPr id="14" name="Rectangle 13"/>
          <p:cNvSpPr/>
          <p:nvPr userDrawn="1"/>
        </p:nvSpPr>
        <p:spPr>
          <a:xfrm>
            <a:off x="0" y="4653772"/>
            <a:ext cx="9144000" cy="4897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algn="ctr"/>
            <a:endParaRPr lang="en-US" sz="1300" dirty="0">
              <a:latin typeface="Open Sans Light"/>
            </a:endParaRPr>
          </a:p>
        </p:txBody>
      </p:sp>
      <p:pic>
        <p:nvPicPr>
          <p:cNvPr id="7" name="Picture 6">
            <a:extLst>
              <a:ext uri="{FF2B5EF4-FFF2-40B4-BE49-F238E27FC236}">
                <a16:creationId xmlns="" xmlns:a16="http://schemas.microsoft.com/office/drawing/2014/main" id="{F5FB44E3-3415-4696-B696-BCFD6BED76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1661" y="642938"/>
            <a:ext cx="6857107" cy="3857625"/>
          </a:xfrm>
          <a:prstGeom prst="rect">
            <a:avLst/>
          </a:prstGeom>
        </p:spPr>
      </p:pic>
    </p:spTree>
    <p:extLst>
      <p:ext uri="{BB962C8B-B14F-4D97-AF65-F5344CB8AC3E}">
        <p14:creationId xmlns:p14="http://schemas.microsoft.com/office/powerpoint/2010/main" val="2373375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iPhone 6">
    <p:spTree>
      <p:nvGrpSpPr>
        <p:cNvPr id="1" name=""/>
        <p:cNvGrpSpPr/>
        <p:nvPr/>
      </p:nvGrpSpPr>
      <p:grpSpPr>
        <a:xfrm>
          <a:off x="0" y="0"/>
          <a:ext cx="0" cy="0"/>
          <a:chOff x="0" y="0"/>
          <a:chExt cx="0" cy="0"/>
        </a:xfrm>
      </p:grpSpPr>
      <p:sp>
        <p:nvSpPr>
          <p:cNvPr id="12" name="Subtitle 2"/>
          <p:cNvSpPr txBox="1">
            <a:spLocks/>
          </p:cNvSpPr>
          <p:nvPr userDrawn="1"/>
        </p:nvSpPr>
        <p:spPr>
          <a:xfrm>
            <a:off x="699517" y="554578"/>
            <a:ext cx="7744968" cy="314669"/>
          </a:xfrm>
          <a:prstGeom prst="rect">
            <a:avLst/>
          </a:prstGeom>
        </p:spPr>
        <p:txBody>
          <a:bodyPr vert="horz" lIns="81505" tIns="40753" rIns="81505" bIns="40753"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200" dirty="0"/>
          </a:p>
        </p:txBody>
      </p:sp>
      <p:sp>
        <p:nvSpPr>
          <p:cNvPr id="13" name="Subtitle 2"/>
          <p:cNvSpPr txBox="1">
            <a:spLocks/>
          </p:cNvSpPr>
          <p:nvPr userDrawn="1"/>
        </p:nvSpPr>
        <p:spPr>
          <a:xfrm>
            <a:off x="699517" y="554578"/>
            <a:ext cx="7744968" cy="314669"/>
          </a:xfrm>
          <a:prstGeom prst="rect">
            <a:avLst/>
          </a:prstGeom>
        </p:spPr>
        <p:txBody>
          <a:bodyPr vert="horz" lIns="81505" tIns="40753" rIns="81505" bIns="40753"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200" dirty="0"/>
          </a:p>
        </p:txBody>
      </p:sp>
      <p:sp>
        <p:nvSpPr>
          <p:cNvPr id="14" name="Rectangle 13"/>
          <p:cNvSpPr/>
          <p:nvPr userDrawn="1"/>
        </p:nvSpPr>
        <p:spPr>
          <a:xfrm>
            <a:off x="0" y="4653772"/>
            <a:ext cx="9144000" cy="4897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algn="ctr"/>
            <a:endParaRPr lang="en-US" sz="1300" dirty="0">
              <a:latin typeface="Open Sans Light"/>
            </a:endParaRPr>
          </a:p>
        </p:txBody>
      </p:sp>
      <p:pic>
        <p:nvPicPr>
          <p:cNvPr id="3" name="Picture 2">
            <a:extLst>
              <a:ext uri="{FF2B5EF4-FFF2-40B4-BE49-F238E27FC236}">
                <a16:creationId xmlns="" xmlns:a16="http://schemas.microsoft.com/office/drawing/2014/main" id="{27E41D22-7E26-456C-9341-CBEC234C9065}"/>
              </a:ext>
            </a:extLst>
          </p:cNvPr>
          <p:cNvPicPr>
            <a:picLocks noChangeAspect="1"/>
          </p:cNvPicPr>
          <p:nvPr userDrawn="1"/>
        </p:nvPicPr>
        <p:blipFill>
          <a:blip r:embed="rId2"/>
          <a:stretch>
            <a:fillRect/>
          </a:stretch>
        </p:blipFill>
        <p:spPr>
          <a:xfrm>
            <a:off x="0" y="0"/>
            <a:ext cx="9142810" cy="5143500"/>
          </a:xfrm>
          <a:prstGeom prst="rect">
            <a:avLst/>
          </a:prstGeom>
        </p:spPr>
      </p:pic>
    </p:spTree>
    <p:extLst>
      <p:ext uri="{BB962C8B-B14F-4D97-AF65-F5344CB8AC3E}">
        <p14:creationId xmlns:p14="http://schemas.microsoft.com/office/powerpoint/2010/main" val="326046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7AB5E2-362B-41FE-AF9B-566CACB8C161}" type="datetime1">
              <a:rPr lang="en-US" smtClean="0"/>
              <a:t>16/09/2022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A38F7-465B-4E0D-9D62-0332786F9DA4}" type="slidenum">
              <a:rPr lang="en-US" smtClean="0"/>
              <a:t>‹#›</a:t>
            </a:fld>
            <a:endParaRPr lang="en-US"/>
          </a:p>
        </p:txBody>
      </p:sp>
    </p:spTree>
    <p:extLst>
      <p:ext uri="{BB962C8B-B14F-4D97-AF65-F5344CB8AC3E}">
        <p14:creationId xmlns:p14="http://schemas.microsoft.com/office/powerpoint/2010/main" val="34080851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1" y="205979"/>
            <a:ext cx="8229600" cy="857250"/>
          </a:xfrm>
          <a:prstGeom prst="rect">
            <a:avLst/>
          </a:prstGeom>
        </p:spPr>
        <p:txBody>
          <a:bodyPr vert="horz" lIns="91428" tIns="45714" rIns="91428" bIns="45714"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1" y="1200151"/>
            <a:ext cx="8229600" cy="3394472"/>
          </a:xfrm>
          <a:prstGeom prst="rect">
            <a:avLst/>
          </a:prstGeom>
        </p:spPr>
        <p:txBody>
          <a:bodyPr vert="horz" lIns="91428" tIns="45714" rIns="91428" bIns="45714"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1" y="4767264"/>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02854A03-91AF-448A-9954-517C0577E5F0}" type="datetimeFigureOut">
              <a:rPr lang="zh-CN" altLang="en-US" smtClean="0"/>
              <a:pPr/>
              <a:t>2022/9/16</a:t>
            </a:fld>
            <a:endParaRPr lang="zh-CN" altLang="en-US"/>
          </a:p>
        </p:txBody>
      </p:sp>
      <p:sp>
        <p:nvSpPr>
          <p:cNvPr id="5" name="页脚占位符 4"/>
          <p:cNvSpPr>
            <a:spLocks noGrp="1"/>
          </p:cNvSpPr>
          <p:nvPr>
            <p:ph type="ftr" sz="quarter" idx="3"/>
          </p:nvPr>
        </p:nvSpPr>
        <p:spPr>
          <a:xfrm>
            <a:off x="3124201" y="4767264"/>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1" y="4767264"/>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2EEFC946-6D13-4F8C-9740-992A906A613E}" type="slidenum">
              <a:rPr lang="zh-CN" altLang="en-US" smtClean="0"/>
              <a:pPr/>
              <a:t>‹#›</a:t>
            </a:fld>
            <a:endParaRPr lang="zh-CN" altLang="en-US"/>
          </a:p>
        </p:txBody>
      </p:sp>
    </p:spTree>
    <p:extLst>
      <p:ext uri="{BB962C8B-B14F-4D97-AF65-F5344CB8AC3E}">
        <p14:creationId xmlns:p14="http://schemas.microsoft.com/office/powerpoint/2010/main" val="3795072685"/>
      </p:ext>
    </p:extLst>
  </p:cSld>
  <p:clrMap bg1="lt1" tx1="dk1" bg2="lt2" tx2="dk2" accent1="accent1" accent2="accent2" accent3="accent3" accent4="accent4" accent5="accent5" accent6="accent6" hlink="hlink" folHlink="folHlink"/>
  <p:sldLayoutIdLst>
    <p:sldLayoutId id="2147483655" r:id="rId1"/>
    <p:sldLayoutId id="2147483665" r:id="rId2"/>
    <p:sldLayoutId id="2147483672" r:id="rId3"/>
    <p:sldLayoutId id="2147483673" r:id="rId4"/>
    <p:sldLayoutId id="2147483674" r:id="rId5"/>
  </p:sldLayoutIdLst>
  <p:transition/>
  <p:timing>
    <p:tnLst>
      <p:par>
        <p:cTn id="1" dur="indefinite" restart="never" nodeType="tmRoot"/>
      </p:par>
    </p:tnLst>
  </p:timing>
  <p:txStyles>
    <p:titleStyle>
      <a:lvl1pPr algn="ctr" defTabSz="914282" rtl="0" eaLnBrk="1" latinLnBrk="0" hangingPunct="1">
        <a:spcBef>
          <a:spcPct val="0"/>
        </a:spcBef>
        <a:buNone/>
        <a:defRPr sz="4400" kern="1200">
          <a:solidFill>
            <a:schemeClr val="tx1"/>
          </a:solidFill>
          <a:latin typeface="+mj-lt"/>
          <a:ea typeface="+mj-ea"/>
          <a:cs typeface="+mj-cs"/>
        </a:defRPr>
      </a:lvl1pPr>
    </p:titleStyle>
    <p:bodyStyle>
      <a:lvl1pPr marL="342855" indent="-342855" algn="l" defTabSz="91428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4" indent="-285713" algn="l" defTabSz="91428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2" indent="-228570" algn="l" defTabSz="91428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93"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33"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75"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15"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56"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97"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282" rtl="0" eaLnBrk="1" latinLnBrk="0" hangingPunct="1">
        <a:defRPr sz="1800" kern="1200">
          <a:solidFill>
            <a:schemeClr val="tx1"/>
          </a:solidFill>
          <a:latin typeface="+mn-lt"/>
          <a:ea typeface="+mn-ea"/>
          <a:cs typeface="+mn-cs"/>
        </a:defRPr>
      </a:lvl1pPr>
      <a:lvl2pPr marL="457140" algn="l" defTabSz="914282" rtl="0" eaLnBrk="1" latinLnBrk="0" hangingPunct="1">
        <a:defRPr sz="1800" kern="1200">
          <a:solidFill>
            <a:schemeClr val="tx1"/>
          </a:solidFill>
          <a:latin typeface="+mn-lt"/>
          <a:ea typeface="+mn-ea"/>
          <a:cs typeface="+mn-cs"/>
        </a:defRPr>
      </a:lvl2pPr>
      <a:lvl3pPr marL="914282" algn="l" defTabSz="914282" rtl="0" eaLnBrk="1" latinLnBrk="0" hangingPunct="1">
        <a:defRPr sz="1800" kern="1200">
          <a:solidFill>
            <a:schemeClr val="tx1"/>
          </a:solidFill>
          <a:latin typeface="+mn-lt"/>
          <a:ea typeface="+mn-ea"/>
          <a:cs typeface="+mn-cs"/>
        </a:defRPr>
      </a:lvl3pPr>
      <a:lvl4pPr marL="1371422" algn="l" defTabSz="914282" rtl="0" eaLnBrk="1" latinLnBrk="0" hangingPunct="1">
        <a:defRPr sz="1800" kern="1200">
          <a:solidFill>
            <a:schemeClr val="tx1"/>
          </a:solidFill>
          <a:latin typeface="+mn-lt"/>
          <a:ea typeface="+mn-ea"/>
          <a:cs typeface="+mn-cs"/>
        </a:defRPr>
      </a:lvl4pPr>
      <a:lvl5pPr marL="1828563" algn="l" defTabSz="914282" rtl="0" eaLnBrk="1" latinLnBrk="0" hangingPunct="1">
        <a:defRPr sz="1800" kern="1200">
          <a:solidFill>
            <a:schemeClr val="tx1"/>
          </a:solidFill>
          <a:latin typeface="+mn-lt"/>
          <a:ea typeface="+mn-ea"/>
          <a:cs typeface="+mn-cs"/>
        </a:defRPr>
      </a:lvl5pPr>
      <a:lvl6pPr marL="2285704" algn="l" defTabSz="914282" rtl="0" eaLnBrk="1" latinLnBrk="0" hangingPunct="1">
        <a:defRPr sz="1800" kern="1200">
          <a:solidFill>
            <a:schemeClr val="tx1"/>
          </a:solidFill>
          <a:latin typeface="+mn-lt"/>
          <a:ea typeface="+mn-ea"/>
          <a:cs typeface="+mn-cs"/>
        </a:defRPr>
      </a:lvl6pPr>
      <a:lvl7pPr marL="2742845" algn="l" defTabSz="914282" rtl="0" eaLnBrk="1" latinLnBrk="0" hangingPunct="1">
        <a:defRPr sz="1800" kern="1200">
          <a:solidFill>
            <a:schemeClr val="tx1"/>
          </a:solidFill>
          <a:latin typeface="+mn-lt"/>
          <a:ea typeface="+mn-ea"/>
          <a:cs typeface="+mn-cs"/>
        </a:defRPr>
      </a:lvl7pPr>
      <a:lvl8pPr marL="3199985" algn="l" defTabSz="914282" rtl="0" eaLnBrk="1" latinLnBrk="0" hangingPunct="1">
        <a:defRPr sz="1800" kern="1200">
          <a:solidFill>
            <a:schemeClr val="tx1"/>
          </a:solidFill>
          <a:latin typeface="+mn-lt"/>
          <a:ea typeface="+mn-ea"/>
          <a:cs typeface="+mn-cs"/>
        </a:defRPr>
      </a:lvl8pPr>
      <a:lvl9pPr marL="3657126" algn="l" defTabSz="9142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25A01B4-810A-43BC-88FA-D8E358D74941}"/>
              </a:ext>
            </a:extLst>
          </p:cNvPr>
          <p:cNvSpPr txBox="1"/>
          <p:nvPr/>
        </p:nvSpPr>
        <p:spPr>
          <a:xfrm>
            <a:off x="688748" y="1816913"/>
            <a:ext cx="7777666" cy="542450"/>
          </a:xfrm>
          <a:prstGeom prst="rect">
            <a:avLst/>
          </a:prstGeom>
          <a:noFill/>
        </p:spPr>
        <p:txBody>
          <a:bodyPr wrap="square" lIns="34274" tIns="17137" rIns="34274" bIns="17137" rtlCol="0">
            <a:spAutoFit/>
          </a:bodyPr>
          <a:lstStyle/>
          <a:p>
            <a:pPr algn="ctr"/>
            <a:r>
              <a:rPr lang="id-ID" sz="3300" b="1">
                <a:solidFill>
                  <a:srgbClr val="134D7E"/>
                </a:solidFill>
                <a:latin typeface="Tahoma" panose="020B0604030504040204" pitchFamily="34" charset="0"/>
                <a:ea typeface="Tahoma" panose="020B0604030504040204" pitchFamily="34" charset="0"/>
                <a:cs typeface="Tahoma" panose="020B0604030504040204" pitchFamily="34" charset="0"/>
              </a:rPr>
              <a:t>ỨNG DỤNG </a:t>
            </a:r>
            <a:r>
              <a:rPr lang="en-US" sz="3300" b="1">
                <a:solidFill>
                  <a:srgbClr val="134D7E"/>
                </a:solidFill>
                <a:latin typeface="Tahoma" panose="020B0604030504040204" pitchFamily="34" charset="0"/>
                <a:ea typeface="Tahoma" panose="020B0604030504040204" pitchFamily="34" charset="0"/>
                <a:cs typeface="Tahoma" panose="020B0604030504040204" pitchFamily="34" charset="0"/>
              </a:rPr>
              <a:t>TIENGIANGS</a:t>
            </a:r>
            <a:endParaRPr lang="id-ID" sz="3300" b="1">
              <a:solidFill>
                <a:srgbClr val="134D7E"/>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 xmlns:a16="http://schemas.microsoft.com/office/drawing/2014/main" id="{045B1FDD-0E3D-48E8-9823-748EFCE4A574}"/>
              </a:ext>
            </a:extLst>
          </p:cNvPr>
          <p:cNvSpPr/>
          <p:nvPr/>
        </p:nvSpPr>
        <p:spPr>
          <a:xfrm>
            <a:off x="0" y="4839940"/>
            <a:ext cx="9144000" cy="314669"/>
          </a:xfrm>
          <a:prstGeom prst="rect">
            <a:avLst/>
          </a:pr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a:endParaRPr lang="en-US"/>
          </a:p>
        </p:txBody>
      </p:sp>
      <p:sp>
        <p:nvSpPr>
          <p:cNvPr id="8" name="Rectangle 34">
            <a:extLst>
              <a:ext uri="{FF2B5EF4-FFF2-40B4-BE49-F238E27FC236}">
                <a16:creationId xmlns="" xmlns:a16="http://schemas.microsoft.com/office/drawing/2014/main" id="{4D3B441E-9B11-4C6E-8663-961552D89DEA}"/>
              </a:ext>
            </a:extLst>
          </p:cNvPr>
          <p:cNvSpPr>
            <a:spLocks noChangeArrowheads="1"/>
          </p:cNvSpPr>
          <p:nvPr/>
        </p:nvSpPr>
        <p:spPr bwMode="auto">
          <a:xfrm>
            <a:off x="0" y="4887742"/>
            <a:ext cx="9140429" cy="188503"/>
          </a:xfrm>
          <a:prstGeom prst="rect">
            <a:avLst/>
          </a:prstGeom>
          <a:noFill/>
          <a:ln w="9525">
            <a:noFill/>
            <a:miter lim="800000"/>
            <a:headEnd/>
            <a:tailEnd/>
          </a:ln>
        </p:spPr>
        <p:txBody>
          <a:bodyPr wrap="square" lIns="34281" tIns="17140" rIns="34281" bIns="17140">
            <a:spAutoFit/>
          </a:bodyPr>
          <a:lstStyle/>
          <a:p>
            <a:pPr algn="ctr"/>
            <a:r>
              <a:rPr lang="en-US" altLang="en-US" sz="1000" b="1" err="1">
                <a:solidFill>
                  <a:schemeClr val="bg1"/>
                </a:solidFill>
                <a:latin typeface="Arial" charset="0"/>
              </a:rPr>
              <a:t>Tháng</a:t>
            </a:r>
            <a:r>
              <a:rPr lang="en-US" altLang="en-US" sz="1000" b="1">
                <a:solidFill>
                  <a:schemeClr val="bg1"/>
                </a:solidFill>
                <a:latin typeface="Arial" charset="0"/>
              </a:rPr>
              <a:t> </a:t>
            </a:r>
            <a:r>
              <a:rPr lang="en-US" altLang="en-US" sz="1000" b="1" smtClean="0">
                <a:solidFill>
                  <a:schemeClr val="bg1"/>
                </a:solidFill>
                <a:latin typeface="Arial" charset="0"/>
              </a:rPr>
              <a:t>08 </a:t>
            </a:r>
            <a:r>
              <a:rPr lang="en-US" altLang="en-US" sz="1000" b="1" dirty="0" err="1">
                <a:solidFill>
                  <a:schemeClr val="bg1"/>
                </a:solidFill>
                <a:latin typeface="Arial" charset="0"/>
              </a:rPr>
              <a:t>năm</a:t>
            </a:r>
            <a:r>
              <a:rPr lang="en-US" altLang="en-US" sz="1000" b="1" dirty="0">
                <a:solidFill>
                  <a:schemeClr val="bg1"/>
                </a:solidFill>
                <a:latin typeface="Arial" charset="0"/>
              </a:rPr>
              <a:t> 2022</a:t>
            </a:r>
          </a:p>
        </p:txBody>
      </p:sp>
    </p:spTree>
    <p:extLst>
      <p:ext uri="{BB962C8B-B14F-4D97-AF65-F5344CB8AC3E}">
        <p14:creationId xmlns:p14="http://schemas.microsoft.com/office/powerpoint/2010/main" val="14758377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a:extLst>
              <a:ext uri="{FF2B5EF4-FFF2-40B4-BE49-F238E27FC236}">
                <a16:creationId xmlns="" xmlns:a16="http://schemas.microsoft.com/office/drawing/2014/main" id="{1D8249E4-D71F-4998-AE3D-8147399F90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2. ĐẶC ĐIỂM NỔI BẬT</a:t>
            </a:r>
            <a:endParaRPr lang="id-ID" sz="3300" b="1">
              <a:solidFill>
                <a:srgbClr val="0066B3"/>
              </a:solidFill>
              <a:latin typeface="Lato Regular"/>
              <a:cs typeface="Lato Regular"/>
            </a:endParaRPr>
          </a:p>
        </p:txBody>
      </p:sp>
      <p:grpSp>
        <p:nvGrpSpPr>
          <p:cNvPr id="110" name="Group 109">
            <a:extLst>
              <a:ext uri="{FF2B5EF4-FFF2-40B4-BE49-F238E27FC236}">
                <a16:creationId xmlns="" xmlns:a16="http://schemas.microsoft.com/office/drawing/2014/main" id="{45904F1A-9A20-4226-A374-4EFCF8C23D7F}"/>
              </a:ext>
            </a:extLst>
          </p:cNvPr>
          <p:cNvGrpSpPr/>
          <p:nvPr/>
        </p:nvGrpSpPr>
        <p:grpSpPr>
          <a:xfrm>
            <a:off x="6125224" y="648651"/>
            <a:ext cx="4142910" cy="4984953"/>
            <a:chOff x="6669526" y="1184605"/>
            <a:chExt cx="8476193" cy="10197647"/>
          </a:xfrm>
        </p:grpSpPr>
        <p:sp>
          <p:nvSpPr>
            <p:cNvPr id="111" name="Google Shape;26;p6">
              <a:extLst>
                <a:ext uri="{FF2B5EF4-FFF2-40B4-BE49-F238E27FC236}">
                  <a16:creationId xmlns="" xmlns:a16="http://schemas.microsoft.com/office/drawing/2014/main" id="{7C17DA7C-9C80-42CF-8CA9-66E074703C43}"/>
                </a:ext>
              </a:extLst>
            </p:cNvPr>
            <p:cNvSpPr txBox="1"/>
            <p:nvPr/>
          </p:nvSpPr>
          <p:spPr>
            <a:xfrm>
              <a:off x="7159691" y="1184605"/>
              <a:ext cx="4458452" cy="729057"/>
            </a:xfrm>
            <a:prstGeom prst="rect">
              <a:avLst/>
            </a:prstGeom>
            <a:noFill/>
            <a:ln>
              <a:noFill/>
            </a:ln>
          </p:spPr>
          <p:txBody>
            <a:bodyPr spcFirstLastPara="1" wrap="square" lIns="50800" tIns="50800" rIns="50800" bIns="50800" anchor="t" anchorCtr="0">
              <a:noAutofit/>
            </a:bodyPr>
            <a:lstStyle/>
            <a:p>
              <a:pPr algn="ctr">
                <a:buClr>
                  <a:srgbClr val="5E5E5E"/>
                </a:buClr>
                <a:buSzPts val="2800"/>
              </a:pPr>
              <a:r>
                <a:rPr lang="en-US" b="1">
                  <a:solidFill>
                    <a:srgbClr val="1072BA"/>
                  </a:solidFill>
                  <a:latin typeface="+mj-lt"/>
                  <a:ea typeface="Avenir"/>
                  <a:cs typeface="Avenir"/>
                  <a:sym typeface="Avenir"/>
                </a:rPr>
                <a:t>TienGiangS</a:t>
              </a:r>
              <a:endParaRPr b="1">
                <a:solidFill>
                  <a:srgbClr val="1072BA"/>
                </a:solidFill>
                <a:latin typeface="+mj-lt"/>
              </a:endParaRPr>
            </a:p>
          </p:txBody>
        </p:sp>
        <p:grpSp>
          <p:nvGrpSpPr>
            <p:cNvPr id="112" name="Group 111">
              <a:extLst>
                <a:ext uri="{FF2B5EF4-FFF2-40B4-BE49-F238E27FC236}">
                  <a16:creationId xmlns="" xmlns:a16="http://schemas.microsoft.com/office/drawing/2014/main" id="{E960F571-F9B8-44EA-AB74-71561D156956}"/>
                </a:ext>
              </a:extLst>
            </p:cNvPr>
            <p:cNvGrpSpPr/>
            <p:nvPr/>
          </p:nvGrpSpPr>
          <p:grpSpPr>
            <a:xfrm>
              <a:off x="6669526" y="1929918"/>
              <a:ext cx="8476193" cy="9452334"/>
              <a:chOff x="6669527" y="1929918"/>
              <a:chExt cx="5249864" cy="5854452"/>
            </a:xfrm>
          </p:grpSpPr>
          <p:pic>
            <p:nvPicPr>
              <p:cNvPr id="113" name="Picture 16">
                <a:extLst>
                  <a:ext uri="{FF2B5EF4-FFF2-40B4-BE49-F238E27FC236}">
                    <a16:creationId xmlns="" xmlns:a16="http://schemas.microsoft.com/office/drawing/2014/main" id="{1D830D98-D5D8-489A-87F2-BCC084A676F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10258" b="12051"/>
              <a:stretch/>
            </p:blipFill>
            <p:spPr>
              <a:xfrm>
                <a:off x="6669527" y="1929918"/>
                <a:ext cx="5249864" cy="5854452"/>
              </a:xfrm>
              <a:prstGeom prst="rect">
                <a:avLst/>
              </a:prstGeom>
            </p:spPr>
          </p:pic>
          <p:pic>
            <p:nvPicPr>
              <p:cNvPr id="114" name="Picture 113">
                <a:extLst>
                  <a:ext uri="{FF2B5EF4-FFF2-40B4-BE49-F238E27FC236}">
                    <a16:creationId xmlns="" xmlns:a16="http://schemas.microsoft.com/office/drawing/2014/main" id="{727C797E-CCDF-41E9-A848-D303078E9422}"/>
                  </a:ext>
                </a:extLst>
              </p:cNvPr>
              <p:cNvPicPr>
                <a:picLocks noChangeAspect="1"/>
              </p:cNvPicPr>
              <p:nvPr/>
            </p:nvPicPr>
            <p:blipFill>
              <a:blip r:embed="rId4"/>
              <a:stretch>
                <a:fillRect/>
              </a:stretch>
            </p:blipFill>
            <p:spPr>
              <a:xfrm>
                <a:off x="7377598" y="2447813"/>
                <a:ext cx="2019373" cy="3589996"/>
              </a:xfrm>
              <a:prstGeom prst="rect">
                <a:avLst/>
              </a:prstGeom>
            </p:spPr>
          </p:pic>
        </p:grpSp>
      </p:grpSp>
      <p:grpSp>
        <p:nvGrpSpPr>
          <p:cNvPr id="2" name="Group 1">
            <a:extLst>
              <a:ext uri="{FF2B5EF4-FFF2-40B4-BE49-F238E27FC236}">
                <a16:creationId xmlns="" xmlns:a16="http://schemas.microsoft.com/office/drawing/2014/main" id="{A68E07FF-9320-44BA-9294-9D57DD8F39AD}"/>
              </a:ext>
            </a:extLst>
          </p:cNvPr>
          <p:cNvGrpSpPr/>
          <p:nvPr/>
        </p:nvGrpSpPr>
        <p:grpSpPr>
          <a:xfrm>
            <a:off x="826637" y="755006"/>
            <a:ext cx="4881318" cy="3944037"/>
            <a:chOff x="1874451" y="2013347"/>
            <a:chExt cx="13018544" cy="10517432"/>
          </a:xfrm>
        </p:grpSpPr>
        <p:grpSp>
          <p:nvGrpSpPr>
            <p:cNvPr id="321" name="Group 320">
              <a:extLst>
                <a:ext uri="{FF2B5EF4-FFF2-40B4-BE49-F238E27FC236}">
                  <a16:creationId xmlns="" xmlns:a16="http://schemas.microsoft.com/office/drawing/2014/main" id="{B83416EC-4589-4A58-A22B-F2C4E5CD772D}"/>
                </a:ext>
              </a:extLst>
            </p:cNvPr>
            <p:cNvGrpSpPr/>
            <p:nvPr/>
          </p:nvGrpSpPr>
          <p:grpSpPr>
            <a:xfrm>
              <a:off x="1874451" y="5440006"/>
              <a:ext cx="5768629" cy="1066958"/>
              <a:chOff x="165325" y="1699262"/>
              <a:chExt cx="3201194" cy="592089"/>
            </a:xfrm>
          </p:grpSpPr>
          <p:grpSp>
            <p:nvGrpSpPr>
              <p:cNvPr id="322" name="Group 23">
                <a:extLst>
                  <a:ext uri="{FF2B5EF4-FFF2-40B4-BE49-F238E27FC236}">
                    <a16:creationId xmlns="" xmlns:a16="http://schemas.microsoft.com/office/drawing/2014/main" id="{C3F70829-D17F-4F9D-8AAE-9CA4E5CDC4E4}"/>
                  </a:ext>
                </a:extLst>
              </p:cNvPr>
              <p:cNvGrpSpPr>
                <a:grpSpLocks/>
              </p:cNvGrpSpPr>
              <p:nvPr/>
            </p:nvGrpSpPr>
            <p:grpSpPr bwMode="auto">
              <a:xfrm>
                <a:off x="190526" y="1732633"/>
                <a:ext cx="3175993" cy="557786"/>
                <a:chOff x="1431883" y="5462176"/>
                <a:chExt cx="6772458" cy="619186"/>
              </a:xfrm>
            </p:grpSpPr>
            <p:sp>
              <p:nvSpPr>
                <p:cNvPr id="324" name="Round Diagonal Corner Rectangle 12">
                  <a:extLst>
                    <a:ext uri="{FF2B5EF4-FFF2-40B4-BE49-F238E27FC236}">
                      <a16:creationId xmlns="" xmlns:a16="http://schemas.microsoft.com/office/drawing/2014/main" id="{385E8084-5C83-4600-BEFE-8AA93F325BC6}"/>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39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325" name="Round Diagonal Corner Rectangle 13">
                  <a:extLst>
                    <a:ext uri="{FF2B5EF4-FFF2-40B4-BE49-F238E27FC236}">
                      <a16:creationId xmlns="" xmlns:a16="http://schemas.microsoft.com/office/drawing/2014/main" id="{04075D30-AC35-4871-B4F8-EF29BB00AC04}"/>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200" kern="0">
                      <a:solidFill>
                        <a:srgbClr val="4472C4">
                          <a:lumMod val="75000"/>
                        </a:srgbClr>
                      </a:solidFill>
                      <a:latin typeface="Arial" panose="020B0604020202020204" pitchFamily="34" charset="0"/>
                      <a:cs typeface="Arial" panose="020B0604020202020204" pitchFamily="34" charset="0"/>
                    </a:rPr>
                    <a:t>Phản ánh</a:t>
                  </a:r>
                </a:p>
              </p:txBody>
            </p:sp>
          </p:grpSp>
          <p:sp>
            <p:nvSpPr>
              <p:cNvPr id="323" name="TextBox 322">
                <a:extLst>
                  <a:ext uri="{FF2B5EF4-FFF2-40B4-BE49-F238E27FC236}">
                    <a16:creationId xmlns="" xmlns:a16="http://schemas.microsoft.com/office/drawing/2014/main" id="{FCF035A6-5FA7-4DB5-AC21-86528B168646}"/>
                  </a:ext>
                </a:extLst>
              </p:cNvPr>
              <p:cNvSpPr txBox="1"/>
              <p:nvPr/>
            </p:nvSpPr>
            <p:spPr>
              <a:xfrm>
                <a:off x="165325" y="1699262"/>
                <a:ext cx="780060" cy="592089"/>
              </a:xfrm>
              <a:prstGeom prst="rect">
                <a:avLst/>
              </a:prstGeom>
              <a:noFill/>
            </p:spPr>
            <p:txBody>
              <a:bodyPr wrap="square" rtlCol="0">
                <a:spAutoFit/>
              </a:bodyPr>
              <a:lstStyle/>
              <a:p>
                <a:pPr algn="ctr" defTabSz="685617" fontAlgn="base">
                  <a:spcBef>
                    <a:spcPct val="0"/>
                  </a:spcBef>
                  <a:spcAft>
                    <a:spcPct val="0"/>
                  </a:spcAft>
                  <a:defRPr/>
                </a:pPr>
                <a:r>
                  <a:rPr lang="en-US" sz="2000" b="1" i="1" kern="0">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grpSp>
        <p:grpSp>
          <p:nvGrpSpPr>
            <p:cNvPr id="331" name="Group 330">
              <a:extLst>
                <a:ext uri="{FF2B5EF4-FFF2-40B4-BE49-F238E27FC236}">
                  <a16:creationId xmlns="" xmlns:a16="http://schemas.microsoft.com/office/drawing/2014/main" id="{E77D2035-4ABF-4ED5-9402-3DC35EE8185A}"/>
                </a:ext>
              </a:extLst>
            </p:cNvPr>
            <p:cNvGrpSpPr/>
            <p:nvPr/>
          </p:nvGrpSpPr>
          <p:grpSpPr>
            <a:xfrm>
              <a:off x="1874451" y="4289878"/>
              <a:ext cx="5768629" cy="1066958"/>
              <a:chOff x="165325" y="1699262"/>
              <a:chExt cx="3201194" cy="592089"/>
            </a:xfrm>
          </p:grpSpPr>
          <p:grpSp>
            <p:nvGrpSpPr>
              <p:cNvPr id="332" name="Group 23">
                <a:extLst>
                  <a:ext uri="{FF2B5EF4-FFF2-40B4-BE49-F238E27FC236}">
                    <a16:creationId xmlns="" xmlns:a16="http://schemas.microsoft.com/office/drawing/2014/main" id="{03110B9B-1356-49C1-B293-6E46CA8966A7}"/>
                  </a:ext>
                </a:extLst>
              </p:cNvPr>
              <p:cNvGrpSpPr>
                <a:grpSpLocks/>
              </p:cNvGrpSpPr>
              <p:nvPr/>
            </p:nvGrpSpPr>
            <p:grpSpPr bwMode="auto">
              <a:xfrm>
                <a:off x="190526" y="1732633"/>
                <a:ext cx="3175993" cy="557786"/>
                <a:chOff x="1431883" y="5462176"/>
                <a:chExt cx="6772458" cy="619186"/>
              </a:xfrm>
            </p:grpSpPr>
            <p:sp>
              <p:nvSpPr>
                <p:cNvPr id="334" name="Round Diagonal Corner Rectangle 12">
                  <a:extLst>
                    <a:ext uri="{FF2B5EF4-FFF2-40B4-BE49-F238E27FC236}">
                      <a16:creationId xmlns="" xmlns:a16="http://schemas.microsoft.com/office/drawing/2014/main" id="{4F1EC45A-F5B4-47B1-B259-D278BBBB796A}"/>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39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335" name="Round Diagonal Corner Rectangle 13">
                  <a:extLst>
                    <a:ext uri="{FF2B5EF4-FFF2-40B4-BE49-F238E27FC236}">
                      <a16:creationId xmlns="" xmlns:a16="http://schemas.microsoft.com/office/drawing/2014/main" id="{A8C8ABD0-ACA9-435D-8240-9F6B5F7700A0}"/>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200" kern="0">
                      <a:solidFill>
                        <a:srgbClr val="4472C4">
                          <a:lumMod val="75000"/>
                        </a:srgbClr>
                      </a:solidFill>
                      <a:latin typeface="Arial" panose="020B0604020202020204" pitchFamily="34" charset="0"/>
                      <a:cs typeface="Arial" panose="020B0604020202020204" pitchFamily="34" charset="0"/>
                    </a:rPr>
                    <a:t>Tin tức</a:t>
                  </a:r>
                </a:p>
              </p:txBody>
            </p:sp>
          </p:grpSp>
          <p:sp>
            <p:nvSpPr>
              <p:cNvPr id="333" name="TextBox 332">
                <a:extLst>
                  <a:ext uri="{FF2B5EF4-FFF2-40B4-BE49-F238E27FC236}">
                    <a16:creationId xmlns="" xmlns:a16="http://schemas.microsoft.com/office/drawing/2014/main" id="{C3B88FF7-169C-4DE0-ABBE-92B9B9CD8D94}"/>
                  </a:ext>
                </a:extLst>
              </p:cNvPr>
              <p:cNvSpPr txBox="1"/>
              <p:nvPr/>
            </p:nvSpPr>
            <p:spPr>
              <a:xfrm>
                <a:off x="165325" y="1699262"/>
                <a:ext cx="780060" cy="592089"/>
              </a:xfrm>
              <a:prstGeom prst="rect">
                <a:avLst/>
              </a:prstGeom>
              <a:noFill/>
            </p:spPr>
            <p:txBody>
              <a:bodyPr wrap="square" rtlCol="0">
                <a:spAutoFit/>
              </a:bodyPr>
              <a:lstStyle/>
              <a:p>
                <a:pPr algn="ctr" defTabSz="685617" fontAlgn="base">
                  <a:spcBef>
                    <a:spcPct val="0"/>
                  </a:spcBef>
                  <a:spcAft>
                    <a:spcPct val="0"/>
                  </a:spcAft>
                  <a:defRPr/>
                </a:pPr>
                <a:r>
                  <a:rPr lang="en-US" sz="2000" b="1" i="1" kern="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grpSp>
          <p:nvGrpSpPr>
            <p:cNvPr id="341" name="Group 340">
              <a:extLst>
                <a:ext uri="{FF2B5EF4-FFF2-40B4-BE49-F238E27FC236}">
                  <a16:creationId xmlns="" xmlns:a16="http://schemas.microsoft.com/office/drawing/2014/main" id="{CC019298-FB33-4C47-94E5-327FEA101349}"/>
                </a:ext>
              </a:extLst>
            </p:cNvPr>
            <p:cNvGrpSpPr/>
            <p:nvPr/>
          </p:nvGrpSpPr>
          <p:grpSpPr>
            <a:xfrm>
              <a:off x="1874451" y="7777876"/>
              <a:ext cx="5768629" cy="1066958"/>
              <a:chOff x="165325" y="1699262"/>
              <a:chExt cx="3201194" cy="592089"/>
            </a:xfrm>
          </p:grpSpPr>
          <p:grpSp>
            <p:nvGrpSpPr>
              <p:cNvPr id="342" name="Group 23">
                <a:extLst>
                  <a:ext uri="{FF2B5EF4-FFF2-40B4-BE49-F238E27FC236}">
                    <a16:creationId xmlns="" xmlns:a16="http://schemas.microsoft.com/office/drawing/2014/main" id="{784FD04C-70D9-43DB-A725-DFC25156D6F2}"/>
                  </a:ext>
                </a:extLst>
              </p:cNvPr>
              <p:cNvGrpSpPr>
                <a:grpSpLocks/>
              </p:cNvGrpSpPr>
              <p:nvPr/>
            </p:nvGrpSpPr>
            <p:grpSpPr bwMode="auto">
              <a:xfrm>
                <a:off x="190526" y="1732633"/>
                <a:ext cx="3175993" cy="557786"/>
                <a:chOff x="1431883" y="5462176"/>
                <a:chExt cx="6772458" cy="619186"/>
              </a:xfrm>
            </p:grpSpPr>
            <p:sp>
              <p:nvSpPr>
                <p:cNvPr id="344" name="Round Diagonal Corner Rectangle 12">
                  <a:extLst>
                    <a:ext uri="{FF2B5EF4-FFF2-40B4-BE49-F238E27FC236}">
                      <a16:creationId xmlns="" xmlns:a16="http://schemas.microsoft.com/office/drawing/2014/main" id="{C293322C-018F-41DA-95EC-BA39011BF03E}"/>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39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345" name="Round Diagonal Corner Rectangle 13">
                  <a:extLst>
                    <a:ext uri="{FF2B5EF4-FFF2-40B4-BE49-F238E27FC236}">
                      <a16:creationId xmlns="" xmlns:a16="http://schemas.microsoft.com/office/drawing/2014/main" id="{10B2B602-B7F7-4AA8-8604-01672448C79B}"/>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200" kern="0">
                      <a:solidFill>
                        <a:srgbClr val="4472C4">
                          <a:lumMod val="75000"/>
                        </a:srgbClr>
                      </a:solidFill>
                      <a:latin typeface="Arial" panose="020B0604020202020204" pitchFamily="34" charset="0"/>
                      <a:cs typeface="Arial" panose="020B0604020202020204" pitchFamily="34" charset="0"/>
                    </a:rPr>
                    <a:t>Dịch vụ công</a:t>
                  </a:r>
                </a:p>
              </p:txBody>
            </p:sp>
          </p:grpSp>
          <p:sp>
            <p:nvSpPr>
              <p:cNvPr id="343" name="TextBox 342">
                <a:extLst>
                  <a:ext uri="{FF2B5EF4-FFF2-40B4-BE49-F238E27FC236}">
                    <a16:creationId xmlns="" xmlns:a16="http://schemas.microsoft.com/office/drawing/2014/main" id="{E7007A47-B4ED-41C0-B041-12EB75FCB510}"/>
                  </a:ext>
                </a:extLst>
              </p:cNvPr>
              <p:cNvSpPr txBox="1"/>
              <p:nvPr/>
            </p:nvSpPr>
            <p:spPr>
              <a:xfrm>
                <a:off x="165325" y="1699262"/>
                <a:ext cx="780060" cy="592089"/>
              </a:xfrm>
              <a:prstGeom prst="rect">
                <a:avLst/>
              </a:prstGeom>
              <a:noFill/>
            </p:spPr>
            <p:txBody>
              <a:bodyPr wrap="square" rtlCol="0">
                <a:spAutoFit/>
              </a:bodyPr>
              <a:lstStyle/>
              <a:p>
                <a:pPr algn="ctr" defTabSz="685617" fontAlgn="base">
                  <a:spcBef>
                    <a:spcPct val="0"/>
                  </a:spcBef>
                  <a:spcAft>
                    <a:spcPct val="0"/>
                  </a:spcAft>
                  <a:defRPr/>
                </a:pPr>
                <a:r>
                  <a:rPr lang="en-US" sz="2000" b="1" i="1" kern="0">
                    <a:solidFill>
                      <a:prstClr val="white"/>
                    </a:solidFill>
                    <a:latin typeface="Tahoma" panose="020B0604030504040204" pitchFamily="34" charset="0"/>
                    <a:ea typeface="Tahoma" panose="020B0604030504040204" pitchFamily="34" charset="0"/>
                    <a:cs typeface="Tahoma" panose="020B0604030504040204" pitchFamily="34" charset="0"/>
                  </a:rPr>
                  <a:t>6</a:t>
                </a:r>
              </a:p>
            </p:txBody>
          </p:sp>
        </p:grpSp>
        <p:grpSp>
          <p:nvGrpSpPr>
            <p:cNvPr id="351" name="Group 350">
              <a:extLst>
                <a:ext uri="{FF2B5EF4-FFF2-40B4-BE49-F238E27FC236}">
                  <a16:creationId xmlns="" xmlns:a16="http://schemas.microsoft.com/office/drawing/2014/main" id="{91C24AE8-2076-4BA8-97EE-6EC6956D6AA2}"/>
                </a:ext>
              </a:extLst>
            </p:cNvPr>
            <p:cNvGrpSpPr/>
            <p:nvPr/>
          </p:nvGrpSpPr>
          <p:grpSpPr>
            <a:xfrm>
              <a:off x="1874451" y="6590135"/>
              <a:ext cx="5768629" cy="1066959"/>
              <a:chOff x="165325" y="1699262"/>
              <a:chExt cx="3201194" cy="592089"/>
            </a:xfrm>
          </p:grpSpPr>
          <p:grpSp>
            <p:nvGrpSpPr>
              <p:cNvPr id="352" name="Group 23">
                <a:extLst>
                  <a:ext uri="{FF2B5EF4-FFF2-40B4-BE49-F238E27FC236}">
                    <a16:creationId xmlns="" xmlns:a16="http://schemas.microsoft.com/office/drawing/2014/main" id="{AF80D505-9FB3-4CCB-B1AE-3C3595D4258C}"/>
                  </a:ext>
                </a:extLst>
              </p:cNvPr>
              <p:cNvGrpSpPr>
                <a:grpSpLocks/>
              </p:cNvGrpSpPr>
              <p:nvPr/>
            </p:nvGrpSpPr>
            <p:grpSpPr bwMode="auto">
              <a:xfrm>
                <a:off x="190526" y="1732633"/>
                <a:ext cx="3175993" cy="557783"/>
                <a:chOff x="1431883" y="5462179"/>
                <a:chExt cx="6772458" cy="619183"/>
              </a:xfrm>
            </p:grpSpPr>
            <p:sp>
              <p:nvSpPr>
                <p:cNvPr id="354" name="Round Diagonal Corner Rectangle 12">
                  <a:extLst>
                    <a:ext uri="{FF2B5EF4-FFF2-40B4-BE49-F238E27FC236}">
                      <a16:creationId xmlns="" xmlns:a16="http://schemas.microsoft.com/office/drawing/2014/main" id="{50800B1D-3D05-4368-91A8-106B75BE6FAB}"/>
                    </a:ext>
                  </a:extLst>
                </p:cNvPr>
                <p:cNvSpPr/>
                <p:nvPr/>
              </p:nvSpPr>
              <p:spPr>
                <a:xfrm>
                  <a:off x="1431883" y="5462179"/>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39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355" name="Round Diagonal Corner Rectangle 13">
                  <a:extLst>
                    <a:ext uri="{FF2B5EF4-FFF2-40B4-BE49-F238E27FC236}">
                      <a16:creationId xmlns="" xmlns:a16="http://schemas.microsoft.com/office/drawing/2014/main" id="{7C3C2398-8A3C-44AD-BFE5-54C18B0F4E22}"/>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200" kern="0">
                      <a:solidFill>
                        <a:srgbClr val="4472C4">
                          <a:lumMod val="75000"/>
                        </a:srgbClr>
                      </a:solidFill>
                      <a:latin typeface="Arial" panose="020B0604020202020204" pitchFamily="34" charset="0"/>
                      <a:cs typeface="Arial" panose="020B0604020202020204" pitchFamily="34" charset="0"/>
                    </a:rPr>
                    <a:t>Chính quyền</a:t>
                  </a:r>
                </a:p>
              </p:txBody>
            </p:sp>
          </p:grpSp>
          <p:sp>
            <p:nvSpPr>
              <p:cNvPr id="353" name="TextBox 352">
                <a:extLst>
                  <a:ext uri="{FF2B5EF4-FFF2-40B4-BE49-F238E27FC236}">
                    <a16:creationId xmlns="" xmlns:a16="http://schemas.microsoft.com/office/drawing/2014/main" id="{E318051A-314B-4400-9046-3E5DE4EE38A8}"/>
                  </a:ext>
                </a:extLst>
              </p:cNvPr>
              <p:cNvSpPr txBox="1"/>
              <p:nvPr/>
            </p:nvSpPr>
            <p:spPr>
              <a:xfrm>
                <a:off x="165325" y="1699262"/>
                <a:ext cx="780060" cy="592089"/>
              </a:xfrm>
              <a:prstGeom prst="rect">
                <a:avLst/>
              </a:prstGeom>
              <a:noFill/>
            </p:spPr>
            <p:txBody>
              <a:bodyPr wrap="square" rtlCol="0">
                <a:spAutoFit/>
              </a:bodyPr>
              <a:lstStyle/>
              <a:p>
                <a:pPr algn="ctr" defTabSz="685617" fontAlgn="base">
                  <a:spcBef>
                    <a:spcPct val="0"/>
                  </a:spcBef>
                  <a:spcAft>
                    <a:spcPct val="0"/>
                  </a:spcAft>
                  <a:defRPr/>
                </a:pPr>
                <a:r>
                  <a:rPr lang="en-US" sz="2000" b="1" i="1" kern="0">
                    <a:solidFill>
                      <a:prstClr val="white"/>
                    </a:solidFill>
                    <a:latin typeface="Tahoma" panose="020B0604030504040204" pitchFamily="34" charset="0"/>
                    <a:ea typeface="Tahoma" panose="020B0604030504040204" pitchFamily="34" charset="0"/>
                    <a:cs typeface="Tahoma" panose="020B0604030504040204" pitchFamily="34" charset="0"/>
                  </a:rPr>
                  <a:t>5</a:t>
                </a:r>
              </a:p>
            </p:txBody>
          </p:sp>
        </p:grpSp>
        <p:grpSp>
          <p:nvGrpSpPr>
            <p:cNvPr id="361" name="Group 360">
              <a:extLst>
                <a:ext uri="{FF2B5EF4-FFF2-40B4-BE49-F238E27FC236}">
                  <a16:creationId xmlns="" xmlns:a16="http://schemas.microsoft.com/office/drawing/2014/main" id="{3A3FD706-A67E-45E4-B795-EC333925BE66}"/>
                </a:ext>
              </a:extLst>
            </p:cNvPr>
            <p:cNvGrpSpPr/>
            <p:nvPr/>
          </p:nvGrpSpPr>
          <p:grpSpPr>
            <a:xfrm>
              <a:off x="1874451" y="2013347"/>
              <a:ext cx="5768629" cy="1066958"/>
              <a:chOff x="165325" y="1699262"/>
              <a:chExt cx="3201194" cy="592089"/>
            </a:xfrm>
          </p:grpSpPr>
          <p:grpSp>
            <p:nvGrpSpPr>
              <p:cNvPr id="362" name="Group 23">
                <a:extLst>
                  <a:ext uri="{FF2B5EF4-FFF2-40B4-BE49-F238E27FC236}">
                    <a16:creationId xmlns="" xmlns:a16="http://schemas.microsoft.com/office/drawing/2014/main" id="{91BA7145-45EF-40D6-9895-5AD5AAB8D304}"/>
                  </a:ext>
                </a:extLst>
              </p:cNvPr>
              <p:cNvGrpSpPr>
                <a:grpSpLocks/>
              </p:cNvGrpSpPr>
              <p:nvPr/>
            </p:nvGrpSpPr>
            <p:grpSpPr bwMode="auto">
              <a:xfrm>
                <a:off x="190526" y="1732633"/>
                <a:ext cx="3175993" cy="557786"/>
                <a:chOff x="1431883" y="5462176"/>
                <a:chExt cx="6772458" cy="619186"/>
              </a:xfrm>
            </p:grpSpPr>
            <p:sp>
              <p:nvSpPr>
                <p:cNvPr id="364" name="Round Diagonal Corner Rectangle 12">
                  <a:extLst>
                    <a:ext uri="{FF2B5EF4-FFF2-40B4-BE49-F238E27FC236}">
                      <a16:creationId xmlns="" xmlns:a16="http://schemas.microsoft.com/office/drawing/2014/main" id="{D2773BE0-FA6D-4626-9308-E218674555C7}"/>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39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365" name="Round Diagonal Corner Rectangle 13">
                  <a:extLst>
                    <a:ext uri="{FF2B5EF4-FFF2-40B4-BE49-F238E27FC236}">
                      <a16:creationId xmlns="" xmlns:a16="http://schemas.microsoft.com/office/drawing/2014/main" id="{FDFD6C10-C374-437C-A7EC-8B8345E2D182}"/>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200" kern="0">
                      <a:solidFill>
                        <a:srgbClr val="4472C4">
                          <a:lumMod val="75000"/>
                        </a:srgbClr>
                      </a:solidFill>
                      <a:latin typeface="Arial" panose="020B0604020202020204" pitchFamily="34" charset="0"/>
                      <a:cs typeface="Arial" panose="020B0604020202020204" pitchFamily="34" charset="0"/>
                    </a:rPr>
                    <a:t>Quản lý tài khoản</a:t>
                  </a:r>
                </a:p>
              </p:txBody>
            </p:sp>
          </p:grpSp>
          <p:sp>
            <p:nvSpPr>
              <p:cNvPr id="363" name="TextBox 362">
                <a:extLst>
                  <a:ext uri="{FF2B5EF4-FFF2-40B4-BE49-F238E27FC236}">
                    <a16:creationId xmlns="" xmlns:a16="http://schemas.microsoft.com/office/drawing/2014/main" id="{F91F4F07-CAE7-4A25-9294-B8FD51720767}"/>
                  </a:ext>
                </a:extLst>
              </p:cNvPr>
              <p:cNvSpPr txBox="1"/>
              <p:nvPr/>
            </p:nvSpPr>
            <p:spPr>
              <a:xfrm>
                <a:off x="165325" y="1699262"/>
                <a:ext cx="780060" cy="592089"/>
              </a:xfrm>
              <a:prstGeom prst="rect">
                <a:avLst/>
              </a:prstGeom>
              <a:noFill/>
            </p:spPr>
            <p:txBody>
              <a:bodyPr wrap="square" rtlCol="0">
                <a:spAutoFit/>
              </a:bodyPr>
              <a:lstStyle/>
              <a:p>
                <a:pPr algn="ctr" defTabSz="685617" fontAlgn="base">
                  <a:spcBef>
                    <a:spcPct val="0"/>
                  </a:spcBef>
                  <a:spcAft>
                    <a:spcPct val="0"/>
                  </a:spcAft>
                  <a:defRPr/>
                </a:pPr>
                <a:r>
                  <a:rPr lang="en-US" sz="2000" b="1" i="1" kern="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371" name="Group 370">
              <a:extLst>
                <a:ext uri="{FF2B5EF4-FFF2-40B4-BE49-F238E27FC236}">
                  <a16:creationId xmlns="" xmlns:a16="http://schemas.microsoft.com/office/drawing/2014/main" id="{61E073C4-647E-477D-8B9B-090A1BC66C57}"/>
                </a:ext>
              </a:extLst>
            </p:cNvPr>
            <p:cNvGrpSpPr/>
            <p:nvPr/>
          </p:nvGrpSpPr>
          <p:grpSpPr>
            <a:xfrm>
              <a:off x="1874451" y="3141816"/>
              <a:ext cx="5768629" cy="1066958"/>
              <a:chOff x="165325" y="1699262"/>
              <a:chExt cx="3201194" cy="592089"/>
            </a:xfrm>
          </p:grpSpPr>
          <p:grpSp>
            <p:nvGrpSpPr>
              <p:cNvPr id="372" name="Group 23">
                <a:extLst>
                  <a:ext uri="{FF2B5EF4-FFF2-40B4-BE49-F238E27FC236}">
                    <a16:creationId xmlns="" xmlns:a16="http://schemas.microsoft.com/office/drawing/2014/main" id="{CA303F02-0AD7-4CD8-9E48-24E64A1AC89D}"/>
                  </a:ext>
                </a:extLst>
              </p:cNvPr>
              <p:cNvGrpSpPr>
                <a:grpSpLocks/>
              </p:cNvGrpSpPr>
              <p:nvPr/>
            </p:nvGrpSpPr>
            <p:grpSpPr bwMode="auto">
              <a:xfrm>
                <a:off x="190526" y="1732633"/>
                <a:ext cx="3175993" cy="557786"/>
                <a:chOff x="1431883" y="5462176"/>
                <a:chExt cx="6772458" cy="619186"/>
              </a:xfrm>
            </p:grpSpPr>
            <p:sp>
              <p:nvSpPr>
                <p:cNvPr id="374" name="Round Diagonal Corner Rectangle 12">
                  <a:extLst>
                    <a:ext uri="{FF2B5EF4-FFF2-40B4-BE49-F238E27FC236}">
                      <a16:creationId xmlns="" xmlns:a16="http://schemas.microsoft.com/office/drawing/2014/main" id="{25D33125-D352-4CD5-AFCD-088276997623}"/>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39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375" name="Round Diagonal Corner Rectangle 13">
                  <a:extLst>
                    <a:ext uri="{FF2B5EF4-FFF2-40B4-BE49-F238E27FC236}">
                      <a16:creationId xmlns="" xmlns:a16="http://schemas.microsoft.com/office/drawing/2014/main" id="{754F7D83-AC08-49F9-9CA5-A3B71ADA9394}"/>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200" kern="0">
                      <a:solidFill>
                        <a:srgbClr val="4472C4">
                          <a:lumMod val="75000"/>
                        </a:srgbClr>
                      </a:solidFill>
                      <a:latin typeface="Arial" panose="020B0604020202020204" pitchFamily="34" charset="0"/>
                      <a:cs typeface="Arial" panose="020B0604020202020204" pitchFamily="34" charset="0"/>
                    </a:rPr>
                    <a:t>Cài đặt</a:t>
                  </a:r>
                </a:p>
              </p:txBody>
            </p:sp>
          </p:grpSp>
          <p:sp>
            <p:nvSpPr>
              <p:cNvPr id="373" name="TextBox 372">
                <a:extLst>
                  <a:ext uri="{FF2B5EF4-FFF2-40B4-BE49-F238E27FC236}">
                    <a16:creationId xmlns="" xmlns:a16="http://schemas.microsoft.com/office/drawing/2014/main" id="{98576F6B-A346-4654-9F34-9B2C334D54E6}"/>
                  </a:ext>
                </a:extLst>
              </p:cNvPr>
              <p:cNvSpPr txBox="1"/>
              <p:nvPr/>
            </p:nvSpPr>
            <p:spPr>
              <a:xfrm>
                <a:off x="165325" y="1699262"/>
                <a:ext cx="780060" cy="592089"/>
              </a:xfrm>
              <a:prstGeom prst="rect">
                <a:avLst/>
              </a:prstGeom>
              <a:noFill/>
            </p:spPr>
            <p:txBody>
              <a:bodyPr wrap="square" rtlCol="0">
                <a:spAutoFit/>
              </a:bodyPr>
              <a:lstStyle/>
              <a:p>
                <a:pPr algn="ctr" defTabSz="685617" fontAlgn="base">
                  <a:spcBef>
                    <a:spcPct val="0"/>
                  </a:spcBef>
                  <a:spcAft>
                    <a:spcPct val="0"/>
                  </a:spcAft>
                  <a:defRPr/>
                </a:pPr>
                <a:r>
                  <a:rPr lang="en-US" sz="2000" b="1" i="1" kern="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pSp>
          <p:nvGrpSpPr>
            <p:cNvPr id="381" name="Group 380">
              <a:extLst>
                <a:ext uri="{FF2B5EF4-FFF2-40B4-BE49-F238E27FC236}">
                  <a16:creationId xmlns="" xmlns:a16="http://schemas.microsoft.com/office/drawing/2014/main" id="{0854674E-CABC-4DE4-AD4C-A3A89E0F6508}"/>
                </a:ext>
              </a:extLst>
            </p:cNvPr>
            <p:cNvGrpSpPr/>
            <p:nvPr/>
          </p:nvGrpSpPr>
          <p:grpSpPr>
            <a:xfrm>
              <a:off x="1874451" y="8970243"/>
              <a:ext cx="5768629" cy="1066958"/>
              <a:chOff x="165325" y="1699262"/>
              <a:chExt cx="3201194" cy="592089"/>
            </a:xfrm>
          </p:grpSpPr>
          <p:grpSp>
            <p:nvGrpSpPr>
              <p:cNvPr id="382" name="Group 23">
                <a:extLst>
                  <a:ext uri="{FF2B5EF4-FFF2-40B4-BE49-F238E27FC236}">
                    <a16:creationId xmlns="" xmlns:a16="http://schemas.microsoft.com/office/drawing/2014/main" id="{83999049-C8EB-4098-B9C6-749708EEEDB6}"/>
                  </a:ext>
                </a:extLst>
              </p:cNvPr>
              <p:cNvGrpSpPr>
                <a:grpSpLocks/>
              </p:cNvGrpSpPr>
              <p:nvPr/>
            </p:nvGrpSpPr>
            <p:grpSpPr bwMode="auto">
              <a:xfrm>
                <a:off x="190526" y="1732633"/>
                <a:ext cx="3175993" cy="557786"/>
                <a:chOff x="1431883" y="5462176"/>
                <a:chExt cx="6772458" cy="619186"/>
              </a:xfrm>
            </p:grpSpPr>
            <p:sp>
              <p:nvSpPr>
                <p:cNvPr id="384" name="Round Diagonal Corner Rectangle 12">
                  <a:extLst>
                    <a:ext uri="{FF2B5EF4-FFF2-40B4-BE49-F238E27FC236}">
                      <a16:creationId xmlns="" xmlns:a16="http://schemas.microsoft.com/office/drawing/2014/main" id="{0DA4E32E-64DD-4A3A-B426-095470F49EEA}"/>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39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385" name="Round Diagonal Corner Rectangle 13">
                  <a:extLst>
                    <a:ext uri="{FF2B5EF4-FFF2-40B4-BE49-F238E27FC236}">
                      <a16:creationId xmlns="" xmlns:a16="http://schemas.microsoft.com/office/drawing/2014/main" id="{9CC0D446-3D94-4AC1-90B6-9AA34A971D25}"/>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200" kern="0">
                      <a:solidFill>
                        <a:srgbClr val="4472C4">
                          <a:lumMod val="75000"/>
                        </a:srgbClr>
                      </a:solidFill>
                      <a:latin typeface="Arial" panose="020B0604020202020204" pitchFamily="34" charset="0"/>
                      <a:cs typeface="Arial" panose="020B0604020202020204" pitchFamily="34" charset="0"/>
                    </a:rPr>
                    <a:t>Camera</a:t>
                  </a:r>
                </a:p>
              </p:txBody>
            </p:sp>
          </p:grpSp>
          <p:sp>
            <p:nvSpPr>
              <p:cNvPr id="383" name="TextBox 382">
                <a:extLst>
                  <a:ext uri="{FF2B5EF4-FFF2-40B4-BE49-F238E27FC236}">
                    <a16:creationId xmlns="" xmlns:a16="http://schemas.microsoft.com/office/drawing/2014/main" id="{0048AFA4-AF60-4A57-A973-9AC15FA9F986}"/>
                  </a:ext>
                </a:extLst>
              </p:cNvPr>
              <p:cNvSpPr txBox="1"/>
              <p:nvPr/>
            </p:nvSpPr>
            <p:spPr>
              <a:xfrm>
                <a:off x="165325" y="1699262"/>
                <a:ext cx="780060" cy="592089"/>
              </a:xfrm>
              <a:prstGeom prst="rect">
                <a:avLst/>
              </a:prstGeom>
              <a:noFill/>
            </p:spPr>
            <p:txBody>
              <a:bodyPr wrap="square" rtlCol="0">
                <a:spAutoFit/>
              </a:bodyPr>
              <a:lstStyle/>
              <a:p>
                <a:pPr algn="ctr" defTabSz="685617" fontAlgn="base">
                  <a:spcBef>
                    <a:spcPct val="0"/>
                  </a:spcBef>
                  <a:spcAft>
                    <a:spcPct val="0"/>
                  </a:spcAft>
                  <a:defRPr/>
                </a:pPr>
                <a:r>
                  <a:rPr lang="en-US" sz="2000" b="1" i="1" kern="0">
                    <a:solidFill>
                      <a:prstClr val="white"/>
                    </a:solidFill>
                    <a:latin typeface="Tahoma" panose="020B0604030504040204" pitchFamily="34" charset="0"/>
                    <a:ea typeface="Tahoma" panose="020B0604030504040204" pitchFamily="34" charset="0"/>
                    <a:cs typeface="Tahoma" panose="020B0604030504040204" pitchFamily="34" charset="0"/>
                  </a:rPr>
                  <a:t>7</a:t>
                </a:r>
              </a:p>
            </p:txBody>
          </p:sp>
        </p:grpSp>
        <p:grpSp>
          <p:nvGrpSpPr>
            <p:cNvPr id="391" name="Group 390">
              <a:extLst>
                <a:ext uri="{FF2B5EF4-FFF2-40B4-BE49-F238E27FC236}">
                  <a16:creationId xmlns="" xmlns:a16="http://schemas.microsoft.com/office/drawing/2014/main" id="{72974F88-4860-4E86-AAF1-403E3157E6E9}"/>
                </a:ext>
              </a:extLst>
            </p:cNvPr>
            <p:cNvGrpSpPr/>
            <p:nvPr/>
          </p:nvGrpSpPr>
          <p:grpSpPr>
            <a:xfrm>
              <a:off x="1874451" y="11257096"/>
              <a:ext cx="5768629" cy="1066958"/>
              <a:chOff x="165325" y="1699262"/>
              <a:chExt cx="3201194" cy="592089"/>
            </a:xfrm>
          </p:grpSpPr>
          <p:grpSp>
            <p:nvGrpSpPr>
              <p:cNvPr id="392" name="Group 23">
                <a:extLst>
                  <a:ext uri="{FF2B5EF4-FFF2-40B4-BE49-F238E27FC236}">
                    <a16:creationId xmlns="" xmlns:a16="http://schemas.microsoft.com/office/drawing/2014/main" id="{BDF3EBB7-6078-4441-A0E7-A61D56528C6D}"/>
                  </a:ext>
                </a:extLst>
              </p:cNvPr>
              <p:cNvGrpSpPr>
                <a:grpSpLocks/>
              </p:cNvGrpSpPr>
              <p:nvPr/>
            </p:nvGrpSpPr>
            <p:grpSpPr bwMode="auto">
              <a:xfrm>
                <a:off x="190526" y="1732633"/>
                <a:ext cx="3175993" cy="557786"/>
                <a:chOff x="1431883" y="5462176"/>
                <a:chExt cx="6772458" cy="619186"/>
              </a:xfrm>
            </p:grpSpPr>
            <p:sp>
              <p:nvSpPr>
                <p:cNvPr id="394" name="Round Diagonal Corner Rectangle 12">
                  <a:extLst>
                    <a:ext uri="{FF2B5EF4-FFF2-40B4-BE49-F238E27FC236}">
                      <a16:creationId xmlns="" xmlns:a16="http://schemas.microsoft.com/office/drawing/2014/main" id="{9A428217-5C90-4311-A2B2-9955692E2DE7}"/>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39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395" name="Round Diagonal Corner Rectangle 13">
                  <a:extLst>
                    <a:ext uri="{FF2B5EF4-FFF2-40B4-BE49-F238E27FC236}">
                      <a16:creationId xmlns="" xmlns:a16="http://schemas.microsoft.com/office/drawing/2014/main" id="{B495FAA9-507A-4B23-B3DD-233BEBD477FA}"/>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200" kern="0">
                      <a:solidFill>
                        <a:srgbClr val="4472C4">
                          <a:lumMod val="75000"/>
                        </a:srgbClr>
                      </a:solidFill>
                      <a:latin typeface="Arial" panose="020B0604020202020204" pitchFamily="34" charset="0"/>
                      <a:cs typeface="Arial" panose="020B0604020202020204" pitchFamily="34" charset="0"/>
                    </a:rPr>
                    <a:t>Giao thông</a:t>
                  </a:r>
                </a:p>
              </p:txBody>
            </p:sp>
          </p:grpSp>
          <p:sp>
            <p:nvSpPr>
              <p:cNvPr id="393" name="TextBox 392">
                <a:extLst>
                  <a:ext uri="{FF2B5EF4-FFF2-40B4-BE49-F238E27FC236}">
                    <a16:creationId xmlns="" xmlns:a16="http://schemas.microsoft.com/office/drawing/2014/main" id="{E482D4B2-0709-4CAA-9F4D-5B91AED93273}"/>
                  </a:ext>
                </a:extLst>
              </p:cNvPr>
              <p:cNvSpPr txBox="1"/>
              <p:nvPr/>
            </p:nvSpPr>
            <p:spPr>
              <a:xfrm>
                <a:off x="165325" y="1699262"/>
                <a:ext cx="780060" cy="592089"/>
              </a:xfrm>
              <a:prstGeom prst="rect">
                <a:avLst/>
              </a:prstGeom>
              <a:noFill/>
            </p:spPr>
            <p:txBody>
              <a:bodyPr wrap="square" rtlCol="0">
                <a:spAutoFit/>
              </a:bodyPr>
              <a:lstStyle/>
              <a:p>
                <a:pPr algn="ctr" defTabSz="685617" fontAlgn="base">
                  <a:spcBef>
                    <a:spcPct val="0"/>
                  </a:spcBef>
                  <a:spcAft>
                    <a:spcPct val="0"/>
                  </a:spcAft>
                  <a:defRPr/>
                </a:pPr>
                <a:r>
                  <a:rPr lang="en-US" sz="2000" b="1" i="1" kern="0">
                    <a:solidFill>
                      <a:prstClr val="white"/>
                    </a:solidFill>
                    <a:latin typeface="Tahoma" panose="020B0604030504040204" pitchFamily="34" charset="0"/>
                    <a:ea typeface="Tahoma" panose="020B0604030504040204" pitchFamily="34" charset="0"/>
                    <a:cs typeface="Tahoma" panose="020B0604030504040204" pitchFamily="34" charset="0"/>
                  </a:rPr>
                  <a:t>9</a:t>
                </a:r>
              </a:p>
            </p:txBody>
          </p:sp>
        </p:grpSp>
        <p:grpSp>
          <p:nvGrpSpPr>
            <p:cNvPr id="396" name="Group 395">
              <a:extLst>
                <a:ext uri="{FF2B5EF4-FFF2-40B4-BE49-F238E27FC236}">
                  <a16:creationId xmlns="" xmlns:a16="http://schemas.microsoft.com/office/drawing/2014/main" id="{7AB228EA-C23E-490A-BCDA-9C3F0734D496}"/>
                </a:ext>
              </a:extLst>
            </p:cNvPr>
            <p:cNvGrpSpPr/>
            <p:nvPr/>
          </p:nvGrpSpPr>
          <p:grpSpPr>
            <a:xfrm>
              <a:off x="1874451" y="10113670"/>
              <a:ext cx="5768629" cy="1066961"/>
              <a:chOff x="165325" y="1699262"/>
              <a:chExt cx="3201194" cy="592090"/>
            </a:xfrm>
          </p:grpSpPr>
          <p:grpSp>
            <p:nvGrpSpPr>
              <p:cNvPr id="397" name="Group 23">
                <a:extLst>
                  <a:ext uri="{FF2B5EF4-FFF2-40B4-BE49-F238E27FC236}">
                    <a16:creationId xmlns="" xmlns:a16="http://schemas.microsoft.com/office/drawing/2014/main" id="{7841EB4A-B502-48CD-88BD-A6AB027B5A07}"/>
                  </a:ext>
                </a:extLst>
              </p:cNvPr>
              <p:cNvGrpSpPr>
                <a:grpSpLocks/>
              </p:cNvGrpSpPr>
              <p:nvPr/>
            </p:nvGrpSpPr>
            <p:grpSpPr bwMode="auto">
              <a:xfrm>
                <a:off x="190526" y="1732632"/>
                <a:ext cx="3175993" cy="557785"/>
                <a:chOff x="1431883" y="5462176"/>
                <a:chExt cx="6772458" cy="619185"/>
              </a:xfrm>
            </p:grpSpPr>
            <p:sp>
              <p:nvSpPr>
                <p:cNvPr id="399" name="Round Diagonal Corner Rectangle 12">
                  <a:extLst>
                    <a:ext uri="{FF2B5EF4-FFF2-40B4-BE49-F238E27FC236}">
                      <a16:creationId xmlns="" xmlns:a16="http://schemas.microsoft.com/office/drawing/2014/main" id="{D29A5E83-BA47-44B3-B45C-7161830B409D}"/>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39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400" name="Round Diagonal Corner Rectangle 13">
                  <a:extLst>
                    <a:ext uri="{FF2B5EF4-FFF2-40B4-BE49-F238E27FC236}">
                      <a16:creationId xmlns="" xmlns:a16="http://schemas.microsoft.com/office/drawing/2014/main" id="{A494AD2C-4793-41EC-8DEF-C98381F4FFA9}"/>
                    </a:ext>
                  </a:extLst>
                </p:cNvPr>
                <p:cNvSpPr/>
                <p:nvPr/>
              </p:nvSpPr>
              <p:spPr bwMode="gray">
                <a:xfrm>
                  <a:off x="2923358" y="5559424"/>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200" kern="0">
                      <a:solidFill>
                        <a:srgbClr val="4472C4">
                          <a:lumMod val="75000"/>
                        </a:srgbClr>
                      </a:solidFill>
                      <a:latin typeface="Arial" panose="020B0604020202020204" pitchFamily="34" charset="0"/>
                      <a:cs typeface="Arial" panose="020B0604020202020204" pitchFamily="34" charset="0"/>
                    </a:rPr>
                    <a:t>Thanh toán</a:t>
                  </a:r>
                </a:p>
              </p:txBody>
            </p:sp>
          </p:grpSp>
          <p:sp>
            <p:nvSpPr>
              <p:cNvPr id="398" name="TextBox 397">
                <a:extLst>
                  <a:ext uri="{FF2B5EF4-FFF2-40B4-BE49-F238E27FC236}">
                    <a16:creationId xmlns="" xmlns:a16="http://schemas.microsoft.com/office/drawing/2014/main" id="{AFD4B2DC-DEB1-4630-9EFE-77688D611ADB}"/>
                  </a:ext>
                </a:extLst>
              </p:cNvPr>
              <p:cNvSpPr txBox="1"/>
              <p:nvPr/>
            </p:nvSpPr>
            <p:spPr>
              <a:xfrm>
                <a:off x="165325" y="1699262"/>
                <a:ext cx="780060" cy="592090"/>
              </a:xfrm>
              <a:prstGeom prst="rect">
                <a:avLst/>
              </a:prstGeom>
              <a:noFill/>
            </p:spPr>
            <p:txBody>
              <a:bodyPr wrap="square" rtlCol="0">
                <a:spAutoFit/>
              </a:bodyPr>
              <a:lstStyle/>
              <a:p>
                <a:pPr algn="ctr" defTabSz="685617" fontAlgn="base">
                  <a:spcBef>
                    <a:spcPct val="0"/>
                  </a:spcBef>
                  <a:spcAft>
                    <a:spcPct val="0"/>
                  </a:spcAft>
                  <a:defRPr/>
                </a:pPr>
                <a:r>
                  <a:rPr lang="en-US" sz="2000" b="1" i="1" kern="0">
                    <a:solidFill>
                      <a:prstClr val="white"/>
                    </a:solidFill>
                    <a:latin typeface="Tahoma" panose="020B0604030504040204" pitchFamily="34" charset="0"/>
                    <a:ea typeface="Tahoma" panose="020B0604030504040204" pitchFamily="34" charset="0"/>
                    <a:cs typeface="Tahoma" panose="020B0604030504040204" pitchFamily="34" charset="0"/>
                  </a:rPr>
                  <a:t>8</a:t>
                </a:r>
              </a:p>
            </p:txBody>
          </p:sp>
        </p:grpSp>
        <p:grpSp>
          <p:nvGrpSpPr>
            <p:cNvPr id="411" name="Group 410">
              <a:extLst>
                <a:ext uri="{FF2B5EF4-FFF2-40B4-BE49-F238E27FC236}">
                  <a16:creationId xmlns="" xmlns:a16="http://schemas.microsoft.com/office/drawing/2014/main" id="{79C3CCF4-186E-4D04-84A5-AF1DF12525D9}"/>
                </a:ext>
              </a:extLst>
            </p:cNvPr>
            <p:cNvGrpSpPr/>
            <p:nvPr/>
          </p:nvGrpSpPr>
          <p:grpSpPr>
            <a:xfrm>
              <a:off x="9124369" y="2164490"/>
              <a:ext cx="5768623" cy="1066958"/>
              <a:chOff x="4188533" y="-3975053"/>
              <a:chExt cx="3201191" cy="592089"/>
            </a:xfrm>
          </p:grpSpPr>
          <p:grpSp>
            <p:nvGrpSpPr>
              <p:cNvPr id="412" name="Group 23">
                <a:extLst>
                  <a:ext uri="{FF2B5EF4-FFF2-40B4-BE49-F238E27FC236}">
                    <a16:creationId xmlns="" xmlns:a16="http://schemas.microsoft.com/office/drawing/2014/main" id="{4466DA82-CFD4-42C0-B679-FE0F3175A374}"/>
                  </a:ext>
                </a:extLst>
              </p:cNvPr>
              <p:cNvGrpSpPr>
                <a:grpSpLocks/>
              </p:cNvGrpSpPr>
              <p:nvPr/>
            </p:nvGrpSpPr>
            <p:grpSpPr bwMode="auto">
              <a:xfrm>
                <a:off x="4213736" y="-3941681"/>
                <a:ext cx="3175988" cy="557785"/>
                <a:chOff x="10010940" y="-836757"/>
                <a:chExt cx="6772449" cy="619185"/>
              </a:xfrm>
            </p:grpSpPr>
            <p:sp>
              <p:nvSpPr>
                <p:cNvPr id="414" name="Round Diagonal Corner Rectangle 12">
                  <a:extLst>
                    <a:ext uri="{FF2B5EF4-FFF2-40B4-BE49-F238E27FC236}">
                      <a16:creationId xmlns="" xmlns:a16="http://schemas.microsoft.com/office/drawing/2014/main" id="{5905B2FB-9690-41E2-B3D7-E49D1E30E69E}"/>
                    </a:ext>
                  </a:extLst>
                </p:cNvPr>
                <p:cNvSpPr/>
                <p:nvPr/>
              </p:nvSpPr>
              <p:spPr>
                <a:xfrm>
                  <a:off x="10010940" y="-836757"/>
                  <a:ext cx="6169067"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39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415" name="Round Diagonal Corner Rectangle 13">
                  <a:extLst>
                    <a:ext uri="{FF2B5EF4-FFF2-40B4-BE49-F238E27FC236}">
                      <a16:creationId xmlns="" xmlns:a16="http://schemas.microsoft.com/office/drawing/2014/main" id="{B8D5E347-6AB5-48ED-8111-4CB31F759A52}"/>
                    </a:ext>
                  </a:extLst>
                </p:cNvPr>
                <p:cNvSpPr/>
                <p:nvPr/>
              </p:nvSpPr>
              <p:spPr bwMode="gray">
                <a:xfrm>
                  <a:off x="11502410" y="-739507"/>
                  <a:ext cx="5280979" cy="521935"/>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vi-VN" altLang="vi-VN" sz="1200" kern="0">
                      <a:solidFill>
                        <a:srgbClr val="4472C4">
                          <a:lumMod val="75000"/>
                        </a:srgbClr>
                      </a:solidFill>
                      <a:cs typeface="Arial" panose="020B0604020202020204" pitchFamily="34" charset="0"/>
                    </a:rPr>
                    <a:t>Môi trường</a:t>
                  </a:r>
                  <a:endParaRPr lang="en-US" altLang="vi-VN" sz="1200" kern="0">
                    <a:solidFill>
                      <a:srgbClr val="4472C4">
                        <a:lumMod val="75000"/>
                      </a:srgbClr>
                    </a:solidFill>
                    <a:latin typeface="Arial" panose="020B0604020202020204" pitchFamily="34" charset="0"/>
                    <a:cs typeface="Arial" panose="020B0604020202020204" pitchFamily="34" charset="0"/>
                  </a:endParaRPr>
                </a:p>
              </p:txBody>
            </p:sp>
          </p:grpSp>
          <p:sp>
            <p:nvSpPr>
              <p:cNvPr id="413" name="TextBox 412">
                <a:extLst>
                  <a:ext uri="{FF2B5EF4-FFF2-40B4-BE49-F238E27FC236}">
                    <a16:creationId xmlns="" xmlns:a16="http://schemas.microsoft.com/office/drawing/2014/main" id="{3096C460-5A78-4512-9D94-EF926CE83BB0}"/>
                  </a:ext>
                </a:extLst>
              </p:cNvPr>
              <p:cNvSpPr txBox="1"/>
              <p:nvPr/>
            </p:nvSpPr>
            <p:spPr>
              <a:xfrm>
                <a:off x="4188533" y="-3975053"/>
                <a:ext cx="780060" cy="592089"/>
              </a:xfrm>
              <a:prstGeom prst="rect">
                <a:avLst/>
              </a:prstGeom>
              <a:noFill/>
            </p:spPr>
            <p:txBody>
              <a:bodyPr wrap="square" rtlCol="0">
                <a:spAutoFit/>
              </a:bodyPr>
              <a:lstStyle/>
              <a:p>
                <a:pPr algn="ctr" defTabSz="685617" fontAlgn="base">
                  <a:spcBef>
                    <a:spcPct val="0"/>
                  </a:spcBef>
                  <a:spcAft>
                    <a:spcPct val="0"/>
                  </a:spcAft>
                  <a:defRPr/>
                </a:pPr>
                <a:r>
                  <a:rPr lang="en-US" sz="2000" b="1" i="1" kern="0">
                    <a:solidFill>
                      <a:prstClr val="white"/>
                    </a:solidFill>
                    <a:latin typeface="Tahoma" panose="020B0604030504040204" pitchFamily="34" charset="0"/>
                    <a:ea typeface="Tahoma" panose="020B0604030504040204" pitchFamily="34" charset="0"/>
                    <a:cs typeface="Tahoma" panose="020B0604030504040204" pitchFamily="34" charset="0"/>
                  </a:rPr>
                  <a:t>10</a:t>
                </a:r>
              </a:p>
            </p:txBody>
          </p:sp>
        </p:grpSp>
        <p:grpSp>
          <p:nvGrpSpPr>
            <p:cNvPr id="416" name="Group 415">
              <a:extLst>
                <a:ext uri="{FF2B5EF4-FFF2-40B4-BE49-F238E27FC236}">
                  <a16:creationId xmlns="" xmlns:a16="http://schemas.microsoft.com/office/drawing/2014/main" id="{4CFCC8DC-7B9A-4A7D-8CCC-E039CDC2ABF7}"/>
                </a:ext>
              </a:extLst>
            </p:cNvPr>
            <p:cNvGrpSpPr/>
            <p:nvPr/>
          </p:nvGrpSpPr>
          <p:grpSpPr>
            <a:xfrm>
              <a:off x="9124366" y="6790155"/>
              <a:ext cx="5768629" cy="1066954"/>
              <a:chOff x="140124" y="2448504"/>
              <a:chExt cx="3201194" cy="592087"/>
            </a:xfrm>
          </p:grpSpPr>
          <p:grpSp>
            <p:nvGrpSpPr>
              <p:cNvPr id="417" name="Group 23">
                <a:extLst>
                  <a:ext uri="{FF2B5EF4-FFF2-40B4-BE49-F238E27FC236}">
                    <a16:creationId xmlns="" xmlns:a16="http://schemas.microsoft.com/office/drawing/2014/main" id="{58485EB7-5509-4292-98DE-B72CCFA0D325}"/>
                  </a:ext>
                </a:extLst>
              </p:cNvPr>
              <p:cNvGrpSpPr>
                <a:grpSpLocks/>
              </p:cNvGrpSpPr>
              <p:nvPr/>
            </p:nvGrpSpPr>
            <p:grpSpPr bwMode="auto">
              <a:xfrm>
                <a:off x="165324" y="2481876"/>
                <a:ext cx="3175994" cy="557789"/>
                <a:chOff x="1378143" y="6293890"/>
                <a:chExt cx="6772459" cy="619189"/>
              </a:xfrm>
            </p:grpSpPr>
            <p:sp>
              <p:nvSpPr>
                <p:cNvPr id="419" name="Round Diagonal Corner Rectangle 12">
                  <a:extLst>
                    <a:ext uri="{FF2B5EF4-FFF2-40B4-BE49-F238E27FC236}">
                      <a16:creationId xmlns="" xmlns:a16="http://schemas.microsoft.com/office/drawing/2014/main" id="{01587183-121D-49CA-9274-10B29DABE067}"/>
                    </a:ext>
                  </a:extLst>
                </p:cNvPr>
                <p:cNvSpPr/>
                <p:nvPr/>
              </p:nvSpPr>
              <p:spPr>
                <a:xfrm>
                  <a:off x="1378143" y="6293890"/>
                  <a:ext cx="6169070" cy="533334"/>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39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420" name="Round Diagonal Corner Rectangle 13">
                  <a:extLst>
                    <a:ext uri="{FF2B5EF4-FFF2-40B4-BE49-F238E27FC236}">
                      <a16:creationId xmlns="" xmlns:a16="http://schemas.microsoft.com/office/drawing/2014/main" id="{C562D3FC-2058-4552-A69C-D298F2C28AF2}"/>
                    </a:ext>
                  </a:extLst>
                </p:cNvPr>
                <p:cNvSpPr/>
                <p:nvPr/>
              </p:nvSpPr>
              <p:spPr bwMode="gray">
                <a:xfrm>
                  <a:off x="2869618" y="6391141"/>
                  <a:ext cx="5280984" cy="521938"/>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200" kern="0">
                      <a:solidFill>
                        <a:srgbClr val="4472C4">
                          <a:lumMod val="75000"/>
                        </a:srgbClr>
                      </a:solidFill>
                      <a:latin typeface="Arial" panose="020B0604020202020204" pitchFamily="34" charset="0"/>
                      <a:cs typeface="Arial" panose="020B0604020202020204" pitchFamily="34" charset="0"/>
                    </a:rPr>
                    <a:t>Du lịch</a:t>
                  </a:r>
                </a:p>
              </p:txBody>
            </p:sp>
          </p:grpSp>
          <p:sp>
            <p:nvSpPr>
              <p:cNvPr id="418" name="TextBox 417">
                <a:extLst>
                  <a:ext uri="{FF2B5EF4-FFF2-40B4-BE49-F238E27FC236}">
                    <a16:creationId xmlns="" xmlns:a16="http://schemas.microsoft.com/office/drawing/2014/main" id="{C74EE811-1C90-4E99-946A-BE15CE79CD37}"/>
                  </a:ext>
                </a:extLst>
              </p:cNvPr>
              <p:cNvSpPr txBox="1"/>
              <p:nvPr/>
            </p:nvSpPr>
            <p:spPr>
              <a:xfrm>
                <a:off x="140124" y="2448504"/>
                <a:ext cx="780060" cy="592087"/>
              </a:xfrm>
              <a:prstGeom prst="rect">
                <a:avLst/>
              </a:prstGeom>
              <a:noFill/>
            </p:spPr>
            <p:txBody>
              <a:bodyPr wrap="square" rtlCol="0">
                <a:spAutoFit/>
              </a:bodyPr>
              <a:lstStyle/>
              <a:p>
                <a:pPr algn="ctr" defTabSz="685617" fontAlgn="base">
                  <a:spcBef>
                    <a:spcPct val="0"/>
                  </a:spcBef>
                  <a:spcAft>
                    <a:spcPct val="0"/>
                  </a:spcAft>
                  <a:defRPr/>
                </a:pPr>
                <a:r>
                  <a:rPr lang="en-US" sz="2000" b="1" i="1" kern="0">
                    <a:solidFill>
                      <a:prstClr val="white"/>
                    </a:solidFill>
                    <a:latin typeface="Tahoma" panose="020B0604030504040204" pitchFamily="34" charset="0"/>
                    <a:ea typeface="Tahoma" panose="020B0604030504040204" pitchFamily="34" charset="0"/>
                    <a:cs typeface="Tahoma" panose="020B0604030504040204" pitchFamily="34" charset="0"/>
                  </a:rPr>
                  <a:t>14</a:t>
                </a:r>
              </a:p>
            </p:txBody>
          </p:sp>
        </p:grpSp>
        <p:grpSp>
          <p:nvGrpSpPr>
            <p:cNvPr id="421" name="Group 420">
              <a:extLst>
                <a:ext uri="{FF2B5EF4-FFF2-40B4-BE49-F238E27FC236}">
                  <a16:creationId xmlns="" xmlns:a16="http://schemas.microsoft.com/office/drawing/2014/main" id="{94ADD46B-03EA-470A-9440-6CB56773F490}"/>
                </a:ext>
              </a:extLst>
            </p:cNvPr>
            <p:cNvGrpSpPr/>
            <p:nvPr/>
          </p:nvGrpSpPr>
          <p:grpSpPr>
            <a:xfrm>
              <a:off x="9124366" y="5640023"/>
              <a:ext cx="5768629" cy="1066958"/>
              <a:chOff x="140124" y="2448501"/>
              <a:chExt cx="3201194" cy="592089"/>
            </a:xfrm>
          </p:grpSpPr>
          <p:grpSp>
            <p:nvGrpSpPr>
              <p:cNvPr id="422" name="Group 23">
                <a:extLst>
                  <a:ext uri="{FF2B5EF4-FFF2-40B4-BE49-F238E27FC236}">
                    <a16:creationId xmlns="" xmlns:a16="http://schemas.microsoft.com/office/drawing/2014/main" id="{A8D544CC-F082-4146-A137-223657448842}"/>
                  </a:ext>
                </a:extLst>
              </p:cNvPr>
              <p:cNvGrpSpPr>
                <a:grpSpLocks/>
              </p:cNvGrpSpPr>
              <p:nvPr/>
            </p:nvGrpSpPr>
            <p:grpSpPr bwMode="auto">
              <a:xfrm>
                <a:off x="165324" y="2481873"/>
                <a:ext cx="3175994" cy="557787"/>
                <a:chOff x="1378143" y="6293890"/>
                <a:chExt cx="6772459" cy="619187"/>
              </a:xfrm>
            </p:grpSpPr>
            <p:sp>
              <p:nvSpPr>
                <p:cNvPr id="424" name="Round Diagonal Corner Rectangle 12">
                  <a:extLst>
                    <a:ext uri="{FF2B5EF4-FFF2-40B4-BE49-F238E27FC236}">
                      <a16:creationId xmlns="" xmlns:a16="http://schemas.microsoft.com/office/drawing/2014/main" id="{0144802A-F8E1-4A81-B6EA-7480168CC4A7}"/>
                    </a:ext>
                  </a:extLst>
                </p:cNvPr>
                <p:cNvSpPr/>
                <p:nvPr/>
              </p:nvSpPr>
              <p:spPr>
                <a:xfrm>
                  <a:off x="1378143" y="6293890"/>
                  <a:ext cx="6169070"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39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425" name="Round Diagonal Corner Rectangle 13">
                  <a:extLst>
                    <a:ext uri="{FF2B5EF4-FFF2-40B4-BE49-F238E27FC236}">
                      <a16:creationId xmlns="" xmlns:a16="http://schemas.microsoft.com/office/drawing/2014/main" id="{B9D8096F-6FF6-447A-BC87-CA6342D60CD5}"/>
                    </a:ext>
                  </a:extLst>
                </p:cNvPr>
                <p:cNvSpPr/>
                <p:nvPr/>
              </p:nvSpPr>
              <p:spPr bwMode="gray">
                <a:xfrm>
                  <a:off x="2869618" y="6391139"/>
                  <a:ext cx="5280984" cy="521938"/>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200" kern="0">
                      <a:solidFill>
                        <a:srgbClr val="4472C4">
                          <a:lumMod val="75000"/>
                        </a:srgbClr>
                      </a:solidFill>
                      <a:latin typeface="Arial" panose="020B0604020202020204" pitchFamily="34" charset="0"/>
                      <a:cs typeface="Arial" panose="020B0604020202020204" pitchFamily="34" charset="0"/>
                    </a:rPr>
                    <a:t>Giáo dục</a:t>
                  </a:r>
                </a:p>
              </p:txBody>
            </p:sp>
          </p:grpSp>
          <p:sp>
            <p:nvSpPr>
              <p:cNvPr id="423" name="TextBox 422">
                <a:extLst>
                  <a:ext uri="{FF2B5EF4-FFF2-40B4-BE49-F238E27FC236}">
                    <a16:creationId xmlns="" xmlns:a16="http://schemas.microsoft.com/office/drawing/2014/main" id="{B58713CB-6320-42BA-AB1A-28DAA34348B6}"/>
                  </a:ext>
                </a:extLst>
              </p:cNvPr>
              <p:cNvSpPr txBox="1"/>
              <p:nvPr/>
            </p:nvSpPr>
            <p:spPr>
              <a:xfrm>
                <a:off x="140124" y="2448501"/>
                <a:ext cx="780060" cy="592089"/>
              </a:xfrm>
              <a:prstGeom prst="rect">
                <a:avLst/>
              </a:prstGeom>
              <a:noFill/>
            </p:spPr>
            <p:txBody>
              <a:bodyPr wrap="square" rtlCol="0">
                <a:spAutoFit/>
              </a:bodyPr>
              <a:lstStyle/>
              <a:p>
                <a:pPr algn="ctr" defTabSz="685617" fontAlgn="base">
                  <a:spcBef>
                    <a:spcPct val="0"/>
                  </a:spcBef>
                  <a:spcAft>
                    <a:spcPct val="0"/>
                  </a:spcAft>
                  <a:defRPr/>
                </a:pPr>
                <a:r>
                  <a:rPr lang="en-US" sz="2000" b="1" i="1" kern="0">
                    <a:solidFill>
                      <a:prstClr val="white"/>
                    </a:solidFill>
                    <a:latin typeface="Tahoma" panose="020B0604030504040204" pitchFamily="34" charset="0"/>
                    <a:ea typeface="Tahoma" panose="020B0604030504040204" pitchFamily="34" charset="0"/>
                    <a:cs typeface="Tahoma" panose="020B0604030504040204" pitchFamily="34" charset="0"/>
                  </a:rPr>
                  <a:t>13</a:t>
                </a:r>
              </a:p>
            </p:txBody>
          </p:sp>
        </p:grpSp>
        <p:grpSp>
          <p:nvGrpSpPr>
            <p:cNvPr id="426" name="Group 425">
              <a:extLst>
                <a:ext uri="{FF2B5EF4-FFF2-40B4-BE49-F238E27FC236}">
                  <a16:creationId xmlns="" xmlns:a16="http://schemas.microsoft.com/office/drawing/2014/main" id="{DFA6B66B-4B5B-4CF5-8349-3A997376282E}"/>
                </a:ext>
              </a:extLst>
            </p:cNvPr>
            <p:cNvGrpSpPr/>
            <p:nvPr/>
          </p:nvGrpSpPr>
          <p:grpSpPr>
            <a:xfrm>
              <a:off x="9124366" y="9128021"/>
              <a:ext cx="5768629" cy="1066954"/>
              <a:chOff x="140124" y="2448502"/>
              <a:chExt cx="3201194" cy="592087"/>
            </a:xfrm>
          </p:grpSpPr>
          <p:grpSp>
            <p:nvGrpSpPr>
              <p:cNvPr id="427" name="Group 23">
                <a:extLst>
                  <a:ext uri="{FF2B5EF4-FFF2-40B4-BE49-F238E27FC236}">
                    <a16:creationId xmlns="" xmlns:a16="http://schemas.microsoft.com/office/drawing/2014/main" id="{AA603001-0125-4AB6-95ED-44B4768F6F01}"/>
                  </a:ext>
                </a:extLst>
              </p:cNvPr>
              <p:cNvGrpSpPr>
                <a:grpSpLocks/>
              </p:cNvGrpSpPr>
              <p:nvPr/>
            </p:nvGrpSpPr>
            <p:grpSpPr bwMode="auto">
              <a:xfrm>
                <a:off x="165324" y="2481873"/>
                <a:ext cx="3175994" cy="557784"/>
                <a:chOff x="1378143" y="6293893"/>
                <a:chExt cx="6772459" cy="619184"/>
              </a:xfrm>
            </p:grpSpPr>
            <p:sp>
              <p:nvSpPr>
                <p:cNvPr id="429" name="Round Diagonal Corner Rectangle 12">
                  <a:extLst>
                    <a:ext uri="{FF2B5EF4-FFF2-40B4-BE49-F238E27FC236}">
                      <a16:creationId xmlns="" xmlns:a16="http://schemas.microsoft.com/office/drawing/2014/main" id="{947FEBC7-8058-4894-890F-A897AF96FCE3}"/>
                    </a:ext>
                  </a:extLst>
                </p:cNvPr>
                <p:cNvSpPr/>
                <p:nvPr/>
              </p:nvSpPr>
              <p:spPr>
                <a:xfrm>
                  <a:off x="1378143" y="6293893"/>
                  <a:ext cx="6169070"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39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430" name="Round Diagonal Corner Rectangle 13">
                  <a:extLst>
                    <a:ext uri="{FF2B5EF4-FFF2-40B4-BE49-F238E27FC236}">
                      <a16:creationId xmlns="" xmlns:a16="http://schemas.microsoft.com/office/drawing/2014/main" id="{BB1A8CB3-403D-43EA-9627-4193BB0ED50A}"/>
                    </a:ext>
                  </a:extLst>
                </p:cNvPr>
                <p:cNvSpPr/>
                <p:nvPr/>
              </p:nvSpPr>
              <p:spPr bwMode="gray">
                <a:xfrm>
                  <a:off x="2869618" y="6391140"/>
                  <a:ext cx="5280984"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200" kern="0">
                      <a:solidFill>
                        <a:srgbClr val="4472C4">
                          <a:lumMod val="75000"/>
                        </a:srgbClr>
                      </a:solidFill>
                      <a:latin typeface="Arial" panose="020B0604020202020204" pitchFamily="34" charset="0"/>
                      <a:cs typeface="Arial" panose="020B0604020202020204" pitchFamily="34" charset="0"/>
                    </a:rPr>
                    <a:t>Kinh tế</a:t>
                  </a:r>
                </a:p>
              </p:txBody>
            </p:sp>
          </p:grpSp>
          <p:sp>
            <p:nvSpPr>
              <p:cNvPr id="428" name="TextBox 427">
                <a:extLst>
                  <a:ext uri="{FF2B5EF4-FFF2-40B4-BE49-F238E27FC236}">
                    <a16:creationId xmlns="" xmlns:a16="http://schemas.microsoft.com/office/drawing/2014/main" id="{9FB1C53E-FB9F-4136-9582-0918144CF4D0}"/>
                  </a:ext>
                </a:extLst>
              </p:cNvPr>
              <p:cNvSpPr txBox="1"/>
              <p:nvPr/>
            </p:nvSpPr>
            <p:spPr>
              <a:xfrm>
                <a:off x="140124" y="2448502"/>
                <a:ext cx="780060" cy="592087"/>
              </a:xfrm>
              <a:prstGeom prst="rect">
                <a:avLst/>
              </a:prstGeom>
              <a:noFill/>
            </p:spPr>
            <p:txBody>
              <a:bodyPr wrap="square" rtlCol="0">
                <a:spAutoFit/>
              </a:bodyPr>
              <a:lstStyle/>
              <a:p>
                <a:pPr algn="ctr" defTabSz="685617" fontAlgn="base">
                  <a:spcBef>
                    <a:spcPct val="0"/>
                  </a:spcBef>
                  <a:spcAft>
                    <a:spcPct val="0"/>
                  </a:spcAft>
                  <a:defRPr/>
                </a:pPr>
                <a:r>
                  <a:rPr lang="en-US" sz="2000" b="1" i="1" kern="0">
                    <a:solidFill>
                      <a:prstClr val="white"/>
                    </a:solidFill>
                    <a:latin typeface="Tahoma" panose="020B0604030504040204" pitchFamily="34" charset="0"/>
                    <a:ea typeface="Tahoma" panose="020B0604030504040204" pitchFamily="34" charset="0"/>
                    <a:cs typeface="Tahoma" panose="020B0604030504040204" pitchFamily="34" charset="0"/>
                  </a:rPr>
                  <a:t>16</a:t>
                </a:r>
              </a:p>
            </p:txBody>
          </p:sp>
        </p:grpSp>
        <p:grpSp>
          <p:nvGrpSpPr>
            <p:cNvPr id="431" name="Group 430">
              <a:extLst>
                <a:ext uri="{FF2B5EF4-FFF2-40B4-BE49-F238E27FC236}">
                  <a16:creationId xmlns="" xmlns:a16="http://schemas.microsoft.com/office/drawing/2014/main" id="{D0B3AB6F-F66B-4885-BE65-89C02250F0EF}"/>
                </a:ext>
              </a:extLst>
            </p:cNvPr>
            <p:cNvGrpSpPr/>
            <p:nvPr/>
          </p:nvGrpSpPr>
          <p:grpSpPr>
            <a:xfrm>
              <a:off x="9124366" y="7940279"/>
              <a:ext cx="5768629" cy="1066959"/>
              <a:chOff x="140124" y="2448499"/>
              <a:chExt cx="3201194" cy="592089"/>
            </a:xfrm>
          </p:grpSpPr>
          <p:grpSp>
            <p:nvGrpSpPr>
              <p:cNvPr id="432" name="Group 23">
                <a:extLst>
                  <a:ext uri="{FF2B5EF4-FFF2-40B4-BE49-F238E27FC236}">
                    <a16:creationId xmlns="" xmlns:a16="http://schemas.microsoft.com/office/drawing/2014/main" id="{3BB39BCB-7957-4223-BE99-46E850D488EF}"/>
                  </a:ext>
                </a:extLst>
              </p:cNvPr>
              <p:cNvGrpSpPr>
                <a:grpSpLocks/>
              </p:cNvGrpSpPr>
              <p:nvPr/>
            </p:nvGrpSpPr>
            <p:grpSpPr bwMode="auto">
              <a:xfrm>
                <a:off x="165324" y="2481871"/>
                <a:ext cx="3175994" cy="557787"/>
                <a:chOff x="1378143" y="6293888"/>
                <a:chExt cx="6772459" cy="619187"/>
              </a:xfrm>
            </p:grpSpPr>
            <p:sp>
              <p:nvSpPr>
                <p:cNvPr id="434" name="Round Diagonal Corner Rectangle 12">
                  <a:extLst>
                    <a:ext uri="{FF2B5EF4-FFF2-40B4-BE49-F238E27FC236}">
                      <a16:creationId xmlns="" xmlns:a16="http://schemas.microsoft.com/office/drawing/2014/main" id="{98CC671E-B83B-4AA7-80A8-54BAB8E3083E}"/>
                    </a:ext>
                  </a:extLst>
                </p:cNvPr>
                <p:cNvSpPr/>
                <p:nvPr/>
              </p:nvSpPr>
              <p:spPr>
                <a:xfrm>
                  <a:off x="1378143" y="6293888"/>
                  <a:ext cx="6169070"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39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435" name="Round Diagonal Corner Rectangle 13">
                  <a:extLst>
                    <a:ext uri="{FF2B5EF4-FFF2-40B4-BE49-F238E27FC236}">
                      <a16:creationId xmlns="" xmlns:a16="http://schemas.microsoft.com/office/drawing/2014/main" id="{1004B519-2B36-4AD9-A75A-8DCD85957B77}"/>
                    </a:ext>
                  </a:extLst>
                </p:cNvPr>
                <p:cNvSpPr/>
                <p:nvPr/>
              </p:nvSpPr>
              <p:spPr bwMode="gray">
                <a:xfrm>
                  <a:off x="2869618" y="6391136"/>
                  <a:ext cx="5280984" cy="521939"/>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200" kern="0">
                      <a:solidFill>
                        <a:srgbClr val="4472C4">
                          <a:lumMod val="75000"/>
                        </a:srgbClr>
                      </a:solidFill>
                      <a:latin typeface="Arial" panose="020B0604020202020204" pitchFamily="34" charset="0"/>
                      <a:cs typeface="Arial" panose="020B0604020202020204" pitchFamily="34" charset="0"/>
                    </a:rPr>
                    <a:t>An sinh xã hội</a:t>
                  </a:r>
                </a:p>
              </p:txBody>
            </p:sp>
          </p:grpSp>
          <p:sp>
            <p:nvSpPr>
              <p:cNvPr id="433" name="TextBox 432">
                <a:extLst>
                  <a:ext uri="{FF2B5EF4-FFF2-40B4-BE49-F238E27FC236}">
                    <a16:creationId xmlns="" xmlns:a16="http://schemas.microsoft.com/office/drawing/2014/main" id="{02D956A3-9B4C-4D12-A0CB-D7D9ACE66E90}"/>
                  </a:ext>
                </a:extLst>
              </p:cNvPr>
              <p:cNvSpPr txBox="1"/>
              <p:nvPr/>
            </p:nvSpPr>
            <p:spPr>
              <a:xfrm>
                <a:off x="140124" y="2448499"/>
                <a:ext cx="780060" cy="592089"/>
              </a:xfrm>
              <a:prstGeom prst="rect">
                <a:avLst/>
              </a:prstGeom>
              <a:noFill/>
            </p:spPr>
            <p:txBody>
              <a:bodyPr wrap="square" rtlCol="0">
                <a:spAutoFit/>
              </a:bodyPr>
              <a:lstStyle/>
              <a:p>
                <a:pPr algn="ctr" defTabSz="685617" fontAlgn="base">
                  <a:spcBef>
                    <a:spcPct val="0"/>
                  </a:spcBef>
                  <a:spcAft>
                    <a:spcPct val="0"/>
                  </a:spcAft>
                  <a:defRPr/>
                </a:pPr>
                <a:r>
                  <a:rPr lang="en-US" sz="2000" b="1" i="1" kern="0">
                    <a:solidFill>
                      <a:prstClr val="white"/>
                    </a:solidFill>
                    <a:latin typeface="Tahoma" panose="020B0604030504040204" pitchFamily="34" charset="0"/>
                    <a:ea typeface="Tahoma" panose="020B0604030504040204" pitchFamily="34" charset="0"/>
                    <a:cs typeface="Tahoma" panose="020B0604030504040204" pitchFamily="34" charset="0"/>
                  </a:rPr>
                  <a:t>15</a:t>
                </a:r>
              </a:p>
            </p:txBody>
          </p:sp>
        </p:grpSp>
        <p:grpSp>
          <p:nvGrpSpPr>
            <p:cNvPr id="436" name="Group 435">
              <a:extLst>
                <a:ext uri="{FF2B5EF4-FFF2-40B4-BE49-F238E27FC236}">
                  <a16:creationId xmlns="" xmlns:a16="http://schemas.microsoft.com/office/drawing/2014/main" id="{A9794EE3-C1BC-4BA3-AF94-634F5C35C1CE}"/>
                </a:ext>
              </a:extLst>
            </p:cNvPr>
            <p:cNvGrpSpPr/>
            <p:nvPr/>
          </p:nvGrpSpPr>
          <p:grpSpPr>
            <a:xfrm>
              <a:off x="9124364" y="3363491"/>
              <a:ext cx="5768631" cy="1066956"/>
              <a:chOff x="140123" y="2448501"/>
              <a:chExt cx="3201195" cy="592088"/>
            </a:xfrm>
          </p:grpSpPr>
          <p:grpSp>
            <p:nvGrpSpPr>
              <p:cNvPr id="437" name="Group 23">
                <a:extLst>
                  <a:ext uri="{FF2B5EF4-FFF2-40B4-BE49-F238E27FC236}">
                    <a16:creationId xmlns="" xmlns:a16="http://schemas.microsoft.com/office/drawing/2014/main" id="{C8A67ED7-D8CA-4E41-AE40-B30155574A72}"/>
                  </a:ext>
                </a:extLst>
              </p:cNvPr>
              <p:cNvGrpSpPr>
                <a:grpSpLocks/>
              </p:cNvGrpSpPr>
              <p:nvPr/>
            </p:nvGrpSpPr>
            <p:grpSpPr bwMode="auto">
              <a:xfrm>
                <a:off x="165324" y="2481873"/>
                <a:ext cx="3175994" cy="557786"/>
                <a:chOff x="1378143" y="6293890"/>
                <a:chExt cx="6772459" cy="619186"/>
              </a:xfrm>
            </p:grpSpPr>
            <p:sp>
              <p:nvSpPr>
                <p:cNvPr id="439" name="Round Diagonal Corner Rectangle 12">
                  <a:extLst>
                    <a:ext uri="{FF2B5EF4-FFF2-40B4-BE49-F238E27FC236}">
                      <a16:creationId xmlns="" xmlns:a16="http://schemas.microsoft.com/office/drawing/2014/main" id="{F329835E-B010-4234-9E37-BA066BD39BE9}"/>
                    </a:ext>
                  </a:extLst>
                </p:cNvPr>
                <p:cNvSpPr/>
                <p:nvPr/>
              </p:nvSpPr>
              <p:spPr>
                <a:xfrm>
                  <a:off x="1378143" y="6293890"/>
                  <a:ext cx="6169070" cy="533337"/>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39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440" name="Round Diagonal Corner Rectangle 13">
                  <a:extLst>
                    <a:ext uri="{FF2B5EF4-FFF2-40B4-BE49-F238E27FC236}">
                      <a16:creationId xmlns="" xmlns:a16="http://schemas.microsoft.com/office/drawing/2014/main" id="{142E2CCB-3DFC-49DD-987C-A11CFD904909}"/>
                    </a:ext>
                  </a:extLst>
                </p:cNvPr>
                <p:cNvSpPr/>
                <p:nvPr/>
              </p:nvSpPr>
              <p:spPr bwMode="gray">
                <a:xfrm>
                  <a:off x="2869618" y="6391139"/>
                  <a:ext cx="5280984"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200" kern="0">
                      <a:solidFill>
                        <a:srgbClr val="4472C4">
                          <a:lumMod val="75000"/>
                        </a:srgbClr>
                      </a:solidFill>
                      <a:latin typeface="Arial" panose="020B0604020202020204" pitchFamily="34" charset="0"/>
                      <a:cs typeface="Arial" panose="020B0604020202020204" pitchFamily="34" charset="0"/>
                    </a:rPr>
                    <a:t>Đất đai</a:t>
                  </a:r>
                </a:p>
              </p:txBody>
            </p:sp>
          </p:grpSp>
          <p:sp>
            <p:nvSpPr>
              <p:cNvPr id="438" name="TextBox 437">
                <a:extLst>
                  <a:ext uri="{FF2B5EF4-FFF2-40B4-BE49-F238E27FC236}">
                    <a16:creationId xmlns="" xmlns:a16="http://schemas.microsoft.com/office/drawing/2014/main" id="{C122A10A-185B-40A4-9ADD-DB9EB572104E}"/>
                  </a:ext>
                </a:extLst>
              </p:cNvPr>
              <p:cNvSpPr txBox="1"/>
              <p:nvPr/>
            </p:nvSpPr>
            <p:spPr>
              <a:xfrm>
                <a:off x="140123" y="2448501"/>
                <a:ext cx="780060" cy="592088"/>
              </a:xfrm>
              <a:prstGeom prst="rect">
                <a:avLst/>
              </a:prstGeom>
              <a:noFill/>
            </p:spPr>
            <p:txBody>
              <a:bodyPr wrap="square" rtlCol="0">
                <a:spAutoFit/>
              </a:bodyPr>
              <a:lstStyle/>
              <a:p>
                <a:pPr algn="ctr" defTabSz="685617" fontAlgn="base">
                  <a:spcBef>
                    <a:spcPct val="0"/>
                  </a:spcBef>
                  <a:spcAft>
                    <a:spcPct val="0"/>
                  </a:spcAft>
                  <a:defRPr/>
                </a:pPr>
                <a:r>
                  <a:rPr lang="en-US" sz="2000" b="1" i="1" kern="0">
                    <a:solidFill>
                      <a:prstClr val="white"/>
                    </a:solidFill>
                    <a:latin typeface="Tahoma" panose="020B0604030504040204" pitchFamily="34" charset="0"/>
                    <a:ea typeface="Tahoma" panose="020B0604030504040204" pitchFamily="34" charset="0"/>
                    <a:cs typeface="Tahoma" panose="020B0604030504040204" pitchFamily="34" charset="0"/>
                  </a:rPr>
                  <a:t>11</a:t>
                </a:r>
              </a:p>
            </p:txBody>
          </p:sp>
        </p:grpSp>
        <p:grpSp>
          <p:nvGrpSpPr>
            <p:cNvPr id="441" name="Group 440">
              <a:extLst>
                <a:ext uri="{FF2B5EF4-FFF2-40B4-BE49-F238E27FC236}">
                  <a16:creationId xmlns="" xmlns:a16="http://schemas.microsoft.com/office/drawing/2014/main" id="{2A04550C-F247-44C1-96C7-4F884626F96D}"/>
                </a:ext>
              </a:extLst>
            </p:cNvPr>
            <p:cNvGrpSpPr/>
            <p:nvPr/>
          </p:nvGrpSpPr>
          <p:grpSpPr>
            <a:xfrm>
              <a:off x="9124364" y="4491965"/>
              <a:ext cx="5768631" cy="1066958"/>
              <a:chOff x="140123" y="2448503"/>
              <a:chExt cx="3201195" cy="592089"/>
            </a:xfrm>
          </p:grpSpPr>
          <p:grpSp>
            <p:nvGrpSpPr>
              <p:cNvPr id="442" name="Group 23">
                <a:extLst>
                  <a:ext uri="{FF2B5EF4-FFF2-40B4-BE49-F238E27FC236}">
                    <a16:creationId xmlns="" xmlns:a16="http://schemas.microsoft.com/office/drawing/2014/main" id="{168C5600-97CD-46CB-8059-29C0567EB482}"/>
                  </a:ext>
                </a:extLst>
              </p:cNvPr>
              <p:cNvGrpSpPr>
                <a:grpSpLocks/>
              </p:cNvGrpSpPr>
              <p:nvPr/>
            </p:nvGrpSpPr>
            <p:grpSpPr bwMode="auto">
              <a:xfrm>
                <a:off x="165324" y="2481874"/>
                <a:ext cx="3175994" cy="557787"/>
                <a:chOff x="1378143" y="6293891"/>
                <a:chExt cx="6772459" cy="619187"/>
              </a:xfrm>
            </p:grpSpPr>
            <p:sp>
              <p:nvSpPr>
                <p:cNvPr id="444" name="Round Diagonal Corner Rectangle 12">
                  <a:extLst>
                    <a:ext uri="{FF2B5EF4-FFF2-40B4-BE49-F238E27FC236}">
                      <a16:creationId xmlns="" xmlns:a16="http://schemas.microsoft.com/office/drawing/2014/main" id="{5DD77F9D-338A-4875-8FD0-BC12C488B2B5}"/>
                    </a:ext>
                  </a:extLst>
                </p:cNvPr>
                <p:cNvSpPr/>
                <p:nvPr/>
              </p:nvSpPr>
              <p:spPr>
                <a:xfrm>
                  <a:off x="1378143" y="6293891"/>
                  <a:ext cx="6169070"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39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445" name="Round Diagonal Corner Rectangle 13">
                  <a:extLst>
                    <a:ext uri="{FF2B5EF4-FFF2-40B4-BE49-F238E27FC236}">
                      <a16:creationId xmlns="" xmlns:a16="http://schemas.microsoft.com/office/drawing/2014/main" id="{011CA4DC-4F84-4BDB-B212-241B87530941}"/>
                    </a:ext>
                  </a:extLst>
                </p:cNvPr>
                <p:cNvSpPr/>
                <p:nvPr/>
              </p:nvSpPr>
              <p:spPr bwMode="gray">
                <a:xfrm>
                  <a:off x="2869618" y="6391140"/>
                  <a:ext cx="5280984" cy="521938"/>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200" kern="0">
                      <a:solidFill>
                        <a:srgbClr val="4472C4">
                          <a:lumMod val="75000"/>
                        </a:srgbClr>
                      </a:solidFill>
                      <a:latin typeface="Arial" panose="020B0604020202020204" pitchFamily="34" charset="0"/>
                      <a:cs typeface="Arial" panose="020B0604020202020204" pitchFamily="34" charset="0"/>
                    </a:rPr>
                    <a:t>Y tế</a:t>
                  </a:r>
                </a:p>
              </p:txBody>
            </p:sp>
          </p:grpSp>
          <p:sp>
            <p:nvSpPr>
              <p:cNvPr id="443" name="TextBox 442">
                <a:extLst>
                  <a:ext uri="{FF2B5EF4-FFF2-40B4-BE49-F238E27FC236}">
                    <a16:creationId xmlns="" xmlns:a16="http://schemas.microsoft.com/office/drawing/2014/main" id="{954170D1-747A-4044-98EE-21DD445B2196}"/>
                  </a:ext>
                </a:extLst>
              </p:cNvPr>
              <p:cNvSpPr txBox="1"/>
              <p:nvPr/>
            </p:nvSpPr>
            <p:spPr>
              <a:xfrm>
                <a:off x="140123" y="2448503"/>
                <a:ext cx="780060" cy="592089"/>
              </a:xfrm>
              <a:prstGeom prst="rect">
                <a:avLst/>
              </a:prstGeom>
              <a:noFill/>
            </p:spPr>
            <p:txBody>
              <a:bodyPr wrap="square" rtlCol="0">
                <a:spAutoFit/>
              </a:bodyPr>
              <a:lstStyle/>
              <a:p>
                <a:pPr algn="ctr" defTabSz="685617" fontAlgn="base">
                  <a:spcBef>
                    <a:spcPct val="0"/>
                  </a:spcBef>
                  <a:spcAft>
                    <a:spcPct val="0"/>
                  </a:spcAft>
                  <a:defRPr/>
                </a:pPr>
                <a:r>
                  <a:rPr lang="en-US" sz="2000" b="1" i="1" kern="0">
                    <a:solidFill>
                      <a:prstClr val="white"/>
                    </a:solidFill>
                    <a:latin typeface="Tahoma" panose="020B0604030504040204" pitchFamily="34" charset="0"/>
                    <a:ea typeface="Tahoma" panose="020B0604030504040204" pitchFamily="34" charset="0"/>
                    <a:cs typeface="Tahoma" panose="020B0604030504040204" pitchFamily="34" charset="0"/>
                  </a:rPr>
                  <a:t>12</a:t>
                </a:r>
              </a:p>
            </p:txBody>
          </p:sp>
        </p:grpSp>
        <p:grpSp>
          <p:nvGrpSpPr>
            <p:cNvPr id="446" name="Group 445">
              <a:extLst>
                <a:ext uri="{FF2B5EF4-FFF2-40B4-BE49-F238E27FC236}">
                  <a16:creationId xmlns="" xmlns:a16="http://schemas.microsoft.com/office/drawing/2014/main" id="{BE899235-A17D-4091-B95E-7DB264B1AEF3}"/>
                </a:ext>
              </a:extLst>
            </p:cNvPr>
            <p:cNvGrpSpPr/>
            <p:nvPr/>
          </p:nvGrpSpPr>
          <p:grpSpPr>
            <a:xfrm>
              <a:off x="9124366" y="10320392"/>
              <a:ext cx="5768629" cy="1066954"/>
              <a:chOff x="140124" y="2448504"/>
              <a:chExt cx="3201194" cy="592087"/>
            </a:xfrm>
          </p:grpSpPr>
          <p:grpSp>
            <p:nvGrpSpPr>
              <p:cNvPr id="447" name="Group 23">
                <a:extLst>
                  <a:ext uri="{FF2B5EF4-FFF2-40B4-BE49-F238E27FC236}">
                    <a16:creationId xmlns="" xmlns:a16="http://schemas.microsoft.com/office/drawing/2014/main" id="{890257E1-30FC-4F48-93AE-D0853B8AD43B}"/>
                  </a:ext>
                </a:extLst>
              </p:cNvPr>
              <p:cNvGrpSpPr>
                <a:grpSpLocks/>
              </p:cNvGrpSpPr>
              <p:nvPr/>
            </p:nvGrpSpPr>
            <p:grpSpPr bwMode="auto">
              <a:xfrm>
                <a:off x="165324" y="2481876"/>
                <a:ext cx="3175994" cy="557789"/>
                <a:chOff x="1378143" y="6293890"/>
                <a:chExt cx="6772459" cy="619189"/>
              </a:xfrm>
            </p:grpSpPr>
            <p:sp>
              <p:nvSpPr>
                <p:cNvPr id="449" name="Round Diagonal Corner Rectangle 12">
                  <a:extLst>
                    <a:ext uri="{FF2B5EF4-FFF2-40B4-BE49-F238E27FC236}">
                      <a16:creationId xmlns="" xmlns:a16="http://schemas.microsoft.com/office/drawing/2014/main" id="{7EA884DB-6F67-4CB3-B115-E1572EDF9CAC}"/>
                    </a:ext>
                  </a:extLst>
                </p:cNvPr>
                <p:cNvSpPr/>
                <p:nvPr/>
              </p:nvSpPr>
              <p:spPr>
                <a:xfrm>
                  <a:off x="1378143" y="6293890"/>
                  <a:ext cx="6169070" cy="533334"/>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39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450" name="Round Diagonal Corner Rectangle 13">
                  <a:extLst>
                    <a:ext uri="{FF2B5EF4-FFF2-40B4-BE49-F238E27FC236}">
                      <a16:creationId xmlns="" xmlns:a16="http://schemas.microsoft.com/office/drawing/2014/main" id="{35919EE2-E723-455E-B87B-5B29BB091409}"/>
                    </a:ext>
                  </a:extLst>
                </p:cNvPr>
                <p:cNvSpPr/>
                <p:nvPr/>
              </p:nvSpPr>
              <p:spPr bwMode="gray">
                <a:xfrm>
                  <a:off x="2869618" y="6391141"/>
                  <a:ext cx="5280984" cy="521938"/>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200" kern="0">
                      <a:solidFill>
                        <a:srgbClr val="4472C4">
                          <a:lumMod val="75000"/>
                        </a:srgbClr>
                      </a:solidFill>
                      <a:latin typeface="Arial" panose="020B0604020202020204" pitchFamily="34" charset="0"/>
                      <a:cs typeface="Arial" panose="020B0604020202020204" pitchFamily="34" charset="0"/>
                    </a:rPr>
                    <a:t>Tiện ích khác</a:t>
                  </a:r>
                </a:p>
              </p:txBody>
            </p:sp>
          </p:grpSp>
          <p:sp>
            <p:nvSpPr>
              <p:cNvPr id="448" name="TextBox 447">
                <a:extLst>
                  <a:ext uri="{FF2B5EF4-FFF2-40B4-BE49-F238E27FC236}">
                    <a16:creationId xmlns="" xmlns:a16="http://schemas.microsoft.com/office/drawing/2014/main" id="{54CBF50E-A175-4C50-A6C8-3FD125CEF317}"/>
                  </a:ext>
                </a:extLst>
              </p:cNvPr>
              <p:cNvSpPr txBox="1"/>
              <p:nvPr/>
            </p:nvSpPr>
            <p:spPr>
              <a:xfrm>
                <a:off x="140124" y="2448504"/>
                <a:ext cx="780060" cy="592087"/>
              </a:xfrm>
              <a:prstGeom prst="rect">
                <a:avLst/>
              </a:prstGeom>
              <a:noFill/>
            </p:spPr>
            <p:txBody>
              <a:bodyPr wrap="square" rtlCol="0">
                <a:spAutoFit/>
              </a:bodyPr>
              <a:lstStyle/>
              <a:p>
                <a:pPr algn="ctr" defTabSz="685617" fontAlgn="base">
                  <a:spcBef>
                    <a:spcPct val="0"/>
                  </a:spcBef>
                  <a:spcAft>
                    <a:spcPct val="0"/>
                  </a:spcAft>
                  <a:defRPr/>
                </a:pPr>
                <a:r>
                  <a:rPr lang="en-US" sz="2000" b="1" i="1" kern="0">
                    <a:solidFill>
                      <a:prstClr val="white"/>
                    </a:solidFill>
                    <a:latin typeface="Tahoma" panose="020B0604030504040204" pitchFamily="34" charset="0"/>
                    <a:ea typeface="Tahoma" panose="020B0604030504040204" pitchFamily="34" charset="0"/>
                    <a:cs typeface="Tahoma" panose="020B0604030504040204" pitchFamily="34" charset="0"/>
                  </a:rPr>
                  <a:t>17</a:t>
                </a:r>
              </a:p>
            </p:txBody>
          </p:sp>
        </p:grpSp>
        <p:grpSp>
          <p:nvGrpSpPr>
            <p:cNvPr id="456" name="Group 455">
              <a:extLst>
                <a:ext uri="{FF2B5EF4-FFF2-40B4-BE49-F238E27FC236}">
                  <a16:creationId xmlns="" xmlns:a16="http://schemas.microsoft.com/office/drawing/2014/main" id="{12452E59-E064-43A3-A43D-09C17CBCF1AC}"/>
                </a:ext>
              </a:extLst>
            </p:cNvPr>
            <p:cNvGrpSpPr/>
            <p:nvPr/>
          </p:nvGrpSpPr>
          <p:grpSpPr>
            <a:xfrm>
              <a:off x="9124364" y="11463816"/>
              <a:ext cx="5768631" cy="1066963"/>
              <a:chOff x="140123" y="2448500"/>
              <a:chExt cx="3201195" cy="592091"/>
            </a:xfrm>
          </p:grpSpPr>
          <p:grpSp>
            <p:nvGrpSpPr>
              <p:cNvPr id="457" name="Group 23">
                <a:extLst>
                  <a:ext uri="{FF2B5EF4-FFF2-40B4-BE49-F238E27FC236}">
                    <a16:creationId xmlns="" xmlns:a16="http://schemas.microsoft.com/office/drawing/2014/main" id="{582179B9-4BBC-43D5-B920-0D2A018DB572}"/>
                  </a:ext>
                </a:extLst>
              </p:cNvPr>
              <p:cNvGrpSpPr>
                <a:grpSpLocks/>
              </p:cNvGrpSpPr>
              <p:nvPr/>
            </p:nvGrpSpPr>
            <p:grpSpPr bwMode="auto">
              <a:xfrm>
                <a:off x="165324" y="2481873"/>
                <a:ext cx="3175994" cy="557787"/>
                <a:chOff x="1378143" y="6293891"/>
                <a:chExt cx="6772459" cy="619187"/>
              </a:xfrm>
            </p:grpSpPr>
            <p:sp>
              <p:nvSpPr>
                <p:cNvPr id="459" name="Round Diagonal Corner Rectangle 12">
                  <a:extLst>
                    <a:ext uri="{FF2B5EF4-FFF2-40B4-BE49-F238E27FC236}">
                      <a16:creationId xmlns="" xmlns:a16="http://schemas.microsoft.com/office/drawing/2014/main" id="{498625CE-5C53-4B61-A96F-6006447F6D34}"/>
                    </a:ext>
                  </a:extLst>
                </p:cNvPr>
                <p:cNvSpPr/>
                <p:nvPr/>
              </p:nvSpPr>
              <p:spPr>
                <a:xfrm>
                  <a:off x="1378143" y="6293891"/>
                  <a:ext cx="6169070"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39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460" name="Round Diagonal Corner Rectangle 13">
                  <a:extLst>
                    <a:ext uri="{FF2B5EF4-FFF2-40B4-BE49-F238E27FC236}">
                      <a16:creationId xmlns="" xmlns:a16="http://schemas.microsoft.com/office/drawing/2014/main" id="{C6498DA1-2FE8-4204-9A78-FC185E55C9AF}"/>
                    </a:ext>
                  </a:extLst>
                </p:cNvPr>
                <p:cNvSpPr/>
                <p:nvPr/>
              </p:nvSpPr>
              <p:spPr bwMode="gray">
                <a:xfrm>
                  <a:off x="2869618" y="6391139"/>
                  <a:ext cx="5280984" cy="521939"/>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200" kern="0">
                      <a:solidFill>
                        <a:srgbClr val="4472C4">
                          <a:lumMod val="75000"/>
                        </a:srgbClr>
                      </a:solidFill>
                      <a:latin typeface="Arial" panose="020B0604020202020204" pitchFamily="34" charset="0"/>
                      <a:cs typeface="Arial" panose="020B0604020202020204" pitchFamily="34" charset="0"/>
                    </a:rPr>
                    <a:t>Thông báo nhanh</a:t>
                  </a:r>
                </a:p>
              </p:txBody>
            </p:sp>
          </p:grpSp>
          <p:sp>
            <p:nvSpPr>
              <p:cNvPr id="458" name="TextBox 457">
                <a:extLst>
                  <a:ext uri="{FF2B5EF4-FFF2-40B4-BE49-F238E27FC236}">
                    <a16:creationId xmlns="" xmlns:a16="http://schemas.microsoft.com/office/drawing/2014/main" id="{4EE70AB5-D152-4448-9906-27F4D7C36BD6}"/>
                  </a:ext>
                </a:extLst>
              </p:cNvPr>
              <p:cNvSpPr txBox="1"/>
              <p:nvPr/>
            </p:nvSpPr>
            <p:spPr>
              <a:xfrm>
                <a:off x="140123" y="2448500"/>
                <a:ext cx="780060" cy="592091"/>
              </a:xfrm>
              <a:prstGeom prst="rect">
                <a:avLst/>
              </a:prstGeom>
              <a:noFill/>
            </p:spPr>
            <p:txBody>
              <a:bodyPr wrap="square" rtlCol="0">
                <a:spAutoFit/>
              </a:bodyPr>
              <a:lstStyle/>
              <a:p>
                <a:pPr algn="ctr" defTabSz="685617" fontAlgn="base">
                  <a:spcBef>
                    <a:spcPct val="0"/>
                  </a:spcBef>
                  <a:spcAft>
                    <a:spcPct val="0"/>
                  </a:spcAft>
                  <a:defRPr/>
                </a:pPr>
                <a:r>
                  <a:rPr lang="en-US" sz="2000" b="1" i="1" kern="0">
                    <a:solidFill>
                      <a:prstClr val="white"/>
                    </a:solidFill>
                    <a:latin typeface="Tahoma" panose="020B0604030504040204" pitchFamily="34" charset="0"/>
                    <a:ea typeface="Tahoma" panose="020B0604030504040204" pitchFamily="34" charset="0"/>
                    <a:cs typeface="Tahoma" panose="020B0604030504040204" pitchFamily="34" charset="0"/>
                  </a:rPr>
                  <a:t>18</a:t>
                </a:r>
              </a:p>
            </p:txBody>
          </p:sp>
        </p:grpSp>
      </p:grpSp>
    </p:spTree>
    <p:extLst>
      <p:ext uri="{BB962C8B-B14F-4D97-AF65-F5344CB8AC3E}">
        <p14:creationId xmlns:p14="http://schemas.microsoft.com/office/powerpoint/2010/main" val="39905397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a:extLst>
              <a:ext uri="{FF2B5EF4-FFF2-40B4-BE49-F238E27FC236}">
                <a16:creationId xmlns="" xmlns:a16="http://schemas.microsoft.com/office/drawing/2014/main" id="{1D8249E4-D71F-4998-AE3D-8147399F90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2. ĐẶC ĐIỂM NỔI BẬT</a:t>
            </a:r>
            <a:endParaRPr lang="id-ID" sz="3300" b="1">
              <a:solidFill>
                <a:srgbClr val="0066B3"/>
              </a:solidFill>
              <a:latin typeface="Lato Regular"/>
              <a:cs typeface="Lato Regular"/>
            </a:endParaRPr>
          </a:p>
        </p:txBody>
      </p:sp>
      <p:grpSp>
        <p:nvGrpSpPr>
          <p:cNvPr id="103" name="Group 102">
            <a:extLst>
              <a:ext uri="{FF2B5EF4-FFF2-40B4-BE49-F238E27FC236}">
                <a16:creationId xmlns="" xmlns:a16="http://schemas.microsoft.com/office/drawing/2014/main" id="{34009364-6852-40B8-BDA3-F96F135744A2}"/>
              </a:ext>
            </a:extLst>
          </p:cNvPr>
          <p:cNvGrpSpPr/>
          <p:nvPr/>
        </p:nvGrpSpPr>
        <p:grpSpPr>
          <a:xfrm>
            <a:off x="4144734" y="732729"/>
            <a:ext cx="854532" cy="27432"/>
            <a:chOff x="1775295" y="2020905"/>
            <a:chExt cx="3021911" cy="45719"/>
          </a:xfrm>
        </p:grpSpPr>
        <p:sp>
          <p:nvSpPr>
            <p:cNvPr id="104" name="Rectangle 103">
              <a:extLst>
                <a:ext uri="{FF2B5EF4-FFF2-40B4-BE49-F238E27FC236}">
                  <a16:creationId xmlns="" xmlns:a16="http://schemas.microsoft.com/office/drawing/2014/main" id="{4C5E160B-C663-4ABE-8B72-51FC1A9C6D9C}"/>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5" name="Rectangle 104">
              <a:extLst>
                <a:ext uri="{FF2B5EF4-FFF2-40B4-BE49-F238E27FC236}">
                  <a16:creationId xmlns="" xmlns:a16="http://schemas.microsoft.com/office/drawing/2014/main" id="{C6DDB527-BD54-4EE6-9240-7D3E828577FE}"/>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6" name="Rectangle 105">
              <a:extLst>
                <a:ext uri="{FF2B5EF4-FFF2-40B4-BE49-F238E27FC236}">
                  <a16:creationId xmlns="" xmlns:a16="http://schemas.microsoft.com/office/drawing/2014/main" id="{5261705A-735F-43A7-AB92-B601B0ADF831}"/>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7" name="Rectangle 106">
              <a:extLst>
                <a:ext uri="{FF2B5EF4-FFF2-40B4-BE49-F238E27FC236}">
                  <a16:creationId xmlns="" xmlns:a16="http://schemas.microsoft.com/office/drawing/2014/main" id="{42117076-F7E9-49DE-9E23-A72D85163BA6}"/>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8" name="Rectangle 107">
              <a:extLst>
                <a:ext uri="{FF2B5EF4-FFF2-40B4-BE49-F238E27FC236}">
                  <a16:creationId xmlns="" xmlns:a16="http://schemas.microsoft.com/office/drawing/2014/main" id="{03A26755-381D-4FD1-ABA6-E64CD8A97BDA}"/>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grpSp>
        <p:nvGrpSpPr>
          <p:cNvPr id="137" name="Group 136">
            <a:extLst>
              <a:ext uri="{FF2B5EF4-FFF2-40B4-BE49-F238E27FC236}">
                <a16:creationId xmlns="" xmlns:a16="http://schemas.microsoft.com/office/drawing/2014/main" id="{9C395AA3-56D6-4C73-BFDD-2BF1F8CB16EB}"/>
              </a:ext>
            </a:extLst>
          </p:cNvPr>
          <p:cNvGrpSpPr/>
          <p:nvPr/>
        </p:nvGrpSpPr>
        <p:grpSpPr>
          <a:xfrm>
            <a:off x="357198" y="956783"/>
            <a:ext cx="2400583" cy="443368"/>
            <a:chOff x="165325" y="1699262"/>
            <a:chExt cx="3201194" cy="591157"/>
          </a:xfrm>
        </p:grpSpPr>
        <p:grpSp>
          <p:nvGrpSpPr>
            <p:cNvPr id="138" name="Group 23">
              <a:extLst>
                <a:ext uri="{FF2B5EF4-FFF2-40B4-BE49-F238E27FC236}">
                  <a16:creationId xmlns="" xmlns:a16="http://schemas.microsoft.com/office/drawing/2014/main" id="{50B9850F-C968-464C-86EB-5F06E5D3AA2A}"/>
                </a:ext>
              </a:extLst>
            </p:cNvPr>
            <p:cNvGrpSpPr>
              <a:grpSpLocks/>
            </p:cNvGrpSpPr>
            <p:nvPr/>
          </p:nvGrpSpPr>
          <p:grpSpPr bwMode="auto">
            <a:xfrm>
              <a:off x="190526" y="1732633"/>
              <a:ext cx="3175993" cy="557786"/>
              <a:chOff x="1431883" y="5462176"/>
              <a:chExt cx="6772458" cy="619186"/>
            </a:xfrm>
          </p:grpSpPr>
          <p:sp>
            <p:nvSpPr>
              <p:cNvPr id="140" name="Round Diagonal Corner Rectangle 12">
                <a:extLst>
                  <a:ext uri="{FF2B5EF4-FFF2-40B4-BE49-F238E27FC236}">
                    <a16:creationId xmlns="" xmlns:a16="http://schemas.microsoft.com/office/drawing/2014/main" id="{0BF00C12-BA98-4B2A-AE9C-6C0206EA0B41}"/>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46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141" name="Round Diagonal Corner Rectangle 13">
                <a:extLst>
                  <a:ext uri="{FF2B5EF4-FFF2-40B4-BE49-F238E27FC236}">
                    <a16:creationId xmlns="" xmlns:a16="http://schemas.microsoft.com/office/drawing/2014/main" id="{5BD88452-5C50-4971-92C2-8221F8231597}"/>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400" kern="0">
                    <a:solidFill>
                      <a:srgbClr val="4472C4">
                        <a:lumMod val="75000"/>
                      </a:srgbClr>
                    </a:solidFill>
                    <a:latin typeface="Arial" panose="020B0604020202020204" pitchFamily="34" charset="0"/>
                    <a:cs typeface="Arial" panose="020B0604020202020204" pitchFamily="34" charset="0"/>
                  </a:rPr>
                  <a:t>Giao diện trang chủ</a:t>
                </a:r>
              </a:p>
            </p:txBody>
          </p:sp>
        </p:grpSp>
        <p:sp>
          <p:nvSpPr>
            <p:cNvPr id="139" name="TextBox 138">
              <a:extLst>
                <a:ext uri="{FF2B5EF4-FFF2-40B4-BE49-F238E27FC236}">
                  <a16:creationId xmlns="" xmlns:a16="http://schemas.microsoft.com/office/drawing/2014/main" id="{91A423E5-8515-4DDA-A1EF-9DDBD60BB220}"/>
                </a:ext>
              </a:extLst>
            </p:cNvPr>
            <p:cNvSpPr txBox="1"/>
            <p:nvPr/>
          </p:nvSpPr>
          <p:spPr>
            <a:xfrm>
              <a:off x="165325" y="1699262"/>
              <a:ext cx="780060" cy="574516"/>
            </a:xfrm>
            <a:prstGeom prst="rect">
              <a:avLst/>
            </a:prstGeom>
            <a:noFill/>
          </p:spPr>
          <p:txBody>
            <a:bodyPr wrap="square" rtlCol="0">
              <a:spAutoFit/>
            </a:bodyPr>
            <a:lstStyle/>
            <a:p>
              <a:pPr algn="ctr" defTabSz="685617" fontAlgn="base">
                <a:spcBef>
                  <a:spcPct val="0"/>
                </a:spcBef>
                <a:spcAft>
                  <a:spcPct val="0"/>
                </a:spcAft>
                <a:defRPr/>
              </a:pPr>
              <a:r>
                <a:rPr lang="en-US" sz="2200" b="1" i="1" kern="0">
                  <a:solidFill>
                    <a:prstClr val="white"/>
                  </a:solidFill>
                  <a:latin typeface="Tahoma" panose="020B0604030504040204" pitchFamily="34" charset="0"/>
                  <a:ea typeface="Tahoma" panose="020B0604030504040204" pitchFamily="34" charset="0"/>
                  <a:cs typeface="Tahoma" panose="020B0604030504040204" pitchFamily="34" charset="0"/>
                </a:rPr>
                <a:t>0</a:t>
              </a:r>
            </a:p>
          </p:txBody>
        </p:sp>
      </p:grpSp>
      <p:pic>
        <p:nvPicPr>
          <p:cNvPr id="143" name="Picture 142">
            <a:extLst>
              <a:ext uri="{FF2B5EF4-FFF2-40B4-BE49-F238E27FC236}">
                <a16:creationId xmlns="" xmlns:a16="http://schemas.microsoft.com/office/drawing/2014/main" id="{472040C5-4895-43C0-B695-52D8770A9C44}"/>
              </a:ext>
            </a:extLst>
          </p:cNvPr>
          <p:cNvPicPr>
            <a:picLocks noChangeAspect="1"/>
          </p:cNvPicPr>
          <p:nvPr/>
        </p:nvPicPr>
        <p:blipFill>
          <a:blip r:embed="rId3"/>
          <a:stretch>
            <a:fillRect/>
          </a:stretch>
        </p:blipFill>
        <p:spPr>
          <a:xfrm>
            <a:off x="6584276" y="956782"/>
            <a:ext cx="1614827" cy="3497882"/>
          </a:xfrm>
          <a:prstGeom prst="rect">
            <a:avLst/>
          </a:prstGeom>
          <a:ln w="12700">
            <a:solidFill>
              <a:sysClr val="windowText" lastClr="000000"/>
            </a:solidFill>
          </a:ln>
        </p:spPr>
      </p:pic>
      <p:pic>
        <p:nvPicPr>
          <p:cNvPr id="144" name="Picture 143" descr="Icon&#10;&#10;Description automatically generated">
            <a:extLst>
              <a:ext uri="{FF2B5EF4-FFF2-40B4-BE49-F238E27FC236}">
                <a16:creationId xmlns="" xmlns:a16="http://schemas.microsoft.com/office/drawing/2014/main" id="{EB9F1964-BBFC-461C-9B31-B98A064A8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772" y="1824355"/>
            <a:ext cx="2431115" cy="2431432"/>
          </a:xfrm>
          <a:prstGeom prst="rect">
            <a:avLst/>
          </a:prstGeom>
        </p:spPr>
      </p:pic>
      <p:sp>
        <p:nvSpPr>
          <p:cNvPr id="145" name="TextBox 144">
            <a:extLst>
              <a:ext uri="{FF2B5EF4-FFF2-40B4-BE49-F238E27FC236}">
                <a16:creationId xmlns="" xmlns:a16="http://schemas.microsoft.com/office/drawing/2014/main" id="{4402C617-437E-4BA0-B8C4-3EBE84B16FE1}"/>
              </a:ext>
            </a:extLst>
          </p:cNvPr>
          <p:cNvSpPr txBox="1"/>
          <p:nvPr/>
        </p:nvSpPr>
        <p:spPr>
          <a:xfrm flipH="1">
            <a:off x="659576" y="4510318"/>
            <a:ext cx="2239310" cy="242374"/>
          </a:xfrm>
          <a:prstGeom prst="rect">
            <a:avLst/>
          </a:prstGeom>
          <a:noFill/>
        </p:spPr>
        <p:txBody>
          <a:bodyPr wrap="square" lIns="34281" tIns="17140" rIns="34281" bIns="17140" rtlCol="0">
            <a:spAutoFit/>
          </a:bodyPr>
          <a:lstStyle/>
          <a:p>
            <a:pPr defTabSz="685617" fontAlgn="base">
              <a:spcBef>
                <a:spcPct val="0"/>
              </a:spcBef>
              <a:spcAft>
                <a:spcPct val="0"/>
              </a:spcAft>
            </a:pPr>
            <a:r>
              <a:rPr lang="en-US" sz="1300">
                <a:solidFill>
                  <a:prstClr val="black"/>
                </a:solidFill>
                <a:latin typeface="Arial" panose="020B0604020202020204" pitchFamily="34" charset="0"/>
                <a:cs typeface="Arial" pitchFamily="34" charset="0"/>
              </a:rPr>
              <a:t>Hình </a:t>
            </a:r>
            <a:r>
              <a:rPr lang="en-US" sz="1300" b="1">
                <a:solidFill>
                  <a:prstClr val="black"/>
                </a:solidFill>
                <a:latin typeface="Arial" panose="020B0604020202020204" pitchFamily="34" charset="0"/>
                <a:cs typeface="Arial" pitchFamily="34" charset="0"/>
              </a:rPr>
              <a:t>logo</a:t>
            </a:r>
            <a:r>
              <a:rPr lang="en-US" sz="1300">
                <a:solidFill>
                  <a:prstClr val="black"/>
                </a:solidFill>
                <a:latin typeface="Arial" panose="020B0604020202020204" pitchFamily="34" charset="0"/>
                <a:cs typeface="Arial" pitchFamily="34" charset="0"/>
              </a:rPr>
              <a:t> app TienGiangS</a:t>
            </a:r>
          </a:p>
        </p:txBody>
      </p:sp>
      <p:sp>
        <p:nvSpPr>
          <p:cNvPr id="146" name="TextBox 145">
            <a:extLst>
              <a:ext uri="{FF2B5EF4-FFF2-40B4-BE49-F238E27FC236}">
                <a16:creationId xmlns="" xmlns:a16="http://schemas.microsoft.com/office/drawing/2014/main" id="{78737C4F-553D-4886-9B67-675CD3BD187B}"/>
              </a:ext>
            </a:extLst>
          </p:cNvPr>
          <p:cNvSpPr txBox="1"/>
          <p:nvPr/>
        </p:nvSpPr>
        <p:spPr>
          <a:xfrm flipH="1">
            <a:off x="4279356" y="4552177"/>
            <a:ext cx="1785317" cy="242374"/>
          </a:xfrm>
          <a:prstGeom prst="rect">
            <a:avLst/>
          </a:prstGeom>
          <a:noFill/>
        </p:spPr>
        <p:txBody>
          <a:bodyPr wrap="square" lIns="34281" tIns="17140" rIns="34281" bIns="17140" rtlCol="0">
            <a:spAutoFit/>
          </a:bodyPr>
          <a:lstStyle/>
          <a:p>
            <a:pPr algn="ctr" defTabSz="685617" fontAlgn="base">
              <a:spcBef>
                <a:spcPct val="0"/>
              </a:spcBef>
              <a:spcAft>
                <a:spcPct val="0"/>
              </a:spcAft>
            </a:pPr>
            <a:r>
              <a:rPr lang="en-US" sz="1300">
                <a:solidFill>
                  <a:prstClr val="black"/>
                </a:solidFill>
                <a:latin typeface="Arial" panose="020B0604020202020204" pitchFamily="34" charset="0"/>
                <a:cs typeface="Arial" pitchFamily="34" charset="0"/>
              </a:rPr>
              <a:t>Giao diện </a:t>
            </a:r>
            <a:r>
              <a:rPr lang="en-US" sz="1300" b="1">
                <a:solidFill>
                  <a:prstClr val="black"/>
                </a:solidFill>
                <a:latin typeface="Arial" panose="020B0604020202020204" pitchFamily="34" charset="0"/>
                <a:cs typeface="Arial" pitchFamily="34" charset="0"/>
              </a:rPr>
              <a:t>trang chủ</a:t>
            </a:r>
          </a:p>
        </p:txBody>
      </p:sp>
      <p:sp>
        <p:nvSpPr>
          <p:cNvPr id="147" name="TextBox 146">
            <a:extLst>
              <a:ext uri="{FF2B5EF4-FFF2-40B4-BE49-F238E27FC236}">
                <a16:creationId xmlns="" xmlns:a16="http://schemas.microsoft.com/office/drawing/2014/main" id="{5401F29E-0295-4396-8470-46099D0FCCB5}"/>
              </a:ext>
            </a:extLst>
          </p:cNvPr>
          <p:cNvSpPr txBox="1"/>
          <p:nvPr/>
        </p:nvSpPr>
        <p:spPr>
          <a:xfrm flipH="1">
            <a:off x="6433725" y="4552176"/>
            <a:ext cx="1920568" cy="242374"/>
          </a:xfrm>
          <a:prstGeom prst="rect">
            <a:avLst/>
          </a:prstGeom>
          <a:noFill/>
        </p:spPr>
        <p:txBody>
          <a:bodyPr wrap="square" lIns="34281" tIns="17140" rIns="34281" bIns="17140" rtlCol="0">
            <a:spAutoFit/>
          </a:bodyPr>
          <a:lstStyle/>
          <a:p>
            <a:pPr algn="ctr" defTabSz="685617" fontAlgn="base">
              <a:spcBef>
                <a:spcPct val="0"/>
              </a:spcBef>
              <a:spcAft>
                <a:spcPct val="0"/>
              </a:spcAft>
            </a:pPr>
            <a:r>
              <a:rPr lang="en-US" sz="1300">
                <a:solidFill>
                  <a:prstClr val="black"/>
                </a:solidFill>
                <a:latin typeface="Arial" panose="020B0604020202020204" pitchFamily="34" charset="0"/>
                <a:cs typeface="Arial" pitchFamily="34" charset="0"/>
              </a:rPr>
              <a:t>Giao diện </a:t>
            </a:r>
            <a:r>
              <a:rPr lang="en-US" sz="1300" b="1" smtClean="0">
                <a:solidFill>
                  <a:prstClr val="black"/>
                </a:solidFill>
                <a:latin typeface="Arial" panose="020B0604020202020204" pitchFamily="34" charset="0"/>
                <a:cs typeface="Arial" pitchFamily="34" charset="0"/>
              </a:rPr>
              <a:t>Menu</a:t>
            </a:r>
            <a:endParaRPr lang="en-US" sz="1300" b="1">
              <a:solidFill>
                <a:prstClr val="black"/>
              </a:solidFill>
              <a:latin typeface="Arial" panose="020B0604020202020204" pitchFamily="34" charset="0"/>
              <a:cs typeface="Arial"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6" y="956783"/>
            <a:ext cx="1616209" cy="3497881"/>
          </a:xfrm>
          <a:prstGeom prst="rect">
            <a:avLst/>
          </a:prstGeom>
        </p:spPr>
      </p:pic>
    </p:spTree>
    <p:extLst>
      <p:ext uri="{BB962C8B-B14F-4D97-AF65-F5344CB8AC3E}">
        <p14:creationId xmlns:p14="http://schemas.microsoft.com/office/powerpoint/2010/main" val="26551711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a:extLst>
              <a:ext uri="{FF2B5EF4-FFF2-40B4-BE49-F238E27FC236}">
                <a16:creationId xmlns="" xmlns:a16="http://schemas.microsoft.com/office/drawing/2014/main" id="{1D8249E4-D71F-4998-AE3D-8147399F90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2. ĐẶC ĐIỂM NỔI BẬT</a:t>
            </a:r>
            <a:endParaRPr lang="id-ID" sz="3300" b="1">
              <a:solidFill>
                <a:srgbClr val="0066B3"/>
              </a:solidFill>
              <a:latin typeface="Lato Regular"/>
              <a:cs typeface="Lato Regular"/>
            </a:endParaRPr>
          </a:p>
        </p:txBody>
      </p:sp>
      <p:grpSp>
        <p:nvGrpSpPr>
          <p:cNvPr id="103" name="Group 102">
            <a:extLst>
              <a:ext uri="{FF2B5EF4-FFF2-40B4-BE49-F238E27FC236}">
                <a16:creationId xmlns="" xmlns:a16="http://schemas.microsoft.com/office/drawing/2014/main" id="{34009364-6852-40B8-BDA3-F96F135744A2}"/>
              </a:ext>
            </a:extLst>
          </p:cNvPr>
          <p:cNvGrpSpPr/>
          <p:nvPr/>
        </p:nvGrpSpPr>
        <p:grpSpPr>
          <a:xfrm>
            <a:off x="4144734" y="732729"/>
            <a:ext cx="854532" cy="27432"/>
            <a:chOff x="1775295" y="2020905"/>
            <a:chExt cx="3021911" cy="45719"/>
          </a:xfrm>
        </p:grpSpPr>
        <p:sp>
          <p:nvSpPr>
            <p:cNvPr id="104" name="Rectangle 103">
              <a:extLst>
                <a:ext uri="{FF2B5EF4-FFF2-40B4-BE49-F238E27FC236}">
                  <a16:creationId xmlns="" xmlns:a16="http://schemas.microsoft.com/office/drawing/2014/main" id="{4C5E160B-C663-4ABE-8B72-51FC1A9C6D9C}"/>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5" name="Rectangle 104">
              <a:extLst>
                <a:ext uri="{FF2B5EF4-FFF2-40B4-BE49-F238E27FC236}">
                  <a16:creationId xmlns="" xmlns:a16="http://schemas.microsoft.com/office/drawing/2014/main" id="{C6DDB527-BD54-4EE6-9240-7D3E828577FE}"/>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6" name="Rectangle 105">
              <a:extLst>
                <a:ext uri="{FF2B5EF4-FFF2-40B4-BE49-F238E27FC236}">
                  <a16:creationId xmlns="" xmlns:a16="http://schemas.microsoft.com/office/drawing/2014/main" id="{5261705A-735F-43A7-AB92-B601B0ADF831}"/>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7" name="Rectangle 106">
              <a:extLst>
                <a:ext uri="{FF2B5EF4-FFF2-40B4-BE49-F238E27FC236}">
                  <a16:creationId xmlns="" xmlns:a16="http://schemas.microsoft.com/office/drawing/2014/main" id="{42117076-F7E9-49DE-9E23-A72D85163BA6}"/>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8" name="Rectangle 107">
              <a:extLst>
                <a:ext uri="{FF2B5EF4-FFF2-40B4-BE49-F238E27FC236}">
                  <a16:creationId xmlns="" xmlns:a16="http://schemas.microsoft.com/office/drawing/2014/main" id="{03A26755-381D-4FD1-ABA6-E64CD8A97BDA}"/>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sp>
        <p:nvSpPr>
          <p:cNvPr id="17" name="Rectangle 16">
            <a:extLst>
              <a:ext uri="{FF2B5EF4-FFF2-40B4-BE49-F238E27FC236}">
                <a16:creationId xmlns="" xmlns:a16="http://schemas.microsoft.com/office/drawing/2014/main" id="{3456CF2C-D107-468F-B7B3-7A6C7E9427B7}"/>
              </a:ext>
            </a:extLst>
          </p:cNvPr>
          <p:cNvSpPr/>
          <p:nvPr/>
        </p:nvSpPr>
        <p:spPr>
          <a:xfrm>
            <a:off x="376097" y="1732554"/>
            <a:ext cx="3357048" cy="1812035"/>
          </a:xfrm>
          <a:prstGeom prst="rect">
            <a:avLst/>
          </a:prstGeom>
        </p:spPr>
        <p:txBody>
          <a:bodyPr wrap="square" lIns="34281" tIns="17140" rIns="34281" bIns="17140">
            <a:spAutoFit/>
          </a:bodyPr>
          <a:lstStyle/>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Module dùng để đăng kí, đăng nhập vào ứng dụng, phục vụ cho một số chức năng yêu cầu người dùng phải đăng nhập thì mới có thể thao tác: Cập nhật thông tin tài khoản, đổi số điện thoại, thay đổi mật khẩu,…</a:t>
            </a:r>
            <a:endParaRPr lang="en-US" sz="1600">
              <a:solidFill>
                <a:srgbClr val="4472C4">
                  <a:lumMod val="75000"/>
                </a:srgbClr>
              </a:solidFill>
              <a:latin typeface="Arial" panose="020B0604020202020204" pitchFamily="34" charset="0"/>
              <a:cs typeface="Arial" pitchFamily="34" charset="0"/>
            </a:endParaRPr>
          </a:p>
        </p:txBody>
      </p:sp>
      <p:grpSp>
        <p:nvGrpSpPr>
          <p:cNvPr id="18" name="Group 17">
            <a:extLst>
              <a:ext uri="{FF2B5EF4-FFF2-40B4-BE49-F238E27FC236}">
                <a16:creationId xmlns="" xmlns:a16="http://schemas.microsoft.com/office/drawing/2014/main" id="{5ECADF44-5B54-43F3-A925-B75FF91D97B0}"/>
              </a:ext>
            </a:extLst>
          </p:cNvPr>
          <p:cNvGrpSpPr/>
          <p:nvPr/>
        </p:nvGrpSpPr>
        <p:grpSpPr>
          <a:xfrm>
            <a:off x="357198" y="956783"/>
            <a:ext cx="2400583" cy="443368"/>
            <a:chOff x="165325" y="1699262"/>
            <a:chExt cx="3201194" cy="591157"/>
          </a:xfrm>
        </p:grpSpPr>
        <p:grpSp>
          <p:nvGrpSpPr>
            <p:cNvPr id="19" name="Group 23">
              <a:extLst>
                <a:ext uri="{FF2B5EF4-FFF2-40B4-BE49-F238E27FC236}">
                  <a16:creationId xmlns="" xmlns:a16="http://schemas.microsoft.com/office/drawing/2014/main" id="{19822D41-88C3-4343-BC64-EFA3B2D508BB}"/>
                </a:ext>
              </a:extLst>
            </p:cNvPr>
            <p:cNvGrpSpPr>
              <a:grpSpLocks/>
            </p:cNvGrpSpPr>
            <p:nvPr/>
          </p:nvGrpSpPr>
          <p:grpSpPr bwMode="auto">
            <a:xfrm>
              <a:off x="190526" y="1732633"/>
              <a:ext cx="3175993" cy="557786"/>
              <a:chOff x="1431883" y="5462176"/>
              <a:chExt cx="6772458" cy="619186"/>
            </a:xfrm>
          </p:grpSpPr>
          <p:sp>
            <p:nvSpPr>
              <p:cNvPr id="21" name="Round Diagonal Corner Rectangle 12">
                <a:extLst>
                  <a:ext uri="{FF2B5EF4-FFF2-40B4-BE49-F238E27FC236}">
                    <a16:creationId xmlns="" xmlns:a16="http://schemas.microsoft.com/office/drawing/2014/main" id="{5C365142-303D-4C09-8294-B342CC51FF8E}"/>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46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22" name="Round Diagonal Corner Rectangle 13">
                <a:extLst>
                  <a:ext uri="{FF2B5EF4-FFF2-40B4-BE49-F238E27FC236}">
                    <a16:creationId xmlns="" xmlns:a16="http://schemas.microsoft.com/office/drawing/2014/main" id="{C9EDA0F2-1319-4890-985B-A2061A0295A0}"/>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400" kern="0">
                    <a:solidFill>
                      <a:srgbClr val="4472C4">
                        <a:lumMod val="75000"/>
                      </a:srgbClr>
                    </a:solidFill>
                    <a:latin typeface="Arial" panose="020B0604020202020204" pitchFamily="34" charset="0"/>
                    <a:cs typeface="Arial" panose="020B0604020202020204" pitchFamily="34" charset="0"/>
                  </a:rPr>
                  <a:t>Quản lý tài khoản</a:t>
                </a:r>
              </a:p>
            </p:txBody>
          </p:sp>
        </p:grpSp>
        <p:sp>
          <p:nvSpPr>
            <p:cNvPr id="20" name="TextBox 19">
              <a:extLst>
                <a:ext uri="{FF2B5EF4-FFF2-40B4-BE49-F238E27FC236}">
                  <a16:creationId xmlns="" xmlns:a16="http://schemas.microsoft.com/office/drawing/2014/main" id="{3DE549D6-80ED-42F6-A6C4-240825139896}"/>
                </a:ext>
              </a:extLst>
            </p:cNvPr>
            <p:cNvSpPr txBox="1"/>
            <p:nvPr/>
          </p:nvSpPr>
          <p:spPr>
            <a:xfrm>
              <a:off x="165325" y="1699262"/>
              <a:ext cx="780060" cy="574516"/>
            </a:xfrm>
            <a:prstGeom prst="rect">
              <a:avLst/>
            </a:prstGeom>
            <a:noFill/>
          </p:spPr>
          <p:txBody>
            <a:bodyPr wrap="square" rtlCol="0">
              <a:spAutoFit/>
            </a:bodyPr>
            <a:lstStyle/>
            <a:p>
              <a:pPr algn="ctr" defTabSz="685617" fontAlgn="base">
                <a:spcBef>
                  <a:spcPct val="0"/>
                </a:spcBef>
                <a:spcAft>
                  <a:spcPct val="0"/>
                </a:spcAft>
                <a:defRPr/>
              </a:pPr>
              <a:r>
                <a:rPr lang="en-US" sz="2200" b="1" i="1" kern="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3" name="Picture 22">
            <a:extLst>
              <a:ext uri="{FF2B5EF4-FFF2-40B4-BE49-F238E27FC236}">
                <a16:creationId xmlns="" xmlns:a16="http://schemas.microsoft.com/office/drawing/2014/main" id="{6B8352B4-A396-4A0F-B99E-E9D4622BC86C}"/>
              </a:ext>
            </a:extLst>
          </p:cNvPr>
          <p:cNvPicPr>
            <a:picLocks noChangeAspect="1"/>
          </p:cNvPicPr>
          <p:nvPr/>
        </p:nvPicPr>
        <p:blipFill>
          <a:blip r:embed="rId3"/>
          <a:stretch>
            <a:fillRect/>
          </a:stretch>
        </p:blipFill>
        <p:spPr>
          <a:xfrm>
            <a:off x="4276553" y="956782"/>
            <a:ext cx="1755842" cy="3803334"/>
          </a:xfrm>
          <a:prstGeom prst="rect">
            <a:avLst/>
          </a:prstGeom>
          <a:ln w="12700">
            <a:solidFill>
              <a:sysClr val="windowText" lastClr="000000"/>
            </a:solidFill>
          </a:ln>
        </p:spPr>
      </p:pic>
      <p:pic>
        <p:nvPicPr>
          <p:cNvPr id="24" name="Picture 23">
            <a:extLst>
              <a:ext uri="{FF2B5EF4-FFF2-40B4-BE49-F238E27FC236}">
                <a16:creationId xmlns="" xmlns:a16="http://schemas.microsoft.com/office/drawing/2014/main" id="{040E03EB-D6DE-4A74-A6D4-1DBB761A7247}"/>
              </a:ext>
            </a:extLst>
          </p:cNvPr>
          <p:cNvPicPr>
            <a:picLocks noChangeAspect="1"/>
          </p:cNvPicPr>
          <p:nvPr/>
        </p:nvPicPr>
        <p:blipFill>
          <a:blip r:embed="rId4"/>
          <a:stretch>
            <a:fillRect/>
          </a:stretch>
        </p:blipFill>
        <p:spPr>
          <a:xfrm>
            <a:off x="6457704" y="953927"/>
            <a:ext cx="1757161" cy="3806190"/>
          </a:xfrm>
          <a:prstGeom prst="rect">
            <a:avLst/>
          </a:prstGeom>
          <a:ln w="12700">
            <a:solidFill>
              <a:sysClr val="windowText" lastClr="000000"/>
            </a:solidFill>
          </a:ln>
        </p:spPr>
      </p:pic>
    </p:spTree>
    <p:extLst>
      <p:ext uri="{BB962C8B-B14F-4D97-AF65-F5344CB8AC3E}">
        <p14:creationId xmlns:p14="http://schemas.microsoft.com/office/powerpoint/2010/main" val="175421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a:extLst>
              <a:ext uri="{FF2B5EF4-FFF2-40B4-BE49-F238E27FC236}">
                <a16:creationId xmlns="" xmlns:a16="http://schemas.microsoft.com/office/drawing/2014/main" id="{1D8249E4-D71F-4998-AE3D-8147399F90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2. ĐẶC ĐIỂM NỔI BẬT</a:t>
            </a:r>
            <a:endParaRPr lang="id-ID" sz="3300" b="1">
              <a:solidFill>
                <a:srgbClr val="0066B3"/>
              </a:solidFill>
              <a:latin typeface="Lato Regular"/>
              <a:cs typeface="Lato Regular"/>
            </a:endParaRPr>
          </a:p>
        </p:txBody>
      </p:sp>
      <p:grpSp>
        <p:nvGrpSpPr>
          <p:cNvPr id="103" name="Group 102">
            <a:extLst>
              <a:ext uri="{FF2B5EF4-FFF2-40B4-BE49-F238E27FC236}">
                <a16:creationId xmlns="" xmlns:a16="http://schemas.microsoft.com/office/drawing/2014/main" id="{34009364-6852-40B8-BDA3-F96F135744A2}"/>
              </a:ext>
            </a:extLst>
          </p:cNvPr>
          <p:cNvGrpSpPr/>
          <p:nvPr/>
        </p:nvGrpSpPr>
        <p:grpSpPr>
          <a:xfrm>
            <a:off x="4144734" y="732729"/>
            <a:ext cx="854532" cy="27432"/>
            <a:chOff x="1775295" y="2020905"/>
            <a:chExt cx="3021911" cy="45719"/>
          </a:xfrm>
        </p:grpSpPr>
        <p:sp>
          <p:nvSpPr>
            <p:cNvPr id="104" name="Rectangle 103">
              <a:extLst>
                <a:ext uri="{FF2B5EF4-FFF2-40B4-BE49-F238E27FC236}">
                  <a16:creationId xmlns="" xmlns:a16="http://schemas.microsoft.com/office/drawing/2014/main" id="{4C5E160B-C663-4ABE-8B72-51FC1A9C6D9C}"/>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5" name="Rectangle 104">
              <a:extLst>
                <a:ext uri="{FF2B5EF4-FFF2-40B4-BE49-F238E27FC236}">
                  <a16:creationId xmlns="" xmlns:a16="http://schemas.microsoft.com/office/drawing/2014/main" id="{C6DDB527-BD54-4EE6-9240-7D3E828577FE}"/>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6" name="Rectangle 105">
              <a:extLst>
                <a:ext uri="{FF2B5EF4-FFF2-40B4-BE49-F238E27FC236}">
                  <a16:creationId xmlns="" xmlns:a16="http://schemas.microsoft.com/office/drawing/2014/main" id="{5261705A-735F-43A7-AB92-B601B0ADF831}"/>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7" name="Rectangle 106">
              <a:extLst>
                <a:ext uri="{FF2B5EF4-FFF2-40B4-BE49-F238E27FC236}">
                  <a16:creationId xmlns="" xmlns:a16="http://schemas.microsoft.com/office/drawing/2014/main" id="{42117076-F7E9-49DE-9E23-A72D85163BA6}"/>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8" name="Rectangle 107">
              <a:extLst>
                <a:ext uri="{FF2B5EF4-FFF2-40B4-BE49-F238E27FC236}">
                  <a16:creationId xmlns="" xmlns:a16="http://schemas.microsoft.com/office/drawing/2014/main" id="{03A26755-381D-4FD1-ABA6-E64CD8A97BDA}"/>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sp>
        <p:nvSpPr>
          <p:cNvPr id="16" name="Rectangle 15">
            <a:extLst>
              <a:ext uri="{FF2B5EF4-FFF2-40B4-BE49-F238E27FC236}">
                <a16:creationId xmlns="" xmlns:a16="http://schemas.microsoft.com/office/drawing/2014/main" id="{F12B99C1-FAD3-4BC9-B00D-5F193DF0ABA1}"/>
              </a:ext>
            </a:extLst>
          </p:cNvPr>
          <p:cNvSpPr/>
          <p:nvPr/>
        </p:nvSpPr>
        <p:spPr>
          <a:xfrm>
            <a:off x="727997" y="1760424"/>
            <a:ext cx="3943381" cy="1558119"/>
          </a:xfrm>
          <a:prstGeom prst="rect">
            <a:avLst/>
          </a:prstGeom>
        </p:spPr>
        <p:txBody>
          <a:bodyPr wrap="square" lIns="34281" tIns="17140" rIns="34281" bIns="17140">
            <a:spAutoFit/>
          </a:bodyPr>
          <a:lstStyle/>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Cho phép người dùng cài đặt nhận thông báo nhanh, chọn vị trí hiện tại, ngôn ngữ sử dụng, góp ý và đánh giá ứng dụng (liên kết đến google form, App Store và Google Play) và xem phiên bản ứng dụng đang dùng.</a:t>
            </a:r>
            <a:endParaRPr lang="en-US" sz="1600">
              <a:solidFill>
                <a:srgbClr val="4472C4">
                  <a:lumMod val="75000"/>
                </a:srgbClr>
              </a:solidFill>
              <a:latin typeface="Arial" panose="020B0604020202020204" pitchFamily="34" charset="0"/>
              <a:cs typeface="Arial" pitchFamily="34" charset="0"/>
            </a:endParaRPr>
          </a:p>
        </p:txBody>
      </p:sp>
      <p:grpSp>
        <p:nvGrpSpPr>
          <p:cNvPr id="17" name="Group 16">
            <a:extLst>
              <a:ext uri="{FF2B5EF4-FFF2-40B4-BE49-F238E27FC236}">
                <a16:creationId xmlns="" xmlns:a16="http://schemas.microsoft.com/office/drawing/2014/main" id="{9C6AD987-0446-4639-B787-3E8BD2061F38}"/>
              </a:ext>
            </a:extLst>
          </p:cNvPr>
          <p:cNvGrpSpPr/>
          <p:nvPr/>
        </p:nvGrpSpPr>
        <p:grpSpPr>
          <a:xfrm>
            <a:off x="357198" y="956783"/>
            <a:ext cx="2400583" cy="443368"/>
            <a:chOff x="165325" y="1699262"/>
            <a:chExt cx="3201194" cy="591157"/>
          </a:xfrm>
        </p:grpSpPr>
        <p:grpSp>
          <p:nvGrpSpPr>
            <p:cNvPr id="18" name="Group 23">
              <a:extLst>
                <a:ext uri="{FF2B5EF4-FFF2-40B4-BE49-F238E27FC236}">
                  <a16:creationId xmlns="" xmlns:a16="http://schemas.microsoft.com/office/drawing/2014/main" id="{79DF0EE0-9E7A-4F38-A812-1E12B98E0E22}"/>
                </a:ext>
              </a:extLst>
            </p:cNvPr>
            <p:cNvGrpSpPr>
              <a:grpSpLocks/>
            </p:cNvGrpSpPr>
            <p:nvPr/>
          </p:nvGrpSpPr>
          <p:grpSpPr bwMode="auto">
            <a:xfrm>
              <a:off x="190526" y="1732633"/>
              <a:ext cx="3175993" cy="557786"/>
              <a:chOff x="1431883" y="5462176"/>
              <a:chExt cx="6772458" cy="619186"/>
            </a:xfrm>
          </p:grpSpPr>
          <p:sp>
            <p:nvSpPr>
              <p:cNvPr id="20" name="Round Diagonal Corner Rectangle 12">
                <a:extLst>
                  <a:ext uri="{FF2B5EF4-FFF2-40B4-BE49-F238E27FC236}">
                    <a16:creationId xmlns="" xmlns:a16="http://schemas.microsoft.com/office/drawing/2014/main" id="{48D36164-271C-44AA-A645-C716F5EAA69D}"/>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46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21" name="Round Diagonal Corner Rectangle 13">
                <a:extLst>
                  <a:ext uri="{FF2B5EF4-FFF2-40B4-BE49-F238E27FC236}">
                    <a16:creationId xmlns="" xmlns:a16="http://schemas.microsoft.com/office/drawing/2014/main" id="{7AFDC840-D55F-4B30-970F-C30D1F361D2B}"/>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400" kern="0">
                    <a:solidFill>
                      <a:srgbClr val="4472C4">
                        <a:lumMod val="75000"/>
                      </a:srgbClr>
                    </a:solidFill>
                    <a:latin typeface="Arial" panose="020B0604020202020204" pitchFamily="34" charset="0"/>
                    <a:cs typeface="Arial" panose="020B0604020202020204" pitchFamily="34" charset="0"/>
                  </a:rPr>
                  <a:t>Cài đặt</a:t>
                </a:r>
              </a:p>
            </p:txBody>
          </p:sp>
        </p:grpSp>
        <p:sp>
          <p:nvSpPr>
            <p:cNvPr id="19" name="TextBox 18">
              <a:extLst>
                <a:ext uri="{FF2B5EF4-FFF2-40B4-BE49-F238E27FC236}">
                  <a16:creationId xmlns="" xmlns:a16="http://schemas.microsoft.com/office/drawing/2014/main" id="{0D09B5A0-3522-4F87-B4CC-C9DB8C37AA3B}"/>
                </a:ext>
              </a:extLst>
            </p:cNvPr>
            <p:cNvSpPr txBox="1"/>
            <p:nvPr/>
          </p:nvSpPr>
          <p:spPr>
            <a:xfrm>
              <a:off x="165325" y="1699262"/>
              <a:ext cx="780060" cy="574516"/>
            </a:xfrm>
            <a:prstGeom prst="rect">
              <a:avLst/>
            </a:prstGeom>
            <a:noFill/>
          </p:spPr>
          <p:txBody>
            <a:bodyPr wrap="square" rtlCol="0">
              <a:spAutoFit/>
            </a:bodyPr>
            <a:lstStyle/>
            <a:p>
              <a:pPr algn="ctr" defTabSz="685617" fontAlgn="base">
                <a:spcBef>
                  <a:spcPct val="0"/>
                </a:spcBef>
                <a:spcAft>
                  <a:spcPct val="0"/>
                </a:spcAft>
                <a:defRPr/>
              </a:pPr>
              <a:r>
                <a:rPr lang="en-US" sz="2200" b="1" i="1" kern="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22" name="Picture 21">
            <a:extLst>
              <a:ext uri="{FF2B5EF4-FFF2-40B4-BE49-F238E27FC236}">
                <a16:creationId xmlns="" xmlns:a16="http://schemas.microsoft.com/office/drawing/2014/main" id="{3EECA8CF-10B8-499C-B07C-D8D4AB8BA503}"/>
              </a:ext>
            </a:extLst>
          </p:cNvPr>
          <p:cNvPicPr>
            <a:picLocks noChangeAspect="1"/>
          </p:cNvPicPr>
          <p:nvPr/>
        </p:nvPicPr>
        <p:blipFill>
          <a:blip r:embed="rId3"/>
          <a:stretch>
            <a:fillRect/>
          </a:stretch>
        </p:blipFill>
        <p:spPr>
          <a:xfrm>
            <a:off x="5507639" y="956783"/>
            <a:ext cx="1857174" cy="3806190"/>
          </a:xfrm>
          <a:prstGeom prst="rect">
            <a:avLst/>
          </a:prstGeom>
          <a:ln w="12700">
            <a:solidFill>
              <a:sysClr val="windowText" lastClr="000000"/>
            </a:solidFill>
          </a:ln>
        </p:spPr>
      </p:pic>
    </p:spTree>
    <p:extLst>
      <p:ext uri="{BB962C8B-B14F-4D97-AF65-F5344CB8AC3E}">
        <p14:creationId xmlns:p14="http://schemas.microsoft.com/office/powerpoint/2010/main" val="32936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a:extLst>
              <a:ext uri="{FF2B5EF4-FFF2-40B4-BE49-F238E27FC236}">
                <a16:creationId xmlns="" xmlns:a16="http://schemas.microsoft.com/office/drawing/2014/main" id="{1D8249E4-D71F-4998-AE3D-8147399F90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2. ĐẶC ĐIỂM NỔI BẬT</a:t>
            </a:r>
            <a:endParaRPr lang="id-ID" sz="3300" b="1">
              <a:solidFill>
                <a:srgbClr val="0066B3"/>
              </a:solidFill>
              <a:latin typeface="Lato Regular"/>
              <a:cs typeface="Lato Regular"/>
            </a:endParaRPr>
          </a:p>
        </p:txBody>
      </p:sp>
      <p:grpSp>
        <p:nvGrpSpPr>
          <p:cNvPr id="103" name="Group 102">
            <a:extLst>
              <a:ext uri="{FF2B5EF4-FFF2-40B4-BE49-F238E27FC236}">
                <a16:creationId xmlns="" xmlns:a16="http://schemas.microsoft.com/office/drawing/2014/main" id="{34009364-6852-40B8-BDA3-F96F135744A2}"/>
              </a:ext>
            </a:extLst>
          </p:cNvPr>
          <p:cNvGrpSpPr/>
          <p:nvPr/>
        </p:nvGrpSpPr>
        <p:grpSpPr>
          <a:xfrm>
            <a:off x="4144734" y="732729"/>
            <a:ext cx="854532" cy="27432"/>
            <a:chOff x="1775295" y="2020905"/>
            <a:chExt cx="3021911" cy="45719"/>
          </a:xfrm>
        </p:grpSpPr>
        <p:sp>
          <p:nvSpPr>
            <p:cNvPr id="104" name="Rectangle 103">
              <a:extLst>
                <a:ext uri="{FF2B5EF4-FFF2-40B4-BE49-F238E27FC236}">
                  <a16:creationId xmlns="" xmlns:a16="http://schemas.microsoft.com/office/drawing/2014/main" id="{4C5E160B-C663-4ABE-8B72-51FC1A9C6D9C}"/>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5" name="Rectangle 104">
              <a:extLst>
                <a:ext uri="{FF2B5EF4-FFF2-40B4-BE49-F238E27FC236}">
                  <a16:creationId xmlns="" xmlns:a16="http://schemas.microsoft.com/office/drawing/2014/main" id="{C6DDB527-BD54-4EE6-9240-7D3E828577FE}"/>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6" name="Rectangle 105">
              <a:extLst>
                <a:ext uri="{FF2B5EF4-FFF2-40B4-BE49-F238E27FC236}">
                  <a16:creationId xmlns="" xmlns:a16="http://schemas.microsoft.com/office/drawing/2014/main" id="{5261705A-735F-43A7-AB92-B601B0ADF831}"/>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7" name="Rectangle 106">
              <a:extLst>
                <a:ext uri="{FF2B5EF4-FFF2-40B4-BE49-F238E27FC236}">
                  <a16:creationId xmlns="" xmlns:a16="http://schemas.microsoft.com/office/drawing/2014/main" id="{42117076-F7E9-49DE-9E23-A72D85163BA6}"/>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8" name="Rectangle 107">
              <a:extLst>
                <a:ext uri="{FF2B5EF4-FFF2-40B4-BE49-F238E27FC236}">
                  <a16:creationId xmlns="" xmlns:a16="http://schemas.microsoft.com/office/drawing/2014/main" id="{03A26755-381D-4FD1-ABA6-E64CD8A97BDA}"/>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sp>
        <p:nvSpPr>
          <p:cNvPr id="17" name="Rectangle 16">
            <a:extLst>
              <a:ext uri="{FF2B5EF4-FFF2-40B4-BE49-F238E27FC236}">
                <a16:creationId xmlns="" xmlns:a16="http://schemas.microsoft.com/office/drawing/2014/main" id="{A9472BD9-C37D-4B70-8180-1E253DEB7C72}"/>
              </a:ext>
            </a:extLst>
          </p:cNvPr>
          <p:cNvSpPr/>
          <p:nvPr/>
        </p:nvSpPr>
        <p:spPr>
          <a:xfrm>
            <a:off x="357197" y="2067311"/>
            <a:ext cx="2891069" cy="1019500"/>
          </a:xfrm>
          <a:prstGeom prst="rect">
            <a:avLst/>
          </a:prstGeom>
        </p:spPr>
        <p:txBody>
          <a:bodyPr wrap="square" lIns="34281" tIns="17140" rIns="34281" bIns="17140">
            <a:spAutoFit/>
          </a:bodyPr>
          <a:lstStyle/>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Cho phép người dùng xem các tin tức của các cơ quan nhà nước tương tự như hệ thống Cổng thông tin điện tử.</a:t>
            </a:r>
            <a:endParaRPr lang="en-US" sz="1600">
              <a:solidFill>
                <a:srgbClr val="4472C4">
                  <a:lumMod val="75000"/>
                </a:srgbClr>
              </a:solidFill>
              <a:latin typeface="Arial" panose="020B0604020202020204" pitchFamily="34" charset="0"/>
              <a:cs typeface="Arial" pitchFamily="34" charset="0"/>
            </a:endParaRPr>
          </a:p>
        </p:txBody>
      </p:sp>
      <p:pic>
        <p:nvPicPr>
          <p:cNvPr id="18" name="Picture 17">
            <a:extLst>
              <a:ext uri="{FF2B5EF4-FFF2-40B4-BE49-F238E27FC236}">
                <a16:creationId xmlns="" xmlns:a16="http://schemas.microsoft.com/office/drawing/2014/main" id="{D939CBA7-AC01-468B-9C7E-EEAD23FE7D1A}"/>
              </a:ext>
            </a:extLst>
          </p:cNvPr>
          <p:cNvPicPr>
            <a:picLocks noChangeAspect="1"/>
          </p:cNvPicPr>
          <p:nvPr/>
        </p:nvPicPr>
        <p:blipFill>
          <a:blip r:embed="rId3"/>
          <a:stretch>
            <a:fillRect/>
          </a:stretch>
        </p:blipFill>
        <p:spPr>
          <a:xfrm>
            <a:off x="4144819" y="1022985"/>
            <a:ext cx="1757161" cy="3806190"/>
          </a:xfrm>
          <a:prstGeom prst="rect">
            <a:avLst/>
          </a:prstGeom>
          <a:ln w="12700">
            <a:solidFill>
              <a:sysClr val="windowText" lastClr="000000"/>
            </a:solidFill>
          </a:ln>
        </p:spPr>
      </p:pic>
      <p:pic>
        <p:nvPicPr>
          <p:cNvPr id="19" name="Picture 18">
            <a:extLst>
              <a:ext uri="{FF2B5EF4-FFF2-40B4-BE49-F238E27FC236}">
                <a16:creationId xmlns="" xmlns:a16="http://schemas.microsoft.com/office/drawing/2014/main" id="{C90B70CC-ABE2-465B-96CF-DB1EFFFA8E05}"/>
              </a:ext>
            </a:extLst>
          </p:cNvPr>
          <p:cNvPicPr>
            <a:picLocks noChangeAspect="1"/>
          </p:cNvPicPr>
          <p:nvPr/>
        </p:nvPicPr>
        <p:blipFill>
          <a:blip r:embed="rId4"/>
          <a:stretch>
            <a:fillRect/>
          </a:stretch>
        </p:blipFill>
        <p:spPr>
          <a:xfrm>
            <a:off x="6289692" y="1022985"/>
            <a:ext cx="1757161" cy="3806190"/>
          </a:xfrm>
          <a:prstGeom prst="rect">
            <a:avLst/>
          </a:prstGeom>
          <a:ln w="12700">
            <a:solidFill>
              <a:sysClr val="windowText" lastClr="000000"/>
            </a:solidFill>
          </a:ln>
        </p:spPr>
      </p:pic>
      <p:grpSp>
        <p:nvGrpSpPr>
          <p:cNvPr id="20" name="Group 19">
            <a:extLst>
              <a:ext uri="{FF2B5EF4-FFF2-40B4-BE49-F238E27FC236}">
                <a16:creationId xmlns="" xmlns:a16="http://schemas.microsoft.com/office/drawing/2014/main" id="{B8E7D3AF-FC4C-4BB9-97E1-0787F46BABB3}"/>
              </a:ext>
            </a:extLst>
          </p:cNvPr>
          <p:cNvGrpSpPr/>
          <p:nvPr/>
        </p:nvGrpSpPr>
        <p:grpSpPr>
          <a:xfrm>
            <a:off x="357198" y="956783"/>
            <a:ext cx="2400583" cy="443368"/>
            <a:chOff x="165325" y="1699262"/>
            <a:chExt cx="3201194" cy="591157"/>
          </a:xfrm>
        </p:grpSpPr>
        <p:grpSp>
          <p:nvGrpSpPr>
            <p:cNvPr id="21" name="Group 23">
              <a:extLst>
                <a:ext uri="{FF2B5EF4-FFF2-40B4-BE49-F238E27FC236}">
                  <a16:creationId xmlns="" xmlns:a16="http://schemas.microsoft.com/office/drawing/2014/main" id="{6CB6033F-741D-4252-AFF5-B355FF58BFD1}"/>
                </a:ext>
              </a:extLst>
            </p:cNvPr>
            <p:cNvGrpSpPr>
              <a:grpSpLocks/>
            </p:cNvGrpSpPr>
            <p:nvPr/>
          </p:nvGrpSpPr>
          <p:grpSpPr bwMode="auto">
            <a:xfrm>
              <a:off x="190526" y="1732633"/>
              <a:ext cx="3175993" cy="557786"/>
              <a:chOff x="1431883" y="5462176"/>
              <a:chExt cx="6772458" cy="619186"/>
            </a:xfrm>
          </p:grpSpPr>
          <p:sp>
            <p:nvSpPr>
              <p:cNvPr id="23" name="Round Diagonal Corner Rectangle 12">
                <a:extLst>
                  <a:ext uri="{FF2B5EF4-FFF2-40B4-BE49-F238E27FC236}">
                    <a16:creationId xmlns="" xmlns:a16="http://schemas.microsoft.com/office/drawing/2014/main" id="{1A0F9FEE-983F-4A76-B8D8-600F86134FB9}"/>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46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24" name="Round Diagonal Corner Rectangle 13">
                <a:extLst>
                  <a:ext uri="{FF2B5EF4-FFF2-40B4-BE49-F238E27FC236}">
                    <a16:creationId xmlns="" xmlns:a16="http://schemas.microsoft.com/office/drawing/2014/main" id="{DC361037-D594-4BE1-ABEA-0A46CEC452C8}"/>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400" kern="0">
                    <a:solidFill>
                      <a:srgbClr val="4472C4">
                        <a:lumMod val="75000"/>
                      </a:srgbClr>
                    </a:solidFill>
                    <a:latin typeface="Arial" panose="020B0604020202020204" pitchFamily="34" charset="0"/>
                    <a:cs typeface="Arial" panose="020B0604020202020204" pitchFamily="34" charset="0"/>
                  </a:rPr>
                  <a:t>Tin tức</a:t>
                </a:r>
              </a:p>
            </p:txBody>
          </p:sp>
        </p:grpSp>
        <p:sp>
          <p:nvSpPr>
            <p:cNvPr id="22" name="TextBox 21">
              <a:extLst>
                <a:ext uri="{FF2B5EF4-FFF2-40B4-BE49-F238E27FC236}">
                  <a16:creationId xmlns="" xmlns:a16="http://schemas.microsoft.com/office/drawing/2014/main" id="{E57F04A4-B268-442A-9D48-BA9F0A47A44D}"/>
                </a:ext>
              </a:extLst>
            </p:cNvPr>
            <p:cNvSpPr txBox="1"/>
            <p:nvPr/>
          </p:nvSpPr>
          <p:spPr>
            <a:xfrm>
              <a:off x="165325" y="1699262"/>
              <a:ext cx="780060" cy="574516"/>
            </a:xfrm>
            <a:prstGeom prst="rect">
              <a:avLst/>
            </a:prstGeom>
            <a:noFill/>
          </p:spPr>
          <p:txBody>
            <a:bodyPr wrap="square" rtlCol="0">
              <a:spAutoFit/>
            </a:bodyPr>
            <a:lstStyle/>
            <a:p>
              <a:pPr algn="ctr" defTabSz="685617" fontAlgn="base">
                <a:spcBef>
                  <a:spcPct val="0"/>
                </a:spcBef>
                <a:spcAft>
                  <a:spcPct val="0"/>
                </a:spcAft>
                <a:defRPr/>
              </a:pPr>
              <a:r>
                <a:rPr lang="en-US" sz="2200" b="1" i="1" kern="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Tree>
    <p:extLst>
      <p:ext uri="{BB962C8B-B14F-4D97-AF65-F5344CB8AC3E}">
        <p14:creationId xmlns:p14="http://schemas.microsoft.com/office/powerpoint/2010/main" val="351846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a:extLst>
              <a:ext uri="{FF2B5EF4-FFF2-40B4-BE49-F238E27FC236}">
                <a16:creationId xmlns="" xmlns:a16="http://schemas.microsoft.com/office/drawing/2014/main" id="{1D8249E4-D71F-4998-AE3D-8147399F90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2. ĐẶC ĐIỂM NỔI BẬT</a:t>
            </a:r>
            <a:endParaRPr lang="id-ID" sz="3300" b="1">
              <a:solidFill>
                <a:srgbClr val="0066B3"/>
              </a:solidFill>
              <a:latin typeface="Lato Regular"/>
              <a:cs typeface="Lato Regular"/>
            </a:endParaRPr>
          </a:p>
        </p:txBody>
      </p:sp>
      <p:grpSp>
        <p:nvGrpSpPr>
          <p:cNvPr id="103" name="Group 102">
            <a:extLst>
              <a:ext uri="{FF2B5EF4-FFF2-40B4-BE49-F238E27FC236}">
                <a16:creationId xmlns="" xmlns:a16="http://schemas.microsoft.com/office/drawing/2014/main" id="{34009364-6852-40B8-BDA3-F96F135744A2}"/>
              </a:ext>
            </a:extLst>
          </p:cNvPr>
          <p:cNvGrpSpPr/>
          <p:nvPr/>
        </p:nvGrpSpPr>
        <p:grpSpPr>
          <a:xfrm>
            <a:off x="4144734" y="732729"/>
            <a:ext cx="854532" cy="27432"/>
            <a:chOff x="1775295" y="2020905"/>
            <a:chExt cx="3021911" cy="45719"/>
          </a:xfrm>
        </p:grpSpPr>
        <p:sp>
          <p:nvSpPr>
            <p:cNvPr id="104" name="Rectangle 103">
              <a:extLst>
                <a:ext uri="{FF2B5EF4-FFF2-40B4-BE49-F238E27FC236}">
                  <a16:creationId xmlns="" xmlns:a16="http://schemas.microsoft.com/office/drawing/2014/main" id="{4C5E160B-C663-4ABE-8B72-51FC1A9C6D9C}"/>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5" name="Rectangle 104">
              <a:extLst>
                <a:ext uri="{FF2B5EF4-FFF2-40B4-BE49-F238E27FC236}">
                  <a16:creationId xmlns="" xmlns:a16="http://schemas.microsoft.com/office/drawing/2014/main" id="{C6DDB527-BD54-4EE6-9240-7D3E828577FE}"/>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6" name="Rectangle 105">
              <a:extLst>
                <a:ext uri="{FF2B5EF4-FFF2-40B4-BE49-F238E27FC236}">
                  <a16:creationId xmlns="" xmlns:a16="http://schemas.microsoft.com/office/drawing/2014/main" id="{5261705A-735F-43A7-AB92-B601B0ADF831}"/>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7" name="Rectangle 106">
              <a:extLst>
                <a:ext uri="{FF2B5EF4-FFF2-40B4-BE49-F238E27FC236}">
                  <a16:creationId xmlns="" xmlns:a16="http://schemas.microsoft.com/office/drawing/2014/main" id="{42117076-F7E9-49DE-9E23-A72D85163BA6}"/>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8" name="Rectangle 107">
              <a:extLst>
                <a:ext uri="{FF2B5EF4-FFF2-40B4-BE49-F238E27FC236}">
                  <a16:creationId xmlns="" xmlns:a16="http://schemas.microsoft.com/office/drawing/2014/main" id="{03A26755-381D-4FD1-ABA6-E64CD8A97BDA}"/>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sp>
        <p:nvSpPr>
          <p:cNvPr id="17" name="Rectangle 16">
            <a:extLst>
              <a:ext uri="{FF2B5EF4-FFF2-40B4-BE49-F238E27FC236}">
                <a16:creationId xmlns="" xmlns:a16="http://schemas.microsoft.com/office/drawing/2014/main" id="{14149BD3-5499-4637-96AC-91716885E4FA}"/>
              </a:ext>
            </a:extLst>
          </p:cNvPr>
          <p:cNvSpPr/>
          <p:nvPr/>
        </p:nvSpPr>
        <p:spPr>
          <a:xfrm>
            <a:off x="409935" y="1750484"/>
            <a:ext cx="4004328" cy="2943113"/>
          </a:xfrm>
          <a:prstGeom prst="rect">
            <a:avLst/>
          </a:prstGeom>
        </p:spPr>
        <p:txBody>
          <a:bodyPr wrap="square" lIns="34281" tIns="17140" rIns="34281" bIns="17140">
            <a:spAutoFit/>
          </a:bodyPr>
          <a:lstStyle/>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Cung cấp cho người dùng tính năng tạo và gửi phản ánh kiến nghị đến cơ quan nhà nước.</a:t>
            </a:r>
          </a:p>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Nội dung phản ánh sẽ được gửi đến hệ thống Tiếp nhận và xử lý phản ánh kiến nghị của sản phẩm Tổng đài Dịch vụ công – 1022</a:t>
            </a:r>
          </a:p>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Kết quả xử lý của phản ánh cũng như trạng thái và quá trình xử lý được cập nhật từ hệ thống Tiếp nhận và xử lý phản ánh trở lại ứng dụng.</a:t>
            </a:r>
            <a:endParaRPr lang="en-US" sz="1600">
              <a:solidFill>
                <a:srgbClr val="4472C4">
                  <a:lumMod val="75000"/>
                </a:srgbClr>
              </a:solidFill>
              <a:latin typeface="Arial" panose="020B0604020202020204" pitchFamily="34" charset="0"/>
              <a:cs typeface="Arial" pitchFamily="34" charset="0"/>
            </a:endParaRPr>
          </a:p>
        </p:txBody>
      </p:sp>
      <p:pic>
        <p:nvPicPr>
          <p:cNvPr id="18" name="Picture 17">
            <a:extLst>
              <a:ext uri="{FF2B5EF4-FFF2-40B4-BE49-F238E27FC236}">
                <a16:creationId xmlns="" xmlns:a16="http://schemas.microsoft.com/office/drawing/2014/main" id="{9F70F1B9-ACA9-4FD9-887A-A72779217261}"/>
              </a:ext>
            </a:extLst>
          </p:cNvPr>
          <p:cNvPicPr>
            <a:picLocks noChangeAspect="1"/>
          </p:cNvPicPr>
          <p:nvPr/>
        </p:nvPicPr>
        <p:blipFill>
          <a:blip r:embed="rId3"/>
          <a:stretch>
            <a:fillRect/>
          </a:stretch>
        </p:blipFill>
        <p:spPr>
          <a:xfrm>
            <a:off x="4766029" y="956309"/>
            <a:ext cx="1757161" cy="3806190"/>
          </a:xfrm>
          <a:prstGeom prst="rect">
            <a:avLst/>
          </a:prstGeom>
          <a:ln w="12700">
            <a:solidFill>
              <a:sysClr val="windowText" lastClr="000000"/>
            </a:solidFill>
          </a:ln>
        </p:spPr>
      </p:pic>
      <p:pic>
        <p:nvPicPr>
          <p:cNvPr id="19" name="Picture 18">
            <a:extLst>
              <a:ext uri="{FF2B5EF4-FFF2-40B4-BE49-F238E27FC236}">
                <a16:creationId xmlns="" xmlns:a16="http://schemas.microsoft.com/office/drawing/2014/main" id="{2EEADC63-28D1-4296-AEFA-30702414C317}"/>
              </a:ext>
            </a:extLst>
          </p:cNvPr>
          <p:cNvPicPr>
            <a:picLocks noChangeAspect="1"/>
          </p:cNvPicPr>
          <p:nvPr/>
        </p:nvPicPr>
        <p:blipFill>
          <a:blip r:embed="rId4"/>
          <a:stretch>
            <a:fillRect/>
          </a:stretch>
        </p:blipFill>
        <p:spPr>
          <a:xfrm>
            <a:off x="6742426" y="956309"/>
            <a:ext cx="1757161" cy="3806190"/>
          </a:xfrm>
          <a:prstGeom prst="rect">
            <a:avLst/>
          </a:prstGeom>
          <a:ln w="12700">
            <a:solidFill>
              <a:sysClr val="windowText" lastClr="000000"/>
            </a:solidFill>
          </a:ln>
        </p:spPr>
      </p:pic>
      <p:grpSp>
        <p:nvGrpSpPr>
          <p:cNvPr id="20" name="Group 19">
            <a:extLst>
              <a:ext uri="{FF2B5EF4-FFF2-40B4-BE49-F238E27FC236}">
                <a16:creationId xmlns="" xmlns:a16="http://schemas.microsoft.com/office/drawing/2014/main" id="{3F02C5C3-A8B8-458B-8D44-9C42EC7EE583}"/>
              </a:ext>
            </a:extLst>
          </p:cNvPr>
          <p:cNvGrpSpPr/>
          <p:nvPr/>
        </p:nvGrpSpPr>
        <p:grpSpPr>
          <a:xfrm>
            <a:off x="357198" y="956783"/>
            <a:ext cx="2400583" cy="443368"/>
            <a:chOff x="165325" y="1699262"/>
            <a:chExt cx="3201194" cy="591157"/>
          </a:xfrm>
        </p:grpSpPr>
        <p:grpSp>
          <p:nvGrpSpPr>
            <p:cNvPr id="21" name="Group 23">
              <a:extLst>
                <a:ext uri="{FF2B5EF4-FFF2-40B4-BE49-F238E27FC236}">
                  <a16:creationId xmlns="" xmlns:a16="http://schemas.microsoft.com/office/drawing/2014/main" id="{498BDE9A-9339-417D-9007-E5076EA91ABB}"/>
                </a:ext>
              </a:extLst>
            </p:cNvPr>
            <p:cNvGrpSpPr>
              <a:grpSpLocks/>
            </p:cNvGrpSpPr>
            <p:nvPr/>
          </p:nvGrpSpPr>
          <p:grpSpPr bwMode="auto">
            <a:xfrm>
              <a:off x="190526" y="1732633"/>
              <a:ext cx="3175993" cy="557786"/>
              <a:chOff x="1431883" y="5462176"/>
              <a:chExt cx="6772458" cy="619186"/>
            </a:xfrm>
          </p:grpSpPr>
          <p:sp>
            <p:nvSpPr>
              <p:cNvPr id="23" name="Round Diagonal Corner Rectangle 12">
                <a:extLst>
                  <a:ext uri="{FF2B5EF4-FFF2-40B4-BE49-F238E27FC236}">
                    <a16:creationId xmlns="" xmlns:a16="http://schemas.microsoft.com/office/drawing/2014/main" id="{3E861038-C76B-4280-84FF-2613662E4ECA}"/>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46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24" name="Round Diagonal Corner Rectangle 13">
                <a:extLst>
                  <a:ext uri="{FF2B5EF4-FFF2-40B4-BE49-F238E27FC236}">
                    <a16:creationId xmlns="" xmlns:a16="http://schemas.microsoft.com/office/drawing/2014/main" id="{EBA9C802-1E2D-4041-BA4D-7AB18B9E69FA}"/>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400" kern="0">
                    <a:solidFill>
                      <a:srgbClr val="4472C4">
                        <a:lumMod val="75000"/>
                      </a:srgbClr>
                    </a:solidFill>
                    <a:latin typeface="Arial" panose="020B0604020202020204" pitchFamily="34" charset="0"/>
                    <a:cs typeface="Arial" panose="020B0604020202020204" pitchFamily="34" charset="0"/>
                  </a:rPr>
                  <a:t>Phản ánh</a:t>
                </a:r>
              </a:p>
            </p:txBody>
          </p:sp>
        </p:grpSp>
        <p:sp>
          <p:nvSpPr>
            <p:cNvPr id="22" name="TextBox 21">
              <a:extLst>
                <a:ext uri="{FF2B5EF4-FFF2-40B4-BE49-F238E27FC236}">
                  <a16:creationId xmlns="" xmlns:a16="http://schemas.microsoft.com/office/drawing/2014/main" id="{35F4C900-C7EF-431B-960C-DD45D295917D}"/>
                </a:ext>
              </a:extLst>
            </p:cNvPr>
            <p:cNvSpPr txBox="1"/>
            <p:nvPr/>
          </p:nvSpPr>
          <p:spPr>
            <a:xfrm>
              <a:off x="165325" y="1699262"/>
              <a:ext cx="780060" cy="574516"/>
            </a:xfrm>
            <a:prstGeom prst="rect">
              <a:avLst/>
            </a:prstGeom>
            <a:noFill/>
          </p:spPr>
          <p:txBody>
            <a:bodyPr wrap="square" rtlCol="0">
              <a:spAutoFit/>
            </a:bodyPr>
            <a:lstStyle/>
            <a:p>
              <a:pPr algn="ctr" defTabSz="685617" fontAlgn="base">
                <a:spcBef>
                  <a:spcPct val="0"/>
                </a:spcBef>
                <a:spcAft>
                  <a:spcPct val="0"/>
                </a:spcAft>
                <a:defRPr/>
              </a:pPr>
              <a:r>
                <a:rPr lang="en-US" sz="2200" b="1" i="1" kern="0">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grpSp>
    </p:spTree>
    <p:extLst>
      <p:ext uri="{BB962C8B-B14F-4D97-AF65-F5344CB8AC3E}">
        <p14:creationId xmlns:p14="http://schemas.microsoft.com/office/powerpoint/2010/main" val="149214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a:extLst>
              <a:ext uri="{FF2B5EF4-FFF2-40B4-BE49-F238E27FC236}">
                <a16:creationId xmlns="" xmlns:a16="http://schemas.microsoft.com/office/drawing/2014/main" id="{1D8249E4-D71F-4998-AE3D-8147399F90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2. ĐẶC ĐIỂM NỔI BẬT</a:t>
            </a:r>
            <a:endParaRPr lang="id-ID" sz="3300" b="1">
              <a:solidFill>
                <a:srgbClr val="0066B3"/>
              </a:solidFill>
              <a:latin typeface="Lato Regular"/>
              <a:cs typeface="Lato Regular"/>
            </a:endParaRPr>
          </a:p>
        </p:txBody>
      </p:sp>
      <p:grpSp>
        <p:nvGrpSpPr>
          <p:cNvPr id="103" name="Group 102">
            <a:extLst>
              <a:ext uri="{FF2B5EF4-FFF2-40B4-BE49-F238E27FC236}">
                <a16:creationId xmlns="" xmlns:a16="http://schemas.microsoft.com/office/drawing/2014/main" id="{34009364-6852-40B8-BDA3-F96F135744A2}"/>
              </a:ext>
            </a:extLst>
          </p:cNvPr>
          <p:cNvGrpSpPr/>
          <p:nvPr/>
        </p:nvGrpSpPr>
        <p:grpSpPr>
          <a:xfrm>
            <a:off x="4144734" y="732729"/>
            <a:ext cx="854532" cy="27432"/>
            <a:chOff x="1775295" y="2020905"/>
            <a:chExt cx="3021911" cy="45719"/>
          </a:xfrm>
        </p:grpSpPr>
        <p:sp>
          <p:nvSpPr>
            <p:cNvPr id="104" name="Rectangle 103">
              <a:extLst>
                <a:ext uri="{FF2B5EF4-FFF2-40B4-BE49-F238E27FC236}">
                  <a16:creationId xmlns="" xmlns:a16="http://schemas.microsoft.com/office/drawing/2014/main" id="{4C5E160B-C663-4ABE-8B72-51FC1A9C6D9C}"/>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5" name="Rectangle 104">
              <a:extLst>
                <a:ext uri="{FF2B5EF4-FFF2-40B4-BE49-F238E27FC236}">
                  <a16:creationId xmlns="" xmlns:a16="http://schemas.microsoft.com/office/drawing/2014/main" id="{C6DDB527-BD54-4EE6-9240-7D3E828577FE}"/>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6" name="Rectangle 105">
              <a:extLst>
                <a:ext uri="{FF2B5EF4-FFF2-40B4-BE49-F238E27FC236}">
                  <a16:creationId xmlns="" xmlns:a16="http://schemas.microsoft.com/office/drawing/2014/main" id="{5261705A-735F-43A7-AB92-B601B0ADF831}"/>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7" name="Rectangle 106">
              <a:extLst>
                <a:ext uri="{FF2B5EF4-FFF2-40B4-BE49-F238E27FC236}">
                  <a16:creationId xmlns="" xmlns:a16="http://schemas.microsoft.com/office/drawing/2014/main" id="{42117076-F7E9-49DE-9E23-A72D85163BA6}"/>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8" name="Rectangle 107">
              <a:extLst>
                <a:ext uri="{FF2B5EF4-FFF2-40B4-BE49-F238E27FC236}">
                  <a16:creationId xmlns="" xmlns:a16="http://schemas.microsoft.com/office/drawing/2014/main" id="{03A26755-381D-4FD1-ABA6-E64CD8A97BDA}"/>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sp>
        <p:nvSpPr>
          <p:cNvPr id="18" name="Rectangle 17">
            <a:extLst>
              <a:ext uri="{FF2B5EF4-FFF2-40B4-BE49-F238E27FC236}">
                <a16:creationId xmlns="" xmlns:a16="http://schemas.microsoft.com/office/drawing/2014/main" id="{410C4680-4DB6-4B23-826B-E91A55EE327A}"/>
              </a:ext>
            </a:extLst>
          </p:cNvPr>
          <p:cNvSpPr/>
          <p:nvPr/>
        </p:nvSpPr>
        <p:spPr>
          <a:xfrm>
            <a:off x="357199" y="1795571"/>
            <a:ext cx="2828499" cy="2065950"/>
          </a:xfrm>
          <a:prstGeom prst="rect">
            <a:avLst/>
          </a:prstGeom>
        </p:spPr>
        <p:txBody>
          <a:bodyPr wrap="square" lIns="34281" tIns="17140" rIns="34281" bIns="17140">
            <a:spAutoFit/>
          </a:bodyPr>
          <a:lstStyle/>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Cung cấp cho người dùng tra cứu thêm thông tin, Xem danh sách, vị trí các cơ quan ban ngành trên bản đồ, liên kết với google map chỉ đường tới địa điểm được chọn và Thực hiện thao tác gọi nhanh tới số của cơ quan</a:t>
            </a:r>
            <a:endParaRPr lang="en-US" sz="1600">
              <a:solidFill>
                <a:srgbClr val="4472C4">
                  <a:lumMod val="75000"/>
                </a:srgbClr>
              </a:solidFill>
              <a:latin typeface="Arial" panose="020B0604020202020204" pitchFamily="34" charset="0"/>
              <a:cs typeface="Arial" pitchFamily="34" charset="0"/>
            </a:endParaRPr>
          </a:p>
        </p:txBody>
      </p:sp>
      <p:pic>
        <p:nvPicPr>
          <p:cNvPr id="19" name="Picture 18">
            <a:extLst>
              <a:ext uri="{FF2B5EF4-FFF2-40B4-BE49-F238E27FC236}">
                <a16:creationId xmlns="" xmlns:a16="http://schemas.microsoft.com/office/drawing/2014/main" id="{274109E4-A367-4771-8F01-94F3659CA0C6}"/>
              </a:ext>
            </a:extLst>
          </p:cNvPr>
          <p:cNvPicPr>
            <a:picLocks noChangeAspect="1"/>
          </p:cNvPicPr>
          <p:nvPr/>
        </p:nvPicPr>
        <p:blipFill>
          <a:blip r:embed="rId3"/>
          <a:stretch>
            <a:fillRect/>
          </a:stretch>
        </p:blipFill>
        <p:spPr>
          <a:xfrm>
            <a:off x="3397659" y="956310"/>
            <a:ext cx="1757161" cy="3806190"/>
          </a:xfrm>
          <a:prstGeom prst="rect">
            <a:avLst/>
          </a:prstGeom>
          <a:ln w="12700">
            <a:solidFill>
              <a:sysClr val="windowText" lastClr="000000"/>
            </a:solidFill>
          </a:ln>
        </p:spPr>
      </p:pic>
      <p:pic>
        <p:nvPicPr>
          <p:cNvPr id="20" name="Picture 19">
            <a:extLst>
              <a:ext uri="{FF2B5EF4-FFF2-40B4-BE49-F238E27FC236}">
                <a16:creationId xmlns="" xmlns:a16="http://schemas.microsoft.com/office/drawing/2014/main" id="{94DA573D-D3A2-4E0B-A663-CE4DB434D588}"/>
              </a:ext>
            </a:extLst>
          </p:cNvPr>
          <p:cNvPicPr>
            <a:picLocks noChangeAspect="1"/>
          </p:cNvPicPr>
          <p:nvPr/>
        </p:nvPicPr>
        <p:blipFill>
          <a:blip r:embed="rId4"/>
          <a:stretch>
            <a:fillRect/>
          </a:stretch>
        </p:blipFill>
        <p:spPr>
          <a:xfrm>
            <a:off x="5243232" y="956310"/>
            <a:ext cx="1757161" cy="3806190"/>
          </a:xfrm>
          <a:prstGeom prst="rect">
            <a:avLst/>
          </a:prstGeom>
          <a:ln w="12700">
            <a:solidFill>
              <a:sysClr val="windowText" lastClr="000000"/>
            </a:solidFill>
          </a:ln>
        </p:spPr>
      </p:pic>
      <p:pic>
        <p:nvPicPr>
          <p:cNvPr id="21" name="Picture 20">
            <a:extLst>
              <a:ext uri="{FF2B5EF4-FFF2-40B4-BE49-F238E27FC236}">
                <a16:creationId xmlns="" xmlns:a16="http://schemas.microsoft.com/office/drawing/2014/main" id="{972480A9-E87F-4B48-A5F4-3C7E9B533E10}"/>
              </a:ext>
            </a:extLst>
          </p:cNvPr>
          <p:cNvPicPr>
            <a:picLocks noChangeAspect="1"/>
          </p:cNvPicPr>
          <p:nvPr/>
        </p:nvPicPr>
        <p:blipFill>
          <a:blip r:embed="rId5"/>
          <a:stretch>
            <a:fillRect/>
          </a:stretch>
        </p:blipFill>
        <p:spPr>
          <a:xfrm>
            <a:off x="7088805" y="956310"/>
            <a:ext cx="1757161" cy="3806190"/>
          </a:xfrm>
          <a:prstGeom prst="rect">
            <a:avLst/>
          </a:prstGeom>
          <a:ln w="12700">
            <a:solidFill>
              <a:sysClr val="windowText" lastClr="000000"/>
            </a:solidFill>
          </a:ln>
        </p:spPr>
      </p:pic>
      <p:grpSp>
        <p:nvGrpSpPr>
          <p:cNvPr id="22" name="Group 21">
            <a:extLst>
              <a:ext uri="{FF2B5EF4-FFF2-40B4-BE49-F238E27FC236}">
                <a16:creationId xmlns="" xmlns:a16="http://schemas.microsoft.com/office/drawing/2014/main" id="{91365E75-F84E-4148-90C6-CCD8426AF21B}"/>
              </a:ext>
            </a:extLst>
          </p:cNvPr>
          <p:cNvGrpSpPr/>
          <p:nvPr/>
        </p:nvGrpSpPr>
        <p:grpSpPr>
          <a:xfrm>
            <a:off x="357198" y="956783"/>
            <a:ext cx="2400583" cy="443368"/>
            <a:chOff x="165325" y="1699262"/>
            <a:chExt cx="3201194" cy="591157"/>
          </a:xfrm>
        </p:grpSpPr>
        <p:grpSp>
          <p:nvGrpSpPr>
            <p:cNvPr id="23" name="Group 23">
              <a:extLst>
                <a:ext uri="{FF2B5EF4-FFF2-40B4-BE49-F238E27FC236}">
                  <a16:creationId xmlns="" xmlns:a16="http://schemas.microsoft.com/office/drawing/2014/main" id="{1DC61806-81E9-4786-A55E-0263BB083C89}"/>
                </a:ext>
              </a:extLst>
            </p:cNvPr>
            <p:cNvGrpSpPr>
              <a:grpSpLocks/>
            </p:cNvGrpSpPr>
            <p:nvPr/>
          </p:nvGrpSpPr>
          <p:grpSpPr bwMode="auto">
            <a:xfrm>
              <a:off x="190526" y="1732633"/>
              <a:ext cx="3175993" cy="557786"/>
              <a:chOff x="1431883" y="5462176"/>
              <a:chExt cx="6772458" cy="619186"/>
            </a:xfrm>
          </p:grpSpPr>
          <p:sp>
            <p:nvSpPr>
              <p:cNvPr id="25" name="Round Diagonal Corner Rectangle 12">
                <a:extLst>
                  <a:ext uri="{FF2B5EF4-FFF2-40B4-BE49-F238E27FC236}">
                    <a16:creationId xmlns="" xmlns:a16="http://schemas.microsoft.com/office/drawing/2014/main" id="{88197E32-4C79-4B3C-AB0F-F6B6C4BA0E16}"/>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46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26" name="Round Diagonal Corner Rectangle 13">
                <a:extLst>
                  <a:ext uri="{FF2B5EF4-FFF2-40B4-BE49-F238E27FC236}">
                    <a16:creationId xmlns="" xmlns:a16="http://schemas.microsoft.com/office/drawing/2014/main" id="{A3DDBA48-72B5-403E-A00E-20BC28348B45}"/>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400" kern="0">
                    <a:solidFill>
                      <a:srgbClr val="4472C4">
                        <a:lumMod val="75000"/>
                      </a:srgbClr>
                    </a:solidFill>
                    <a:latin typeface="Arial" panose="020B0604020202020204" pitchFamily="34" charset="0"/>
                    <a:cs typeface="Arial" panose="020B0604020202020204" pitchFamily="34" charset="0"/>
                  </a:rPr>
                  <a:t>Chính quyền</a:t>
                </a:r>
              </a:p>
            </p:txBody>
          </p:sp>
        </p:grpSp>
        <p:sp>
          <p:nvSpPr>
            <p:cNvPr id="24" name="TextBox 23">
              <a:extLst>
                <a:ext uri="{FF2B5EF4-FFF2-40B4-BE49-F238E27FC236}">
                  <a16:creationId xmlns="" xmlns:a16="http://schemas.microsoft.com/office/drawing/2014/main" id="{80A531B8-BF21-4421-A978-32D761759376}"/>
                </a:ext>
              </a:extLst>
            </p:cNvPr>
            <p:cNvSpPr txBox="1"/>
            <p:nvPr/>
          </p:nvSpPr>
          <p:spPr>
            <a:xfrm>
              <a:off x="165325" y="1699262"/>
              <a:ext cx="780060" cy="574516"/>
            </a:xfrm>
            <a:prstGeom prst="rect">
              <a:avLst/>
            </a:prstGeom>
            <a:noFill/>
          </p:spPr>
          <p:txBody>
            <a:bodyPr wrap="square" rtlCol="0">
              <a:spAutoFit/>
            </a:bodyPr>
            <a:lstStyle/>
            <a:p>
              <a:pPr algn="ctr" defTabSz="685617" fontAlgn="base">
                <a:spcBef>
                  <a:spcPct val="0"/>
                </a:spcBef>
                <a:spcAft>
                  <a:spcPct val="0"/>
                </a:spcAft>
                <a:defRPr/>
              </a:pPr>
              <a:r>
                <a:rPr lang="en-US" sz="2200" b="1" i="1" kern="0">
                  <a:solidFill>
                    <a:prstClr val="white"/>
                  </a:solidFill>
                  <a:latin typeface="Tahoma" panose="020B0604030504040204" pitchFamily="34" charset="0"/>
                  <a:ea typeface="Tahoma" panose="020B0604030504040204" pitchFamily="34" charset="0"/>
                  <a:cs typeface="Tahoma" panose="020B0604030504040204" pitchFamily="34" charset="0"/>
                </a:rPr>
                <a:t>5</a:t>
              </a:r>
            </a:p>
          </p:txBody>
        </p:sp>
      </p:grpSp>
    </p:spTree>
    <p:extLst>
      <p:ext uri="{BB962C8B-B14F-4D97-AF65-F5344CB8AC3E}">
        <p14:creationId xmlns:p14="http://schemas.microsoft.com/office/powerpoint/2010/main" val="328670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a:extLst>
              <a:ext uri="{FF2B5EF4-FFF2-40B4-BE49-F238E27FC236}">
                <a16:creationId xmlns="" xmlns:a16="http://schemas.microsoft.com/office/drawing/2014/main" id="{1D8249E4-D71F-4998-AE3D-8147399F90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2. ĐẶC ĐIỂM NỔI BẬT</a:t>
            </a:r>
            <a:endParaRPr lang="id-ID" sz="3300" b="1">
              <a:solidFill>
                <a:srgbClr val="0066B3"/>
              </a:solidFill>
              <a:latin typeface="Lato Regular"/>
              <a:cs typeface="Lato Regular"/>
            </a:endParaRPr>
          </a:p>
        </p:txBody>
      </p:sp>
      <p:grpSp>
        <p:nvGrpSpPr>
          <p:cNvPr id="103" name="Group 102">
            <a:extLst>
              <a:ext uri="{FF2B5EF4-FFF2-40B4-BE49-F238E27FC236}">
                <a16:creationId xmlns="" xmlns:a16="http://schemas.microsoft.com/office/drawing/2014/main" id="{34009364-6852-40B8-BDA3-F96F135744A2}"/>
              </a:ext>
            </a:extLst>
          </p:cNvPr>
          <p:cNvGrpSpPr/>
          <p:nvPr/>
        </p:nvGrpSpPr>
        <p:grpSpPr>
          <a:xfrm>
            <a:off x="4144734" y="732729"/>
            <a:ext cx="854532" cy="27432"/>
            <a:chOff x="1775295" y="2020905"/>
            <a:chExt cx="3021911" cy="45719"/>
          </a:xfrm>
        </p:grpSpPr>
        <p:sp>
          <p:nvSpPr>
            <p:cNvPr id="104" name="Rectangle 103">
              <a:extLst>
                <a:ext uri="{FF2B5EF4-FFF2-40B4-BE49-F238E27FC236}">
                  <a16:creationId xmlns="" xmlns:a16="http://schemas.microsoft.com/office/drawing/2014/main" id="{4C5E160B-C663-4ABE-8B72-51FC1A9C6D9C}"/>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5" name="Rectangle 104">
              <a:extLst>
                <a:ext uri="{FF2B5EF4-FFF2-40B4-BE49-F238E27FC236}">
                  <a16:creationId xmlns="" xmlns:a16="http://schemas.microsoft.com/office/drawing/2014/main" id="{C6DDB527-BD54-4EE6-9240-7D3E828577FE}"/>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6" name="Rectangle 105">
              <a:extLst>
                <a:ext uri="{FF2B5EF4-FFF2-40B4-BE49-F238E27FC236}">
                  <a16:creationId xmlns="" xmlns:a16="http://schemas.microsoft.com/office/drawing/2014/main" id="{5261705A-735F-43A7-AB92-B601B0ADF831}"/>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7" name="Rectangle 106">
              <a:extLst>
                <a:ext uri="{FF2B5EF4-FFF2-40B4-BE49-F238E27FC236}">
                  <a16:creationId xmlns="" xmlns:a16="http://schemas.microsoft.com/office/drawing/2014/main" id="{42117076-F7E9-49DE-9E23-A72D85163BA6}"/>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8" name="Rectangle 107">
              <a:extLst>
                <a:ext uri="{FF2B5EF4-FFF2-40B4-BE49-F238E27FC236}">
                  <a16:creationId xmlns="" xmlns:a16="http://schemas.microsoft.com/office/drawing/2014/main" id="{03A26755-381D-4FD1-ABA6-E64CD8A97BDA}"/>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sp>
        <p:nvSpPr>
          <p:cNvPr id="17" name="Rectangle 16">
            <a:extLst>
              <a:ext uri="{FF2B5EF4-FFF2-40B4-BE49-F238E27FC236}">
                <a16:creationId xmlns="" xmlns:a16="http://schemas.microsoft.com/office/drawing/2014/main" id="{00791CD6-D7AF-4AF5-98F9-2B986E0ABDB7}"/>
              </a:ext>
            </a:extLst>
          </p:cNvPr>
          <p:cNvSpPr/>
          <p:nvPr/>
        </p:nvSpPr>
        <p:spPr>
          <a:xfrm>
            <a:off x="357199" y="1751023"/>
            <a:ext cx="4095547" cy="2689198"/>
          </a:xfrm>
          <a:prstGeom prst="rect">
            <a:avLst/>
          </a:prstGeom>
        </p:spPr>
        <p:txBody>
          <a:bodyPr wrap="square" lIns="34281" tIns="17140" rIns="34281" bIns="17140">
            <a:spAutoFit/>
          </a:bodyPr>
          <a:lstStyle/>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Cho phép người dùng nộp hồ sơ trực tuyến và tra cứu hồ sơ.</a:t>
            </a:r>
          </a:p>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 Nộp hồ sơ trực tuyến: Kết nối với hệ thống dịch vụ công trực tuyến dạng weblink (thực hiện mở trình duyệt khi người dùng nhấn vào chức năng)</a:t>
            </a:r>
            <a:endParaRPr lang="en-US" sz="1600">
              <a:solidFill>
                <a:srgbClr val="4472C4">
                  <a:lumMod val="75000"/>
                </a:srgbClr>
              </a:solidFill>
              <a:latin typeface="Arial" panose="020B0604020202020204" pitchFamily="34" charset="0"/>
              <a:cs typeface="Arial" pitchFamily="34" charset="0"/>
            </a:endParaRPr>
          </a:p>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 Tra cứu hồ sơ: Kết nối đến các hệ thống Dịch vụ công - Một cửa điện tử của các đơn vị để cho phép người dùng có thể tra cứu hồ sơ.</a:t>
            </a:r>
            <a:endParaRPr lang="en-US" sz="1600">
              <a:solidFill>
                <a:srgbClr val="4472C4">
                  <a:lumMod val="75000"/>
                </a:srgbClr>
              </a:solidFill>
              <a:latin typeface="Arial" panose="020B0604020202020204" pitchFamily="34" charset="0"/>
              <a:cs typeface="Arial" pitchFamily="34" charset="0"/>
            </a:endParaRPr>
          </a:p>
        </p:txBody>
      </p:sp>
      <p:pic>
        <p:nvPicPr>
          <p:cNvPr id="18" name="Picture 17">
            <a:extLst>
              <a:ext uri="{FF2B5EF4-FFF2-40B4-BE49-F238E27FC236}">
                <a16:creationId xmlns="" xmlns:a16="http://schemas.microsoft.com/office/drawing/2014/main" id="{6373A4DF-0BFC-4B8B-B3EC-FBFBC41831F4}"/>
              </a:ext>
            </a:extLst>
          </p:cNvPr>
          <p:cNvPicPr>
            <a:picLocks noChangeAspect="1"/>
          </p:cNvPicPr>
          <p:nvPr/>
        </p:nvPicPr>
        <p:blipFill>
          <a:blip r:embed="rId3"/>
          <a:stretch>
            <a:fillRect/>
          </a:stretch>
        </p:blipFill>
        <p:spPr>
          <a:xfrm>
            <a:off x="4882679" y="1022985"/>
            <a:ext cx="1757161" cy="3806190"/>
          </a:xfrm>
          <a:prstGeom prst="rect">
            <a:avLst/>
          </a:prstGeom>
          <a:ln w="12700">
            <a:solidFill>
              <a:sysClr val="windowText" lastClr="000000"/>
            </a:solidFill>
          </a:ln>
        </p:spPr>
      </p:pic>
      <p:pic>
        <p:nvPicPr>
          <p:cNvPr id="19" name="Picture 18">
            <a:extLst>
              <a:ext uri="{FF2B5EF4-FFF2-40B4-BE49-F238E27FC236}">
                <a16:creationId xmlns="" xmlns:a16="http://schemas.microsoft.com/office/drawing/2014/main" id="{7DBB326B-761C-45F1-B497-D423BC746BB6}"/>
              </a:ext>
            </a:extLst>
          </p:cNvPr>
          <p:cNvPicPr>
            <a:picLocks noChangeAspect="1"/>
          </p:cNvPicPr>
          <p:nvPr/>
        </p:nvPicPr>
        <p:blipFill>
          <a:blip r:embed="rId4"/>
          <a:stretch>
            <a:fillRect/>
          </a:stretch>
        </p:blipFill>
        <p:spPr>
          <a:xfrm>
            <a:off x="6821974" y="1026947"/>
            <a:ext cx="1757161" cy="3806190"/>
          </a:xfrm>
          <a:prstGeom prst="rect">
            <a:avLst/>
          </a:prstGeom>
          <a:ln w="12700">
            <a:solidFill>
              <a:sysClr val="windowText" lastClr="000000"/>
            </a:solidFill>
          </a:ln>
        </p:spPr>
      </p:pic>
      <p:grpSp>
        <p:nvGrpSpPr>
          <p:cNvPr id="20" name="Group 19">
            <a:extLst>
              <a:ext uri="{FF2B5EF4-FFF2-40B4-BE49-F238E27FC236}">
                <a16:creationId xmlns="" xmlns:a16="http://schemas.microsoft.com/office/drawing/2014/main" id="{54EF06EF-A045-4480-BC60-36957AAD7055}"/>
              </a:ext>
            </a:extLst>
          </p:cNvPr>
          <p:cNvGrpSpPr/>
          <p:nvPr/>
        </p:nvGrpSpPr>
        <p:grpSpPr>
          <a:xfrm>
            <a:off x="357198" y="956783"/>
            <a:ext cx="2400583" cy="443368"/>
            <a:chOff x="165325" y="1699262"/>
            <a:chExt cx="3201194" cy="591157"/>
          </a:xfrm>
        </p:grpSpPr>
        <p:grpSp>
          <p:nvGrpSpPr>
            <p:cNvPr id="21" name="Group 23">
              <a:extLst>
                <a:ext uri="{FF2B5EF4-FFF2-40B4-BE49-F238E27FC236}">
                  <a16:creationId xmlns="" xmlns:a16="http://schemas.microsoft.com/office/drawing/2014/main" id="{61003C30-6688-4D62-A2D4-8E0FDDD1F365}"/>
                </a:ext>
              </a:extLst>
            </p:cNvPr>
            <p:cNvGrpSpPr>
              <a:grpSpLocks/>
            </p:cNvGrpSpPr>
            <p:nvPr/>
          </p:nvGrpSpPr>
          <p:grpSpPr bwMode="auto">
            <a:xfrm>
              <a:off x="190526" y="1732633"/>
              <a:ext cx="3175993" cy="557786"/>
              <a:chOff x="1431883" y="5462176"/>
              <a:chExt cx="6772458" cy="619186"/>
            </a:xfrm>
          </p:grpSpPr>
          <p:sp>
            <p:nvSpPr>
              <p:cNvPr id="23" name="Round Diagonal Corner Rectangle 12">
                <a:extLst>
                  <a:ext uri="{FF2B5EF4-FFF2-40B4-BE49-F238E27FC236}">
                    <a16:creationId xmlns="" xmlns:a16="http://schemas.microsoft.com/office/drawing/2014/main" id="{C377786F-F96D-4308-8CF2-96D8DCD20580}"/>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46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24" name="Round Diagonal Corner Rectangle 13">
                <a:extLst>
                  <a:ext uri="{FF2B5EF4-FFF2-40B4-BE49-F238E27FC236}">
                    <a16:creationId xmlns="" xmlns:a16="http://schemas.microsoft.com/office/drawing/2014/main" id="{88BE833D-733D-40BD-B555-CE0D5CCE6DE6}"/>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400" kern="0">
                    <a:solidFill>
                      <a:srgbClr val="4472C4">
                        <a:lumMod val="75000"/>
                      </a:srgbClr>
                    </a:solidFill>
                    <a:latin typeface="Arial" panose="020B0604020202020204" pitchFamily="34" charset="0"/>
                    <a:cs typeface="Arial" panose="020B0604020202020204" pitchFamily="34" charset="0"/>
                  </a:rPr>
                  <a:t>Dịch vụ công</a:t>
                </a:r>
              </a:p>
            </p:txBody>
          </p:sp>
        </p:grpSp>
        <p:sp>
          <p:nvSpPr>
            <p:cNvPr id="22" name="TextBox 21">
              <a:extLst>
                <a:ext uri="{FF2B5EF4-FFF2-40B4-BE49-F238E27FC236}">
                  <a16:creationId xmlns="" xmlns:a16="http://schemas.microsoft.com/office/drawing/2014/main" id="{68548BA8-274F-4AB7-8617-072D1782639F}"/>
                </a:ext>
              </a:extLst>
            </p:cNvPr>
            <p:cNvSpPr txBox="1"/>
            <p:nvPr/>
          </p:nvSpPr>
          <p:spPr>
            <a:xfrm>
              <a:off x="165325" y="1699262"/>
              <a:ext cx="780060" cy="574516"/>
            </a:xfrm>
            <a:prstGeom prst="rect">
              <a:avLst/>
            </a:prstGeom>
            <a:noFill/>
          </p:spPr>
          <p:txBody>
            <a:bodyPr wrap="square" rtlCol="0">
              <a:spAutoFit/>
            </a:bodyPr>
            <a:lstStyle/>
            <a:p>
              <a:pPr algn="ctr" defTabSz="685617" fontAlgn="base">
                <a:spcBef>
                  <a:spcPct val="0"/>
                </a:spcBef>
                <a:spcAft>
                  <a:spcPct val="0"/>
                </a:spcAft>
                <a:defRPr/>
              </a:pPr>
              <a:r>
                <a:rPr lang="en-US" sz="2200" b="1" i="1" kern="0">
                  <a:solidFill>
                    <a:prstClr val="white"/>
                  </a:solidFill>
                  <a:latin typeface="Tahoma" panose="020B0604030504040204" pitchFamily="34" charset="0"/>
                  <a:ea typeface="Tahoma" panose="020B0604030504040204" pitchFamily="34" charset="0"/>
                  <a:cs typeface="Tahoma" panose="020B0604030504040204" pitchFamily="34" charset="0"/>
                </a:rPr>
                <a:t>6</a:t>
              </a:r>
            </a:p>
          </p:txBody>
        </p:sp>
      </p:grpSp>
    </p:spTree>
    <p:extLst>
      <p:ext uri="{BB962C8B-B14F-4D97-AF65-F5344CB8AC3E}">
        <p14:creationId xmlns:p14="http://schemas.microsoft.com/office/powerpoint/2010/main" val="18586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a:extLst>
              <a:ext uri="{FF2B5EF4-FFF2-40B4-BE49-F238E27FC236}">
                <a16:creationId xmlns="" xmlns:a16="http://schemas.microsoft.com/office/drawing/2014/main" id="{1D8249E4-D71F-4998-AE3D-8147399F90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2. ĐẶC ĐIỂM NỔI BẬT</a:t>
            </a:r>
            <a:endParaRPr lang="id-ID" sz="3300" b="1">
              <a:solidFill>
                <a:srgbClr val="0066B3"/>
              </a:solidFill>
              <a:latin typeface="Lato Regular"/>
              <a:cs typeface="Lato Regular"/>
            </a:endParaRPr>
          </a:p>
        </p:txBody>
      </p:sp>
      <p:grpSp>
        <p:nvGrpSpPr>
          <p:cNvPr id="103" name="Group 102">
            <a:extLst>
              <a:ext uri="{FF2B5EF4-FFF2-40B4-BE49-F238E27FC236}">
                <a16:creationId xmlns="" xmlns:a16="http://schemas.microsoft.com/office/drawing/2014/main" id="{34009364-6852-40B8-BDA3-F96F135744A2}"/>
              </a:ext>
            </a:extLst>
          </p:cNvPr>
          <p:cNvGrpSpPr/>
          <p:nvPr/>
        </p:nvGrpSpPr>
        <p:grpSpPr>
          <a:xfrm>
            <a:off x="4144734" y="732729"/>
            <a:ext cx="854532" cy="27432"/>
            <a:chOff x="1775295" y="2020905"/>
            <a:chExt cx="3021911" cy="45719"/>
          </a:xfrm>
        </p:grpSpPr>
        <p:sp>
          <p:nvSpPr>
            <p:cNvPr id="104" name="Rectangle 103">
              <a:extLst>
                <a:ext uri="{FF2B5EF4-FFF2-40B4-BE49-F238E27FC236}">
                  <a16:creationId xmlns="" xmlns:a16="http://schemas.microsoft.com/office/drawing/2014/main" id="{4C5E160B-C663-4ABE-8B72-51FC1A9C6D9C}"/>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5" name="Rectangle 104">
              <a:extLst>
                <a:ext uri="{FF2B5EF4-FFF2-40B4-BE49-F238E27FC236}">
                  <a16:creationId xmlns="" xmlns:a16="http://schemas.microsoft.com/office/drawing/2014/main" id="{C6DDB527-BD54-4EE6-9240-7D3E828577FE}"/>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6" name="Rectangle 105">
              <a:extLst>
                <a:ext uri="{FF2B5EF4-FFF2-40B4-BE49-F238E27FC236}">
                  <a16:creationId xmlns="" xmlns:a16="http://schemas.microsoft.com/office/drawing/2014/main" id="{5261705A-735F-43A7-AB92-B601B0ADF831}"/>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7" name="Rectangle 106">
              <a:extLst>
                <a:ext uri="{FF2B5EF4-FFF2-40B4-BE49-F238E27FC236}">
                  <a16:creationId xmlns="" xmlns:a16="http://schemas.microsoft.com/office/drawing/2014/main" id="{42117076-F7E9-49DE-9E23-A72D85163BA6}"/>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8" name="Rectangle 107">
              <a:extLst>
                <a:ext uri="{FF2B5EF4-FFF2-40B4-BE49-F238E27FC236}">
                  <a16:creationId xmlns="" xmlns:a16="http://schemas.microsoft.com/office/drawing/2014/main" id="{03A26755-381D-4FD1-ABA6-E64CD8A97BDA}"/>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sp>
        <p:nvSpPr>
          <p:cNvPr id="18" name="Rectangle 17">
            <a:extLst>
              <a:ext uri="{FF2B5EF4-FFF2-40B4-BE49-F238E27FC236}">
                <a16:creationId xmlns="" xmlns:a16="http://schemas.microsoft.com/office/drawing/2014/main" id="{87D0DC2A-DDA5-4CC7-A8BB-7FEFAAD1F475}"/>
              </a:ext>
            </a:extLst>
          </p:cNvPr>
          <p:cNvSpPr/>
          <p:nvPr/>
        </p:nvSpPr>
        <p:spPr>
          <a:xfrm>
            <a:off x="357199" y="1775379"/>
            <a:ext cx="2649928" cy="2319866"/>
          </a:xfrm>
          <a:prstGeom prst="rect">
            <a:avLst/>
          </a:prstGeom>
        </p:spPr>
        <p:txBody>
          <a:bodyPr wrap="square" lIns="34281" tIns="17140" rIns="34281" bIns="17140">
            <a:spAutoFit/>
          </a:bodyPr>
          <a:lstStyle/>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Kết nối với các hệ thống giám sát camera để xem thông tin dưới dạng hình thức livestream và có thể xem danh sách, vị trí các camera trên bản đồ bên cạnh đó có liên kết với google map để chỉ đường tới địa điểm camera</a:t>
            </a:r>
            <a:endParaRPr lang="en-US" sz="1600">
              <a:solidFill>
                <a:srgbClr val="4472C4">
                  <a:lumMod val="75000"/>
                </a:srgbClr>
              </a:solidFill>
              <a:latin typeface="Arial" panose="020B0604020202020204" pitchFamily="34" charset="0"/>
              <a:cs typeface="Arial" pitchFamily="34" charset="0"/>
            </a:endParaRPr>
          </a:p>
        </p:txBody>
      </p:sp>
      <p:pic>
        <p:nvPicPr>
          <p:cNvPr id="19" name="Picture 18">
            <a:extLst>
              <a:ext uri="{FF2B5EF4-FFF2-40B4-BE49-F238E27FC236}">
                <a16:creationId xmlns="" xmlns:a16="http://schemas.microsoft.com/office/drawing/2014/main" id="{0C2C3A2F-A28A-4877-929F-764A97C6D3F5}"/>
              </a:ext>
            </a:extLst>
          </p:cNvPr>
          <p:cNvPicPr>
            <a:picLocks noChangeAspect="1"/>
          </p:cNvPicPr>
          <p:nvPr/>
        </p:nvPicPr>
        <p:blipFill>
          <a:blip r:embed="rId3"/>
          <a:stretch>
            <a:fillRect/>
          </a:stretch>
        </p:blipFill>
        <p:spPr>
          <a:xfrm>
            <a:off x="7087024" y="954524"/>
            <a:ext cx="1757161" cy="3806190"/>
          </a:xfrm>
          <a:prstGeom prst="rect">
            <a:avLst/>
          </a:prstGeom>
          <a:ln w="19050">
            <a:solidFill>
              <a:sysClr val="windowText" lastClr="000000"/>
            </a:solidFill>
          </a:ln>
        </p:spPr>
      </p:pic>
      <p:pic>
        <p:nvPicPr>
          <p:cNvPr id="20" name="Picture 19">
            <a:extLst>
              <a:ext uri="{FF2B5EF4-FFF2-40B4-BE49-F238E27FC236}">
                <a16:creationId xmlns="" xmlns:a16="http://schemas.microsoft.com/office/drawing/2014/main" id="{15FCEC0F-E756-4320-A59E-1735F14A63CC}"/>
              </a:ext>
            </a:extLst>
          </p:cNvPr>
          <p:cNvPicPr>
            <a:picLocks noChangeAspect="1"/>
          </p:cNvPicPr>
          <p:nvPr/>
        </p:nvPicPr>
        <p:blipFill>
          <a:blip r:embed="rId4"/>
          <a:stretch>
            <a:fillRect/>
          </a:stretch>
        </p:blipFill>
        <p:spPr>
          <a:xfrm>
            <a:off x="3254528" y="954524"/>
            <a:ext cx="1757161" cy="3806190"/>
          </a:xfrm>
          <a:prstGeom prst="rect">
            <a:avLst/>
          </a:prstGeom>
          <a:ln w="19050">
            <a:solidFill>
              <a:sysClr val="windowText" lastClr="000000"/>
            </a:solidFill>
          </a:ln>
        </p:spPr>
      </p:pic>
      <p:pic>
        <p:nvPicPr>
          <p:cNvPr id="21" name="Picture 20">
            <a:extLst>
              <a:ext uri="{FF2B5EF4-FFF2-40B4-BE49-F238E27FC236}">
                <a16:creationId xmlns="" xmlns:a16="http://schemas.microsoft.com/office/drawing/2014/main" id="{0CD2EEB0-59BD-422D-863C-F823EC2E73FB}"/>
              </a:ext>
            </a:extLst>
          </p:cNvPr>
          <p:cNvPicPr>
            <a:picLocks noChangeAspect="1"/>
          </p:cNvPicPr>
          <p:nvPr/>
        </p:nvPicPr>
        <p:blipFill>
          <a:blip r:embed="rId5"/>
          <a:stretch>
            <a:fillRect/>
          </a:stretch>
        </p:blipFill>
        <p:spPr>
          <a:xfrm>
            <a:off x="5170776" y="954524"/>
            <a:ext cx="1757161" cy="3806190"/>
          </a:xfrm>
          <a:prstGeom prst="rect">
            <a:avLst/>
          </a:prstGeom>
          <a:ln w="19050">
            <a:solidFill>
              <a:sysClr val="windowText" lastClr="000000"/>
            </a:solidFill>
          </a:ln>
        </p:spPr>
      </p:pic>
      <p:grpSp>
        <p:nvGrpSpPr>
          <p:cNvPr id="22" name="Group 21">
            <a:extLst>
              <a:ext uri="{FF2B5EF4-FFF2-40B4-BE49-F238E27FC236}">
                <a16:creationId xmlns="" xmlns:a16="http://schemas.microsoft.com/office/drawing/2014/main" id="{AF09991D-E112-4200-8D89-6F0B4A0F272F}"/>
              </a:ext>
            </a:extLst>
          </p:cNvPr>
          <p:cNvGrpSpPr/>
          <p:nvPr/>
        </p:nvGrpSpPr>
        <p:grpSpPr>
          <a:xfrm>
            <a:off x="357198" y="956783"/>
            <a:ext cx="2400583" cy="443368"/>
            <a:chOff x="165325" y="1699262"/>
            <a:chExt cx="3201194" cy="591157"/>
          </a:xfrm>
        </p:grpSpPr>
        <p:grpSp>
          <p:nvGrpSpPr>
            <p:cNvPr id="23" name="Group 23">
              <a:extLst>
                <a:ext uri="{FF2B5EF4-FFF2-40B4-BE49-F238E27FC236}">
                  <a16:creationId xmlns="" xmlns:a16="http://schemas.microsoft.com/office/drawing/2014/main" id="{1CBFB9D0-FBC1-484F-884F-D1E889F40408}"/>
                </a:ext>
              </a:extLst>
            </p:cNvPr>
            <p:cNvGrpSpPr>
              <a:grpSpLocks/>
            </p:cNvGrpSpPr>
            <p:nvPr/>
          </p:nvGrpSpPr>
          <p:grpSpPr bwMode="auto">
            <a:xfrm>
              <a:off x="190526" y="1732633"/>
              <a:ext cx="3175993" cy="557786"/>
              <a:chOff x="1431883" y="5462176"/>
              <a:chExt cx="6772458" cy="619186"/>
            </a:xfrm>
          </p:grpSpPr>
          <p:sp>
            <p:nvSpPr>
              <p:cNvPr id="25" name="Round Diagonal Corner Rectangle 12">
                <a:extLst>
                  <a:ext uri="{FF2B5EF4-FFF2-40B4-BE49-F238E27FC236}">
                    <a16:creationId xmlns="" xmlns:a16="http://schemas.microsoft.com/office/drawing/2014/main" id="{D034826A-0C7C-4A6A-95FE-2DA10CD8CB74}"/>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46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26" name="Round Diagonal Corner Rectangle 13">
                <a:extLst>
                  <a:ext uri="{FF2B5EF4-FFF2-40B4-BE49-F238E27FC236}">
                    <a16:creationId xmlns="" xmlns:a16="http://schemas.microsoft.com/office/drawing/2014/main" id="{8DC27FA5-B2D9-45D3-8E5C-E38DA27A054D}"/>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400" kern="0">
                    <a:solidFill>
                      <a:srgbClr val="4472C4">
                        <a:lumMod val="75000"/>
                      </a:srgbClr>
                    </a:solidFill>
                    <a:latin typeface="Arial" panose="020B0604020202020204" pitchFamily="34" charset="0"/>
                    <a:cs typeface="Arial" panose="020B0604020202020204" pitchFamily="34" charset="0"/>
                  </a:rPr>
                  <a:t>Camera</a:t>
                </a:r>
              </a:p>
            </p:txBody>
          </p:sp>
        </p:grpSp>
        <p:sp>
          <p:nvSpPr>
            <p:cNvPr id="24" name="TextBox 23">
              <a:extLst>
                <a:ext uri="{FF2B5EF4-FFF2-40B4-BE49-F238E27FC236}">
                  <a16:creationId xmlns="" xmlns:a16="http://schemas.microsoft.com/office/drawing/2014/main" id="{D67644D4-D7E2-4E1B-A6A9-9F6C3A83D826}"/>
                </a:ext>
              </a:extLst>
            </p:cNvPr>
            <p:cNvSpPr txBox="1"/>
            <p:nvPr/>
          </p:nvSpPr>
          <p:spPr>
            <a:xfrm>
              <a:off x="165325" y="1699262"/>
              <a:ext cx="780060" cy="574516"/>
            </a:xfrm>
            <a:prstGeom prst="rect">
              <a:avLst/>
            </a:prstGeom>
            <a:noFill/>
          </p:spPr>
          <p:txBody>
            <a:bodyPr wrap="square" rtlCol="0">
              <a:spAutoFit/>
            </a:bodyPr>
            <a:lstStyle/>
            <a:p>
              <a:pPr algn="ctr" defTabSz="685617" fontAlgn="base">
                <a:spcBef>
                  <a:spcPct val="0"/>
                </a:spcBef>
                <a:spcAft>
                  <a:spcPct val="0"/>
                </a:spcAft>
                <a:defRPr/>
              </a:pPr>
              <a:r>
                <a:rPr lang="en-US" sz="2200" b="1" i="1" kern="0">
                  <a:solidFill>
                    <a:prstClr val="white"/>
                  </a:solidFill>
                  <a:latin typeface="Tahoma" panose="020B0604030504040204" pitchFamily="34" charset="0"/>
                  <a:ea typeface="Tahoma" panose="020B0604030504040204" pitchFamily="34" charset="0"/>
                  <a:cs typeface="Tahoma" panose="020B0604030504040204" pitchFamily="34" charset="0"/>
                </a:rPr>
                <a:t>7</a:t>
              </a:r>
            </a:p>
          </p:txBody>
        </p:sp>
      </p:grpSp>
    </p:spTree>
    <p:extLst>
      <p:ext uri="{BB962C8B-B14F-4D97-AF65-F5344CB8AC3E}">
        <p14:creationId xmlns:p14="http://schemas.microsoft.com/office/powerpoint/2010/main" val="86312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a:extLst>
              <a:ext uri="{FF2B5EF4-FFF2-40B4-BE49-F238E27FC236}">
                <a16:creationId xmlns="" xmlns:a16="http://schemas.microsoft.com/office/drawing/2014/main" id="{1D8249E4-D71F-4998-AE3D-8147399F90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2. ĐẶC ĐIỂM NỔI BẬT</a:t>
            </a:r>
            <a:endParaRPr lang="id-ID" sz="3300" b="1">
              <a:solidFill>
                <a:srgbClr val="0066B3"/>
              </a:solidFill>
              <a:latin typeface="Lato Regular"/>
              <a:cs typeface="Lato Regular"/>
            </a:endParaRPr>
          </a:p>
        </p:txBody>
      </p:sp>
      <p:grpSp>
        <p:nvGrpSpPr>
          <p:cNvPr id="103" name="Group 102">
            <a:extLst>
              <a:ext uri="{FF2B5EF4-FFF2-40B4-BE49-F238E27FC236}">
                <a16:creationId xmlns="" xmlns:a16="http://schemas.microsoft.com/office/drawing/2014/main" id="{34009364-6852-40B8-BDA3-F96F135744A2}"/>
              </a:ext>
            </a:extLst>
          </p:cNvPr>
          <p:cNvGrpSpPr/>
          <p:nvPr/>
        </p:nvGrpSpPr>
        <p:grpSpPr>
          <a:xfrm>
            <a:off x="4144734" y="732729"/>
            <a:ext cx="854532" cy="27432"/>
            <a:chOff x="1775295" y="2020905"/>
            <a:chExt cx="3021911" cy="45719"/>
          </a:xfrm>
        </p:grpSpPr>
        <p:sp>
          <p:nvSpPr>
            <p:cNvPr id="104" name="Rectangle 103">
              <a:extLst>
                <a:ext uri="{FF2B5EF4-FFF2-40B4-BE49-F238E27FC236}">
                  <a16:creationId xmlns="" xmlns:a16="http://schemas.microsoft.com/office/drawing/2014/main" id="{4C5E160B-C663-4ABE-8B72-51FC1A9C6D9C}"/>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5" name="Rectangle 104">
              <a:extLst>
                <a:ext uri="{FF2B5EF4-FFF2-40B4-BE49-F238E27FC236}">
                  <a16:creationId xmlns="" xmlns:a16="http://schemas.microsoft.com/office/drawing/2014/main" id="{C6DDB527-BD54-4EE6-9240-7D3E828577FE}"/>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6" name="Rectangle 105">
              <a:extLst>
                <a:ext uri="{FF2B5EF4-FFF2-40B4-BE49-F238E27FC236}">
                  <a16:creationId xmlns="" xmlns:a16="http://schemas.microsoft.com/office/drawing/2014/main" id="{5261705A-735F-43A7-AB92-B601B0ADF831}"/>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7" name="Rectangle 106">
              <a:extLst>
                <a:ext uri="{FF2B5EF4-FFF2-40B4-BE49-F238E27FC236}">
                  <a16:creationId xmlns="" xmlns:a16="http://schemas.microsoft.com/office/drawing/2014/main" id="{42117076-F7E9-49DE-9E23-A72D85163BA6}"/>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8" name="Rectangle 107">
              <a:extLst>
                <a:ext uri="{FF2B5EF4-FFF2-40B4-BE49-F238E27FC236}">
                  <a16:creationId xmlns="" xmlns:a16="http://schemas.microsoft.com/office/drawing/2014/main" id="{03A26755-381D-4FD1-ABA6-E64CD8A97BDA}"/>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sp>
        <p:nvSpPr>
          <p:cNvPr id="18" name="Rectangle 17">
            <a:extLst>
              <a:ext uri="{FF2B5EF4-FFF2-40B4-BE49-F238E27FC236}">
                <a16:creationId xmlns="" xmlns:a16="http://schemas.microsoft.com/office/drawing/2014/main" id="{D5FDFA31-B6BE-454F-829C-B41FEC593F90}"/>
              </a:ext>
            </a:extLst>
          </p:cNvPr>
          <p:cNvSpPr/>
          <p:nvPr/>
        </p:nvSpPr>
        <p:spPr>
          <a:xfrm>
            <a:off x="376097" y="1598609"/>
            <a:ext cx="2381685" cy="1558119"/>
          </a:xfrm>
          <a:prstGeom prst="rect">
            <a:avLst/>
          </a:prstGeom>
        </p:spPr>
        <p:txBody>
          <a:bodyPr wrap="square" lIns="34281" tIns="17140" rIns="34281" bIns="17140">
            <a:spAutoFit/>
          </a:bodyPr>
          <a:lstStyle/>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Tích hợp SDK của VNPT Pay cho phép người dân tra cứu và thanh toán tiền điện, nước, cước viễn thông, học phí, y tế</a:t>
            </a:r>
            <a:endParaRPr lang="en-US" sz="1600">
              <a:solidFill>
                <a:srgbClr val="4472C4">
                  <a:lumMod val="75000"/>
                </a:srgbClr>
              </a:solidFill>
              <a:latin typeface="Arial" panose="020B0604020202020204" pitchFamily="34" charset="0"/>
              <a:cs typeface="Arial" pitchFamily="34" charset="0"/>
            </a:endParaRPr>
          </a:p>
        </p:txBody>
      </p:sp>
      <p:grpSp>
        <p:nvGrpSpPr>
          <p:cNvPr id="19" name="Group 18">
            <a:extLst>
              <a:ext uri="{FF2B5EF4-FFF2-40B4-BE49-F238E27FC236}">
                <a16:creationId xmlns="" xmlns:a16="http://schemas.microsoft.com/office/drawing/2014/main" id="{CCE13160-F3BB-44D3-8BCC-C54552100DD9}"/>
              </a:ext>
            </a:extLst>
          </p:cNvPr>
          <p:cNvGrpSpPr/>
          <p:nvPr/>
        </p:nvGrpSpPr>
        <p:grpSpPr>
          <a:xfrm>
            <a:off x="357198" y="956783"/>
            <a:ext cx="2400583" cy="443368"/>
            <a:chOff x="165325" y="1699262"/>
            <a:chExt cx="3201194" cy="591157"/>
          </a:xfrm>
        </p:grpSpPr>
        <p:grpSp>
          <p:nvGrpSpPr>
            <p:cNvPr id="20" name="Group 23">
              <a:extLst>
                <a:ext uri="{FF2B5EF4-FFF2-40B4-BE49-F238E27FC236}">
                  <a16:creationId xmlns="" xmlns:a16="http://schemas.microsoft.com/office/drawing/2014/main" id="{F5A44821-B8C6-4ABF-9B76-16034FB1DA0E}"/>
                </a:ext>
              </a:extLst>
            </p:cNvPr>
            <p:cNvGrpSpPr>
              <a:grpSpLocks/>
            </p:cNvGrpSpPr>
            <p:nvPr/>
          </p:nvGrpSpPr>
          <p:grpSpPr bwMode="auto">
            <a:xfrm>
              <a:off x="190526" y="1732633"/>
              <a:ext cx="3175993" cy="557786"/>
              <a:chOff x="1431883" y="5462176"/>
              <a:chExt cx="6772458" cy="619186"/>
            </a:xfrm>
          </p:grpSpPr>
          <p:sp>
            <p:nvSpPr>
              <p:cNvPr id="22" name="Round Diagonal Corner Rectangle 12">
                <a:extLst>
                  <a:ext uri="{FF2B5EF4-FFF2-40B4-BE49-F238E27FC236}">
                    <a16:creationId xmlns="" xmlns:a16="http://schemas.microsoft.com/office/drawing/2014/main" id="{C0CE025E-5F0D-430B-9B35-764452CC3199}"/>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46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23" name="Round Diagonal Corner Rectangle 13">
                <a:extLst>
                  <a:ext uri="{FF2B5EF4-FFF2-40B4-BE49-F238E27FC236}">
                    <a16:creationId xmlns="" xmlns:a16="http://schemas.microsoft.com/office/drawing/2014/main" id="{F8D7CD34-2C47-4AC5-88DE-0A66ECCFF945}"/>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400" kern="0">
                    <a:solidFill>
                      <a:srgbClr val="4472C4">
                        <a:lumMod val="75000"/>
                      </a:srgbClr>
                    </a:solidFill>
                    <a:latin typeface="Arial" panose="020B0604020202020204" pitchFamily="34" charset="0"/>
                    <a:cs typeface="Arial" panose="020B0604020202020204" pitchFamily="34" charset="0"/>
                  </a:rPr>
                  <a:t>Thanh toán</a:t>
                </a:r>
              </a:p>
            </p:txBody>
          </p:sp>
        </p:grpSp>
        <p:sp>
          <p:nvSpPr>
            <p:cNvPr id="21" name="TextBox 20">
              <a:extLst>
                <a:ext uri="{FF2B5EF4-FFF2-40B4-BE49-F238E27FC236}">
                  <a16:creationId xmlns="" xmlns:a16="http://schemas.microsoft.com/office/drawing/2014/main" id="{B8F57560-C2C8-4245-84F4-E5FCC5D1F3F3}"/>
                </a:ext>
              </a:extLst>
            </p:cNvPr>
            <p:cNvSpPr txBox="1"/>
            <p:nvPr/>
          </p:nvSpPr>
          <p:spPr>
            <a:xfrm>
              <a:off x="165325" y="1699262"/>
              <a:ext cx="780060" cy="574516"/>
            </a:xfrm>
            <a:prstGeom prst="rect">
              <a:avLst/>
            </a:prstGeom>
            <a:noFill/>
          </p:spPr>
          <p:txBody>
            <a:bodyPr wrap="square" rtlCol="0">
              <a:spAutoFit/>
            </a:bodyPr>
            <a:lstStyle/>
            <a:p>
              <a:pPr algn="ctr" defTabSz="685617" fontAlgn="base">
                <a:spcBef>
                  <a:spcPct val="0"/>
                </a:spcBef>
                <a:spcAft>
                  <a:spcPct val="0"/>
                </a:spcAft>
                <a:defRPr/>
              </a:pPr>
              <a:r>
                <a:rPr lang="en-US" sz="2200" b="1" i="1" kern="0">
                  <a:solidFill>
                    <a:prstClr val="white"/>
                  </a:solidFill>
                  <a:latin typeface="Tahoma" panose="020B0604030504040204" pitchFamily="34" charset="0"/>
                  <a:ea typeface="Tahoma" panose="020B0604030504040204" pitchFamily="34" charset="0"/>
                  <a:cs typeface="Tahoma" panose="020B0604030504040204" pitchFamily="34" charset="0"/>
                </a:rPr>
                <a:t>8</a:t>
              </a:r>
            </a:p>
          </p:txBody>
        </p:sp>
      </p:grpSp>
      <p:pic>
        <p:nvPicPr>
          <p:cNvPr id="24" name="Picture 23">
            <a:extLst>
              <a:ext uri="{FF2B5EF4-FFF2-40B4-BE49-F238E27FC236}">
                <a16:creationId xmlns="" xmlns:a16="http://schemas.microsoft.com/office/drawing/2014/main" id="{895664BB-72B7-4852-8E11-B97F0399D8A8}"/>
              </a:ext>
            </a:extLst>
          </p:cNvPr>
          <p:cNvPicPr>
            <a:picLocks noChangeAspect="1"/>
          </p:cNvPicPr>
          <p:nvPr/>
        </p:nvPicPr>
        <p:blipFill>
          <a:blip r:embed="rId3"/>
          <a:stretch>
            <a:fillRect/>
          </a:stretch>
        </p:blipFill>
        <p:spPr>
          <a:xfrm>
            <a:off x="3204611" y="928208"/>
            <a:ext cx="1757161" cy="3806190"/>
          </a:xfrm>
          <a:prstGeom prst="rect">
            <a:avLst/>
          </a:prstGeom>
          <a:ln w="19050">
            <a:solidFill>
              <a:sysClr val="windowText" lastClr="000000"/>
            </a:solidFill>
          </a:ln>
        </p:spPr>
      </p:pic>
      <p:pic>
        <p:nvPicPr>
          <p:cNvPr id="25" name="Picture 24">
            <a:extLst>
              <a:ext uri="{FF2B5EF4-FFF2-40B4-BE49-F238E27FC236}">
                <a16:creationId xmlns="" xmlns:a16="http://schemas.microsoft.com/office/drawing/2014/main" id="{8EDF50C5-6143-47DE-BFD9-1789FA888791}"/>
              </a:ext>
            </a:extLst>
          </p:cNvPr>
          <p:cNvPicPr>
            <a:picLocks noChangeAspect="1"/>
          </p:cNvPicPr>
          <p:nvPr/>
        </p:nvPicPr>
        <p:blipFill>
          <a:blip r:embed="rId4"/>
          <a:stretch>
            <a:fillRect/>
          </a:stretch>
        </p:blipFill>
        <p:spPr>
          <a:xfrm>
            <a:off x="5151103" y="928208"/>
            <a:ext cx="1757161" cy="3806190"/>
          </a:xfrm>
          <a:prstGeom prst="rect">
            <a:avLst/>
          </a:prstGeom>
          <a:ln w="19050">
            <a:solidFill>
              <a:sysClr val="windowText" lastClr="000000"/>
            </a:solidFill>
          </a:ln>
        </p:spPr>
      </p:pic>
      <p:pic>
        <p:nvPicPr>
          <p:cNvPr id="26" name="Picture 25">
            <a:extLst>
              <a:ext uri="{FF2B5EF4-FFF2-40B4-BE49-F238E27FC236}">
                <a16:creationId xmlns="" xmlns:a16="http://schemas.microsoft.com/office/drawing/2014/main" id="{07CE13A9-C2FA-4ADD-B6FC-1413B4E00E43}"/>
              </a:ext>
            </a:extLst>
          </p:cNvPr>
          <p:cNvPicPr>
            <a:picLocks noChangeAspect="1"/>
          </p:cNvPicPr>
          <p:nvPr/>
        </p:nvPicPr>
        <p:blipFill>
          <a:blip r:embed="rId5"/>
          <a:stretch>
            <a:fillRect/>
          </a:stretch>
        </p:blipFill>
        <p:spPr>
          <a:xfrm>
            <a:off x="7083766" y="950818"/>
            <a:ext cx="1760327" cy="3813048"/>
          </a:xfrm>
          <a:prstGeom prst="rect">
            <a:avLst/>
          </a:prstGeom>
          <a:ln w="19050">
            <a:solidFill>
              <a:sysClr val="windowText" lastClr="000000"/>
            </a:solidFill>
          </a:ln>
        </p:spPr>
      </p:pic>
    </p:spTree>
    <p:extLst>
      <p:ext uri="{BB962C8B-B14F-4D97-AF65-F5344CB8AC3E}">
        <p14:creationId xmlns:p14="http://schemas.microsoft.com/office/powerpoint/2010/main" val="127930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2914"/>
            <a:ext cx="7772400" cy="425069"/>
          </a:xfrm>
        </p:spPr>
        <p:txBody>
          <a:bodyPr>
            <a:noAutofit/>
          </a:bodyPr>
          <a:lstStyle/>
          <a:p>
            <a:r>
              <a:rPr lang="id-ID" sz="3300" b="1">
                <a:solidFill>
                  <a:srgbClr val="0066B3"/>
                </a:solidFill>
                <a:latin typeface="Lato Regular"/>
                <a:cs typeface="Lato Regular"/>
              </a:rPr>
              <a:t>NỘI DUNG CHÍNH</a:t>
            </a:r>
          </a:p>
        </p:txBody>
      </p:sp>
      <p:grpSp>
        <p:nvGrpSpPr>
          <p:cNvPr id="6" name="Group 5">
            <a:extLst>
              <a:ext uri="{FF2B5EF4-FFF2-40B4-BE49-F238E27FC236}">
                <a16:creationId xmlns="" xmlns:a16="http://schemas.microsoft.com/office/drawing/2014/main" id="{06826084-F84D-4C76-AAB3-10D647EDF6AD}"/>
              </a:ext>
            </a:extLst>
          </p:cNvPr>
          <p:cNvGrpSpPr/>
          <p:nvPr/>
        </p:nvGrpSpPr>
        <p:grpSpPr>
          <a:xfrm>
            <a:off x="4144734" y="732729"/>
            <a:ext cx="854532" cy="27432"/>
            <a:chOff x="1775295" y="2020905"/>
            <a:chExt cx="3021911" cy="45719"/>
          </a:xfrm>
        </p:grpSpPr>
        <p:sp>
          <p:nvSpPr>
            <p:cNvPr id="7" name="Rectangle 6">
              <a:extLst>
                <a:ext uri="{FF2B5EF4-FFF2-40B4-BE49-F238E27FC236}">
                  <a16:creationId xmlns="" xmlns:a16="http://schemas.microsoft.com/office/drawing/2014/main" id="{ACA709A5-78CC-4F5C-B6EC-A6E00273934F}"/>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8" name="Rectangle 7">
              <a:extLst>
                <a:ext uri="{FF2B5EF4-FFF2-40B4-BE49-F238E27FC236}">
                  <a16:creationId xmlns="" xmlns:a16="http://schemas.microsoft.com/office/drawing/2014/main" id="{DB90EEEF-5EAC-4682-B619-97649DFDA99C}"/>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9" name="Rectangle 8">
              <a:extLst>
                <a:ext uri="{FF2B5EF4-FFF2-40B4-BE49-F238E27FC236}">
                  <a16:creationId xmlns="" xmlns:a16="http://schemas.microsoft.com/office/drawing/2014/main" id="{27AFB48E-4C72-4731-86DD-63CB2938B874}"/>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 name="Rectangle 9">
              <a:extLst>
                <a:ext uri="{FF2B5EF4-FFF2-40B4-BE49-F238E27FC236}">
                  <a16:creationId xmlns="" xmlns:a16="http://schemas.microsoft.com/office/drawing/2014/main" id="{A5915A49-46C6-4B40-AF73-E3B773E0B6B3}"/>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2" name="Rectangle 11">
              <a:extLst>
                <a:ext uri="{FF2B5EF4-FFF2-40B4-BE49-F238E27FC236}">
                  <a16:creationId xmlns="" xmlns:a16="http://schemas.microsoft.com/office/drawing/2014/main" id="{302A6B88-C984-4ADB-A802-C0409429B860}"/>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sp>
        <p:nvSpPr>
          <p:cNvPr id="13" name="TextBox 12">
            <a:extLst>
              <a:ext uri="{FF2B5EF4-FFF2-40B4-BE49-F238E27FC236}">
                <a16:creationId xmlns="" xmlns:a16="http://schemas.microsoft.com/office/drawing/2014/main" id="{993DD82E-48D8-4BD7-A024-80963F63E175}"/>
              </a:ext>
            </a:extLst>
          </p:cNvPr>
          <p:cNvSpPr txBox="1"/>
          <p:nvPr/>
        </p:nvSpPr>
        <p:spPr>
          <a:xfrm>
            <a:off x="811657" y="30040"/>
            <a:ext cx="7691152" cy="253916"/>
          </a:xfrm>
          <a:prstGeom prst="rect">
            <a:avLst/>
          </a:prstGeom>
          <a:noFill/>
        </p:spPr>
        <p:txBody>
          <a:bodyPr wrap="square" lIns="34281" tIns="17140" rIns="34281" bIns="17140" rtlCol="0">
            <a:spAutoFit/>
          </a:bodyPr>
          <a:lstStyle/>
          <a:p>
            <a:r>
              <a:rPr lang="en-US" sz="1400">
                <a:solidFill>
                  <a:schemeClr val="bg1">
                    <a:lumMod val="75000"/>
                  </a:schemeClr>
                </a:solidFill>
                <a:latin typeface="Calibri Light"/>
                <a:cs typeface="Calibri Light"/>
              </a:rPr>
              <a:t>TRÌNH BÀY</a:t>
            </a:r>
            <a:endParaRPr lang="id-ID" sz="1400">
              <a:solidFill>
                <a:schemeClr val="accent1"/>
              </a:solidFill>
              <a:latin typeface="Calibri Light"/>
              <a:cs typeface="Calibri Light"/>
            </a:endParaRPr>
          </a:p>
        </p:txBody>
      </p:sp>
      <p:sp>
        <p:nvSpPr>
          <p:cNvPr id="108" name="Freeform 81">
            <a:extLst>
              <a:ext uri="{FF2B5EF4-FFF2-40B4-BE49-F238E27FC236}">
                <a16:creationId xmlns="" xmlns:a16="http://schemas.microsoft.com/office/drawing/2014/main" id="{87EB0F96-2ED1-4353-B79A-D29E979203B2}"/>
              </a:ext>
            </a:extLst>
          </p:cNvPr>
          <p:cNvSpPr>
            <a:spLocks noChangeArrowheads="1"/>
          </p:cNvSpPr>
          <p:nvPr/>
        </p:nvSpPr>
        <p:spPr bwMode="auto">
          <a:xfrm>
            <a:off x="1282968" y="2143026"/>
            <a:ext cx="4299543" cy="730861"/>
          </a:xfrm>
          <a:custGeom>
            <a:avLst/>
            <a:gdLst>
              <a:gd name="T0" fmla="*/ 7817 w 8504"/>
              <a:gd name="T1" fmla="*/ 1895 h 1896"/>
              <a:gd name="T2" fmla="*/ 8503 w 8504"/>
              <a:gd name="T3" fmla="*/ 946 h 1896"/>
              <a:gd name="T4" fmla="*/ 7817 w 8504"/>
              <a:gd name="T5" fmla="*/ 0 h 1896"/>
              <a:gd name="T6" fmla="*/ 0 w 8504"/>
              <a:gd name="T7" fmla="*/ 0 h 1896"/>
              <a:gd name="T8" fmla="*/ 0 w 8504"/>
              <a:gd name="T9" fmla="*/ 1895 h 1896"/>
              <a:gd name="T10" fmla="*/ 7817 w 8504"/>
              <a:gd name="T11" fmla="*/ 1895 h 1896"/>
            </a:gdLst>
            <a:ahLst/>
            <a:cxnLst>
              <a:cxn ang="0">
                <a:pos x="T0" y="T1"/>
              </a:cxn>
              <a:cxn ang="0">
                <a:pos x="T2" y="T3"/>
              </a:cxn>
              <a:cxn ang="0">
                <a:pos x="T4" y="T5"/>
              </a:cxn>
              <a:cxn ang="0">
                <a:pos x="T6" y="T7"/>
              </a:cxn>
              <a:cxn ang="0">
                <a:pos x="T8" y="T9"/>
              </a:cxn>
              <a:cxn ang="0">
                <a:pos x="T10" y="T11"/>
              </a:cxn>
            </a:cxnLst>
            <a:rect l="0" t="0" r="r" b="b"/>
            <a:pathLst>
              <a:path w="8504" h="1896">
                <a:moveTo>
                  <a:pt x="7817" y="1895"/>
                </a:moveTo>
                <a:lnTo>
                  <a:pt x="8503" y="946"/>
                </a:lnTo>
                <a:lnTo>
                  <a:pt x="7817" y="0"/>
                </a:lnTo>
                <a:lnTo>
                  <a:pt x="0" y="0"/>
                </a:lnTo>
                <a:lnTo>
                  <a:pt x="0" y="1895"/>
                </a:lnTo>
                <a:lnTo>
                  <a:pt x="7817" y="1895"/>
                </a:lnTo>
              </a:path>
            </a:pathLst>
          </a:custGeom>
          <a:solidFill>
            <a:srgbClr val="0065B3"/>
          </a:solidFill>
          <a:ln>
            <a:noFill/>
          </a:ln>
          <a:effectLst/>
        </p:spPr>
        <p:txBody>
          <a:bodyPr wrap="none" lIns="34281" tIns="17140" rIns="34281" bIns="17140" anchor="ctr"/>
          <a:lstStyle/>
          <a:p>
            <a:pPr defTabSz="685480">
              <a:defRPr/>
            </a:pPr>
            <a:endParaRPr lang="en-US" sz="2700">
              <a:solidFill>
                <a:srgbClr val="0065B3"/>
              </a:solidFill>
              <a:latin typeface="Lato Light"/>
            </a:endParaRPr>
          </a:p>
        </p:txBody>
      </p:sp>
      <p:sp>
        <p:nvSpPr>
          <p:cNvPr id="112" name="Freeform 62">
            <a:extLst>
              <a:ext uri="{FF2B5EF4-FFF2-40B4-BE49-F238E27FC236}">
                <a16:creationId xmlns="" xmlns:a16="http://schemas.microsoft.com/office/drawing/2014/main" id="{BD363568-3360-44B8-BF14-62FAF0F9C540}"/>
              </a:ext>
            </a:extLst>
          </p:cNvPr>
          <p:cNvSpPr>
            <a:spLocks noChangeArrowheads="1"/>
          </p:cNvSpPr>
          <p:nvPr/>
        </p:nvSpPr>
        <p:spPr bwMode="auto">
          <a:xfrm>
            <a:off x="1578" y="2872185"/>
            <a:ext cx="926203" cy="858337"/>
          </a:xfrm>
          <a:custGeom>
            <a:avLst/>
            <a:gdLst>
              <a:gd name="T0" fmla="*/ 0 w 2402"/>
              <a:gd name="T1" fmla="*/ 2228 h 2229"/>
              <a:gd name="T2" fmla="*/ 0 w 2402"/>
              <a:gd name="T3" fmla="*/ 0 h 2229"/>
              <a:gd name="T4" fmla="*/ 2401 w 2402"/>
              <a:gd name="T5" fmla="*/ 0 h 2229"/>
              <a:gd name="T6" fmla="*/ 2401 w 2402"/>
              <a:gd name="T7" fmla="*/ 2228 h 2229"/>
              <a:gd name="T8" fmla="*/ 0 w 2402"/>
              <a:gd name="T9" fmla="*/ 2228 h 2229"/>
            </a:gdLst>
            <a:ahLst/>
            <a:cxnLst>
              <a:cxn ang="0">
                <a:pos x="T0" y="T1"/>
              </a:cxn>
              <a:cxn ang="0">
                <a:pos x="T2" y="T3"/>
              </a:cxn>
              <a:cxn ang="0">
                <a:pos x="T4" y="T5"/>
              </a:cxn>
              <a:cxn ang="0">
                <a:pos x="T6" y="T7"/>
              </a:cxn>
              <a:cxn ang="0">
                <a:pos x="T8" y="T9"/>
              </a:cxn>
            </a:cxnLst>
            <a:rect l="0" t="0" r="r" b="b"/>
            <a:pathLst>
              <a:path w="2402" h="2229">
                <a:moveTo>
                  <a:pt x="0" y="2228"/>
                </a:moveTo>
                <a:lnTo>
                  <a:pt x="0" y="0"/>
                </a:lnTo>
                <a:lnTo>
                  <a:pt x="2401" y="0"/>
                </a:lnTo>
                <a:lnTo>
                  <a:pt x="2401" y="2228"/>
                </a:lnTo>
                <a:lnTo>
                  <a:pt x="0" y="2228"/>
                </a:lnTo>
              </a:path>
            </a:pathLst>
          </a:custGeom>
          <a:solidFill>
            <a:srgbClr val="1D8EEA"/>
          </a:solidFill>
          <a:ln>
            <a:noFill/>
          </a:ln>
          <a:effectLst/>
        </p:spPr>
        <p:txBody>
          <a:bodyPr wrap="none" lIns="34281" tIns="17140" rIns="34281" bIns="17140" anchor="ctr"/>
          <a:lstStyle/>
          <a:p>
            <a:pPr defTabSz="685480">
              <a:defRPr/>
            </a:pPr>
            <a:endParaRPr lang="en-US" sz="2700">
              <a:solidFill>
                <a:srgbClr val="7E7E7E"/>
              </a:solidFill>
              <a:latin typeface="Lato Light"/>
            </a:endParaRPr>
          </a:p>
        </p:txBody>
      </p:sp>
      <p:sp>
        <p:nvSpPr>
          <p:cNvPr id="113" name="Freeform 64">
            <a:extLst>
              <a:ext uri="{FF2B5EF4-FFF2-40B4-BE49-F238E27FC236}">
                <a16:creationId xmlns="" xmlns:a16="http://schemas.microsoft.com/office/drawing/2014/main" id="{669E4C13-DA73-4AA9-8326-8892EC79A0B3}"/>
              </a:ext>
            </a:extLst>
          </p:cNvPr>
          <p:cNvSpPr>
            <a:spLocks noChangeArrowheads="1"/>
          </p:cNvSpPr>
          <p:nvPr/>
        </p:nvSpPr>
        <p:spPr bwMode="auto">
          <a:xfrm>
            <a:off x="1282967" y="2872186"/>
            <a:ext cx="3590871" cy="729161"/>
          </a:xfrm>
          <a:custGeom>
            <a:avLst/>
            <a:gdLst>
              <a:gd name="T0" fmla="*/ 0 w 6662"/>
              <a:gd name="T1" fmla="*/ 1892 h 1893"/>
              <a:gd name="T2" fmla="*/ 0 w 6662"/>
              <a:gd name="T3" fmla="*/ 0 h 1893"/>
              <a:gd name="T4" fmla="*/ 5979 w 6662"/>
              <a:gd name="T5" fmla="*/ 0 h 1893"/>
              <a:gd name="T6" fmla="*/ 6661 w 6662"/>
              <a:gd name="T7" fmla="*/ 946 h 1893"/>
              <a:gd name="T8" fmla="*/ 5979 w 6662"/>
              <a:gd name="T9" fmla="*/ 1892 h 1893"/>
              <a:gd name="T10" fmla="*/ 0 w 6662"/>
              <a:gd name="T11" fmla="*/ 1892 h 1893"/>
            </a:gdLst>
            <a:ahLst/>
            <a:cxnLst>
              <a:cxn ang="0">
                <a:pos x="T0" y="T1"/>
              </a:cxn>
              <a:cxn ang="0">
                <a:pos x="T2" y="T3"/>
              </a:cxn>
              <a:cxn ang="0">
                <a:pos x="T4" y="T5"/>
              </a:cxn>
              <a:cxn ang="0">
                <a:pos x="T6" y="T7"/>
              </a:cxn>
              <a:cxn ang="0">
                <a:pos x="T8" y="T9"/>
              </a:cxn>
              <a:cxn ang="0">
                <a:pos x="T10" y="T11"/>
              </a:cxn>
            </a:cxnLst>
            <a:rect l="0" t="0" r="r" b="b"/>
            <a:pathLst>
              <a:path w="6662" h="1893">
                <a:moveTo>
                  <a:pt x="0" y="1892"/>
                </a:moveTo>
                <a:lnTo>
                  <a:pt x="0" y="0"/>
                </a:lnTo>
                <a:lnTo>
                  <a:pt x="5979" y="0"/>
                </a:lnTo>
                <a:lnTo>
                  <a:pt x="6661" y="946"/>
                </a:lnTo>
                <a:lnTo>
                  <a:pt x="5979" y="1892"/>
                </a:lnTo>
                <a:lnTo>
                  <a:pt x="0" y="1892"/>
                </a:lnTo>
              </a:path>
            </a:pathLst>
          </a:custGeom>
          <a:solidFill>
            <a:srgbClr val="1D8EEA"/>
          </a:solidFill>
          <a:ln>
            <a:noFill/>
          </a:ln>
          <a:effectLst/>
        </p:spPr>
        <p:txBody>
          <a:bodyPr wrap="none" lIns="34281" tIns="17140" rIns="34281" bIns="17140" anchor="ctr"/>
          <a:lstStyle/>
          <a:p>
            <a:pPr defTabSz="685480">
              <a:defRPr/>
            </a:pPr>
            <a:endParaRPr lang="en-US" sz="2700">
              <a:solidFill>
                <a:srgbClr val="7E7E7E"/>
              </a:solidFill>
              <a:latin typeface="Lato Light"/>
            </a:endParaRPr>
          </a:p>
        </p:txBody>
      </p:sp>
      <p:sp>
        <p:nvSpPr>
          <p:cNvPr id="114" name="Freeform 66">
            <a:extLst>
              <a:ext uri="{FF2B5EF4-FFF2-40B4-BE49-F238E27FC236}">
                <a16:creationId xmlns="" xmlns:a16="http://schemas.microsoft.com/office/drawing/2014/main" id="{BDCABF95-6DFA-4842-9423-C3471F437AB2}"/>
              </a:ext>
            </a:extLst>
          </p:cNvPr>
          <p:cNvSpPr>
            <a:spLocks noChangeArrowheads="1"/>
          </p:cNvSpPr>
          <p:nvPr/>
        </p:nvSpPr>
        <p:spPr bwMode="auto">
          <a:xfrm>
            <a:off x="926081" y="2872186"/>
            <a:ext cx="356886" cy="860036"/>
          </a:xfrm>
          <a:custGeom>
            <a:avLst/>
            <a:gdLst>
              <a:gd name="T0" fmla="*/ 0 w 928"/>
              <a:gd name="T1" fmla="*/ 2231 h 2232"/>
              <a:gd name="T2" fmla="*/ 0 w 928"/>
              <a:gd name="T3" fmla="*/ 0 h 2232"/>
              <a:gd name="T4" fmla="*/ 927 w 928"/>
              <a:gd name="T5" fmla="*/ 0 h 2232"/>
              <a:gd name="T6" fmla="*/ 927 w 928"/>
              <a:gd name="T7" fmla="*/ 1895 h 2232"/>
              <a:gd name="T8" fmla="*/ 0 w 928"/>
              <a:gd name="T9" fmla="*/ 2231 h 2232"/>
            </a:gdLst>
            <a:ahLst/>
            <a:cxnLst>
              <a:cxn ang="0">
                <a:pos x="T0" y="T1"/>
              </a:cxn>
              <a:cxn ang="0">
                <a:pos x="T2" y="T3"/>
              </a:cxn>
              <a:cxn ang="0">
                <a:pos x="T4" y="T5"/>
              </a:cxn>
              <a:cxn ang="0">
                <a:pos x="T6" y="T7"/>
              </a:cxn>
              <a:cxn ang="0">
                <a:pos x="T8" y="T9"/>
              </a:cxn>
            </a:cxnLst>
            <a:rect l="0" t="0" r="r" b="b"/>
            <a:pathLst>
              <a:path w="928" h="2232">
                <a:moveTo>
                  <a:pt x="0" y="2231"/>
                </a:moveTo>
                <a:lnTo>
                  <a:pt x="0" y="0"/>
                </a:lnTo>
                <a:lnTo>
                  <a:pt x="927" y="0"/>
                </a:lnTo>
                <a:lnTo>
                  <a:pt x="927" y="1895"/>
                </a:lnTo>
                <a:lnTo>
                  <a:pt x="0" y="2231"/>
                </a:lnTo>
              </a:path>
            </a:pathLst>
          </a:custGeom>
          <a:solidFill>
            <a:srgbClr val="0065B3"/>
          </a:solidFill>
          <a:ln>
            <a:noFill/>
          </a:ln>
          <a:effectLst/>
        </p:spPr>
        <p:txBody>
          <a:bodyPr wrap="none" lIns="34281" tIns="17140" rIns="34281" bIns="17140" anchor="ctr"/>
          <a:lstStyle/>
          <a:p>
            <a:pPr defTabSz="685480">
              <a:defRPr/>
            </a:pPr>
            <a:endParaRPr lang="en-US" sz="2700">
              <a:solidFill>
                <a:srgbClr val="7E7E7E"/>
              </a:solidFill>
              <a:latin typeface="Lato Light"/>
            </a:endParaRPr>
          </a:p>
        </p:txBody>
      </p:sp>
      <p:sp>
        <p:nvSpPr>
          <p:cNvPr id="115" name="Freeform 77">
            <a:extLst>
              <a:ext uri="{FF2B5EF4-FFF2-40B4-BE49-F238E27FC236}">
                <a16:creationId xmlns="" xmlns:a16="http://schemas.microsoft.com/office/drawing/2014/main" id="{EE725FDF-80E9-469E-8DA2-38544CD5F4FA}"/>
              </a:ext>
            </a:extLst>
          </p:cNvPr>
          <p:cNvSpPr>
            <a:spLocks noChangeArrowheads="1"/>
          </p:cNvSpPr>
          <p:nvPr/>
        </p:nvSpPr>
        <p:spPr bwMode="auto">
          <a:xfrm>
            <a:off x="1578" y="2013850"/>
            <a:ext cx="926203" cy="858336"/>
          </a:xfrm>
          <a:custGeom>
            <a:avLst/>
            <a:gdLst>
              <a:gd name="T0" fmla="*/ 0 w 2402"/>
              <a:gd name="T1" fmla="*/ 2228 h 2229"/>
              <a:gd name="T2" fmla="*/ 0 w 2402"/>
              <a:gd name="T3" fmla="*/ 0 h 2229"/>
              <a:gd name="T4" fmla="*/ 2401 w 2402"/>
              <a:gd name="T5" fmla="*/ 0 h 2229"/>
              <a:gd name="T6" fmla="*/ 2401 w 2402"/>
              <a:gd name="T7" fmla="*/ 2228 h 2229"/>
              <a:gd name="T8" fmla="*/ 0 w 2402"/>
              <a:gd name="T9" fmla="*/ 2228 h 2229"/>
            </a:gdLst>
            <a:ahLst/>
            <a:cxnLst>
              <a:cxn ang="0">
                <a:pos x="T0" y="T1"/>
              </a:cxn>
              <a:cxn ang="0">
                <a:pos x="T2" y="T3"/>
              </a:cxn>
              <a:cxn ang="0">
                <a:pos x="T4" y="T5"/>
              </a:cxn>
              <a:cxn ang="0">
                <a:pos x="T6" y="T7"/>
              </a:cxn>
              <a:cxn ang="0">
                <a:pos x="T8" y="T9"/>
              </a:cxn>
            </a:cxnLst>
            <a:rect l="0" t="0" r="r" b="b"/>
            <a:pathLst>
              <a:path w="2402" h="2229">
                <a:moveTo>
                  <a:pt x="0" y="2228"/>
                </a:moveTo>
                <a:lnTo>
                  <a:pt x="0" y="0"/>
                </a:lnTo>
                <a:lnTo>
                  <a:pt x="2401" y="0"/>
                </a:lnTo>
                <a:lnTo>
                  <a:pt x="2401" y="2228"/>
                </a:lnTo>
                <a:lnTo>
                  <a:pt x="0" y="2228"/>
                </a:lnTo>
              </a:path>
            </a:pathLst>
          </a:custGeom>
          <a:solidFill>
            <a:srgbClr val="0065B3"/>
          </a:solidFill>
          <a:ln>
            <a:noFill/>
          </a:ln>
          <a:effectLst/>
        </p:spPr>
        <p:txBody>
          <a:bodyPr wrap="none" lIns="34281" tIns="17140" rIns="34281" bIns="17140" anchor="ctr"/>
          <a:lstStyle/>
          <a:p>
            <a:pPr defTabSz="685480">
              <a:defRPr/>
            </a:pPr>
            <a:endParaRPr lang="en-US" sz="2700">
              <a:solidFill>
                <a:srgbClr val="0065B3"/>
              </a:solidFill>
              <a:latin typeface="Lato Light"/>
            </a:endParaRPr>
          </a:p>
        </p:txBody>
      </p:sp>
      <p:sp>
        <p:nvSpPr>
          <p:cNvPr id="116" name="Freeform 91">
            <a:extLst>
              <a:ext uri="{FF2B5EF4-FFF2-40B4-BE49-F238E27FC236}">
                <a16:creationId xmlns="" xmlns:a16="http://schemas.microsoft.com/office/drawing/2014/main" id="{2E8B4A49-A04B-441B-9613-15843ADE47F0}"/>
              </a:ext>
            </a:extLst>
          </p:cNvPr>
          <p:cNvSpPr>
            <a:spLocks noChangeArrowheads="1"/>
          </p:cNvSpPr>
          <p:nvPr/>
        </p:nvSpPr>
        <p:spPr bwMode="auto">
          <a:xfrm>
            <a:off x="1578" y="1155513"/>
            <a:ext cx="926203" cy="858337"/>
          </a:xfrm>
          <a:custGeom>
            <a:avLst/>
            <a:gdLst>
              <a:gd name="T0" fmla="*/ 0 w 2402"/>
              <a:gd name="T1" fmla="*/ 2227 h 2228"/>
              <a:gd name="T2" fmla="*/ 0 w 2402"/>
              <a:gd name="T3" fmla="*/ 0 h 2228"/>
              <a:gd name="T4" fmla="*/ 2401 w 2402"/>
              <a:gd name="T5" fmla="*/ 0 h 2228"/>
              <a:gd name="T6" fmla="*/ 2401 w 2402"/>
              <a:gd name="T7" fmla="*/ 2227 h 2228"/>
              <a:gd name="T8" fmla="*/ 0 w 2402"/>
              <a:gd name="T9" fmla="*/ 2227 h 2228"/>
            </a:gdLst>
            <a:ahLst/>
            <a:cxnLst>
              <a:cxn ang="0">
                <a:pos x="T0" y="T1"/>
              </a:cxn>
              <a:cxn ang="0">
                <a:pos x="T2" y="T3"/>
              </a:cxn>
              <a:cxn ang="0">
                <a:pos x="T4" y="T5"/>
              </a:cxn>
              <a:cxn ang="0">
                <a:pos x="T6" y="T7"/>
              </a:cxn>
              <a:cxn ang="0">
                <a:pos x="T8" y="T9"/>
              </a:cxn>
            </a:cxnLst>
            <a:rect l="0" t="0" r="r" b="b"/>
            <a:pathLst>
              <a:path w="2402" h="2228">
                <a:moveTo>
                  <a:pt x="0" y="2227"/>
                </a:moveTo>
                <a:lnTo>
                  <a:pt x="0" y="0"/>
                </a:lnTo>
                <a:lnTo>
                  <a:pt x="2401" y="0"/>
                </a:lnTo>
                <a:lnTo>
                  <a:pt x="2401" y="2227"/>
                </a:lnTo>
                <a:lnTo>
                  <a:pt x="0" y="2227"/>
                </a:lnTo>
              </a:path>
            </a:pathLst>
          </a:custGeom>
          <a:solidFill>
            <a:schemeClr val="accent1"/>
          </a:solidFill>
          <a:ln>
            <a:noFill/>
          </a:ln>
          <a:effectLst/>
        </p:spPr>
        <p:txBody>
          <a:bodyPr wrap="none" lIns="34281" tIns="17140" rIns="34281" bIns="17140" anchor="ctr"/>
          <a:lstStyle/>
          <a:p>
            <a:pPr defTabSz="685480">
              <a:defRPr/>
            </a:pPr>
            <a:endParaRPr lang="en-US" sz="2700">
              <a:solidFill>
                <a:srgbClr val="7E7E7E"/>
              </a:solidFill>
              <a:latin typeface="Lato Light"/>
            </a:endParaRPr>
          </a:p>
        </p:txBody>
      </p:sp>
      <p:sp>
        <p:nvSpPr>
          <p:cNvPr id="117" name="Freeform 93">
            <a:extLst>
              <a:ext uri="{FF2B5EF4-FFF2-40B4-BE49-F238E27FC236}">
                <a16:creationId xmlns="" xmlns:a16="http://schemas.microsoft.com/office/drawing/2014/main" id="{F6A34838-1779-4E19-BEE2-E9B3B33CB4F4}"/>
              </a:ext>
            </a:extLst>
          </p:cNvPr>
          <p:cNvSpPr>
            <a:spLocks noChangeArrowheads="1"/>
          </p:cNvSpPr>
          <p:nvPr/>
        </p:nvSpPr>
        <p:spPr bwMode="auto">
          <a:xfrm>
            <a:off x="926081" y="1163876"/>
            <a:ext cx="356886" cy="987512"/>
          </a:xfrm>
          <a:custGeom>
            <a:avLst/>
            <a:gdLst>
              <a:gd name="T0" fmla="*/ 0 w 928"/>
              <a:gd name="T1" fmla="*/ 2227 h 2560"/>
              <a:gd name="T2" fmla="*/ 0 w 928"/>
              <a:gd name="T3" fmla="*/ 0 h 2560"/>
              <a:gd name="T4" fmla="*/ 927 w 928"/>
              <a:gd name="T5" fmla="*/ 667 h 2560"/>
              <a:gd name="T6" fmla="*/ 927 w 928"/>
              <a:gd name="T7" fmla="*/ 2559 h 2560"/>
              <a:gd name="T8" fmla="*/ 0 w 928"/>
              <a:gd name="T9" fmla="*/ 2227 h 2560"/>
            </a:gdLst>
            <a:ahLst/>
            <a:cxnLst>
              <a:cxn ang="0">
                <a:pos x="T0" y="T1"/>
              </a:cxn>
              <a:cxn ang="0">
                <a:pos x="T2" y="T3"/>
              </a:cxn>
              <a:cxn ang="0">
                <a:pos x="T4" y="T5"/>
              </a:cxn>
              <a:cxn ang="0">
                <a:pos x="T6" y="T7"/>
              </a:cxn>
              <a:cxn ang="0">
                <a:pos x="T8" y="T9"/>
              </a:cxn>
            </a:cxnLst>
            <a:rect l="0" t="0" r="r" b="b"/>
            <a:pathLst>
              <a:path w="928" h="2560">
                <a:moveTo>
                  <a:pt x="0" y="2227"/>
                </a:moveTo>
                <a:lnTo>
                  <a:pt x="0" y="0"/>
                </a:lnTo>
                <a:lnTo>
                  <a:pt x="927" y="667"/>
                </a:lnTo>
                <a:lnTo>
                  <a:pt x="927" y="2559"/>
                </a:lnTo>
                <a:lnTo>
                  <a:pt x="0" y="2227"/>
                </a:lnTo>
              </a:path>
            </a:pathLst>
          </a:custGeom>
          <a:solidFill>
            <a:schemeClr val="accent1">
              <a:lumMod val="75000"/>
            </a:schemeClr>
          </a:solidFill>
          <a:ln>
            <a:noFill/>
          </a:ln>
          <a:effectLst/>
        </p:spPr>
        <p:txBody>
          <a:bodyPr wrap="none" lIns="34281" tIns="17140" rIns="34281" bIns="17140" anchor="ctr"/>
          <a:lstStyle/>
          <a:p>
            <a:pPr defTabSz="685480">
              <a:defRPr/>
            </a:pPr>
            <a:endParaRPr lang="en-US" sz="2700">
              <a:solidFill>
                <a:srgbClr val="7E7E7E"/>
              </a:solidFill>
              <a:latin typeface="Lato Light"/>
            </a:endParaRPr>
          </a:p>
        </p:txBody>
      </p:sp>
      <p:sp>
        <p:nvSpPr>
          <p:cNvPr id="118" name="Freeform 95">
            <a:extLst>
              <a:ext uri="{FF2B5EF4-FFF2-40B4-BE49-F238E27FC236}">
                <a16:creationId xmlns="" xmlns:a16="http://schemas.microsoft.com/office/drawing/2014/main" id="{EFE640DE-6BC3-44D2-9F18-FC51078EF40A}"/>
              </a:ext>
            </a:extLst>
          </p:cNvPr>
          <p:cNvSpPr>
            <a:spLocks noChangeArrowheads="1"/>
          </p:cNvSpPr>
          <p:nvPr/>
        </p:nvSpPr>
        <p:spPr bwMode="auto">
          <a:xfrm>
            <a:off x="1282967" y="1412165"/>
            <a:ext cx="3830494" cy="730861"/>
          </a:xfrm>
          <a:custGeom>
            <a:avLst/>
            <a:gdLst>
              <a:gd name="T0" fmla="*/ 6600 w 7287"/>
              <a:gd name="T1" fmla="*/ 1896 h 1897"/>
              <a:gd name="T2" fmla="*/ 7286 w 7287"/>
              <a:gd name="T3" fmla="*/ 950 h 1897"/>
              <a:gd name="T4" fmla="*/ 6600 w 7287"/>
              <a:gd name="T5" fmla="*/ 0 h 1897"/>
              <a:gd name="T6" fmla="*/ 0 w 7287"/>
              <a:gd name="T7" fmla="*/ 0 h 1897"/>
              <a:gd name="T8" fmla="*/ 0 w 7287"/>
              <a:gd name="T9" fmla="*/ 1896 h 1897"/>
              <a:gd name="T10" fmla="*/ 6600 w 7287"/>
              <a:gd name="T11" fmla="*/ 1896 h 1897"/>
            </a:gdLst>
            <a:ahLst/>
            <a:cxnLst>
              <a:cxn ang="0">
                <a:pos x="T0" y="T1"/>
              </a:cxn>
              <a:cxn ang="0">
                <a:pos x="T2" y="T3"/>
              </a:cxn>
              <a:cxn ang="0">
                <a:pos x="T4" y="T5"/>
              </a:cxn>
              <a:cxn ang="0">
                <a:pos x="T6" y="T7"/>
              </a:cxn>
              <a:cxn ang="0">
                <a:pos x="T8" y="T9"/>
              </a:cxn>
              <a:cxn ang="0">
                <a:pos x="T10" y="T11"/>
              </a:cxn>
            </a:cxnLst>
            <a:rect l="0" t="0" r="r" b="b"/>
            <a:pathLst>
              <a:path w="7287" h="1897">
                <a:moveTo>
                  <a:pt x="6600" y="1896"/>
                </a:moveTo>
                <a:lnTo>
                  <a:pt x="7286" y="950"/>
                </a:lnTo>
                <a:lnTo>
                  <a:pt x="6600" y="0"/>
                </a:lnTo>
                <a:lnTo>
                  <a:pt x="0" y="0"/>
                </a:lnTo>
                <a:lnTo>
                  <a:pt x="0" y="1896"/>
                </a:lnTo>
                <a:lnTo>
                  <a:pt x="6600" y="1896"/>
                </a:lnTo>
              </a:path>
            </a:pathLst>
          </a:custGeom>
          <a:solidFill>
            <a:schemeClr val="accent1"/>
          </a:solidFill>
          <a:ln>
            <a:noFill/>
          </a:ln>
          <a:effectLst/>
        </p:spPr>
        <p:txBody>
          <a:bodyPr wrap="none" lIns="34281" tIns="17140" rIns="34281" bIns="17140" anchor="ctr"/>
          <a:lstStyle/>
          <a:p>
            <a:pPr defTabSz="685480">
              <a:defRPr/>
            </a:pPr>
            <a:endParaRPr lang="en-US" sz="2700">
              <a:solidFill>
                <a:srgbClr val="7E7E7E"/>
              </a:solidFill>
              <a:latin typeface="Lato Light"/>
            </a:endParaRPr>
          </a:p>
        </p:txBody>
      </p:sp>
      <p:sp>
        <p:nvSpPr>
          <p:cNvPr id="119" name="Freeform 79">
            <a:extLst>
              <a:ext uri="{FF2B5EF4-FFF2-40B4-BE49-F238E27FC236}">
                <a16:creationId xmlns="" xmlns:a16="http://schemas.microsoft.com/office/drawing/2014/main" id="{3FF42927-25B1-449B-9A08-F6547F56DF98}"/>
              </a:ext>
            </a:extLst>
          </p:cNvPr>
          <p:cNvSpPr>
            <a:spLocks noChangeArrowheads="1"/>
          </p:cNvSpPr>
          <p:nvPr/>
        </p:nvSpPr>
        <p:spPr bwMode="auto">
          <a:xfrm>
            <a:off x="926081" y="2013850"/>
            <a:ext cx="356886" cy="858336"/>
          </a:xfrm>
          <a:custGeom>
            <a:avLst/>
            <a:gdLst>
              <a:gd name="T0" fmla="*/ 0 w 928"/>
              <a:gd name="T1" fmla="*/ 2228 h 2229"/>
              <a:gd name="T2" fmla="*/ 0 w 928"/>
              <a:gd name="T3" fmla="*/ 0 h 2229"/>
              <a:gd name="T4" fmla="*/ 927 w 928"/>
              <a:gd name="T5" fmla="*/ 332 h 2229"/>
              <a:gd name="T6" fmla="*/ 927 w 928"/>
              <a:gd name="T7" fmla="*/ 2228 h 2229"/>
              <a:gd name="T8" fmla="*/ 0 w 928"/>
              <a:gd name="T9" fmla="*/ 2228 h 2229"/>
            </a:gdLst>
            <a:ahLst/>
            <a:cxnLst>
              <a:cxn ang="0">
                <a:pos x="T0" y="T1"/>
              </a:cxn>
              <a:cxn ang="0">
                <a:pos x="T2" y="T3"/>
              </a:cxn>
              <a:cxn ang="0">
                <a:pos x="T4" y="T5"/>
              </a:cxn>
              <a:cxn ang="0">
                <a:pos x="T6" y="T7"/>
              </a:cxn>
              <a:cxn ang="0">
                <a:pos x="T8" y="T9"/>
              </a:cxn>
            </a:cxnLst>
            <a:rect l="0" t="0" r="r" b="b"/>
            <a:pathLst>
              <a:path w="928" h="2229">
                <a:moveTo>
                  <a:pt x="0" y="2228"/>
                </a:moveTo>
                <a:lnTo>
                  <a:pt x="0" y="0"/>
                </a:lnTo>
                <a:lnTo>
                  <a:pt x="927" y="332"/>
                </a:lnTo>
                <a:lnTo>
                  <a:pt x="927" y="2228"/>
                </a:lnTo>
                <a:lnTo>
                  <a:pt x="0" y="2228"/>
                </a:lnTo>
              </a:path>
            </a:pathLst>
          </a:custGeom>
          <a:solidFill>
            <a:srgbClr val="4213A1"/>
          </a:solidFill>
          <a:ln>
            <a:noFill/>
          </a:ln>
          <a:effectLst/>
        </p:spPr>
        <p:txBody>
          <a:bodyPr wrap="none" lIns="34281" tIns="17140" rIns="34281" bIns="17140" anchor="ctr"/>
          <a:lstStyle/>
          <a:p>
            <a:pPr defTabSz="685480">
              <a:defRPr/>
            </a:pPr>
            <a:endParaRPr lang="en-US" sz="2700">
              <a:solidFill>
                <a:srgbClr val="7E7E7E"/>
              </a:solidFill>
              <a:latin typeface="Lato Light"/>
            </a:endParaRPr>
          </a:p>
        </p:txBody>
      </p:sp>
      <p:sp>
        <p:nvSpPr>
          <p:cNvPr id="120" name="Rectangle 119">
            <a:extLst>
              <a:ext uri="{FF2B5EF4-FFF2-40B4-BE49-F238E27FC236}">
                <a16:creationId xmlns="" xmlns:a16="http://schemas.microsoft.com/office/drawing/2014/main" id="{846F44CA-76DC-40B8-829E-1870AB565DED}"/>
              </a:ext>
            </a:extLst>
          </p:cNvPr>
          <p:cNvSpPr>
            <a:spLocks/>
          </p:cNvSpPr>
          <p:nvPr/>
        </p:nvSpPr>
        <p:spPr bwMode="auto">
          <a:xfrm>
            <a:off x="1338582" y="3037482"/>
            <a:ext cx="3304174" cy="37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defTabSz="1714043">
              <a:lnSpc>
                <a:spcPts val="2902"/>
              </a:lnSpc>
              <a:defRPr/>
            </a:pPr>
            <a:r>
              <a:rPr lang="en-US" sz="1900" b="1">
                <a:solidFill>
                  <a:prstClr val="white"/>
                </a:solidFill>
                <a:latin typeface="Lato Black" charset="0"/>
                <a:ea typeface="Lato Black" charset="0"/>
                <a:cs typeface="Lato Black" charset="0"/>
                <a:sym typeface="Bebas Neue" charset="0"/>
              </a:rPr>
              <a:t>TÍCH HỢP HỆ THỐNG KHÁC</a:t>
            </a:r>
          </a:p>
        </p:txBody>
      </p:sp>
      <p:sp>
        <p:nvSpPr>
          <p:cNvPr id="121" name="Oval 120">
            <a:extLst>
              <a:ext uri="{FF2B5EF4-FFF2-40B4-BE49-F238E27FC236}">
                <a16:creationId xmlns="" xmlns:a16="http://schemas.microsoft.com/office/drawing/2014/main" id="{3A2B040D-2A5F-4F3E-B58D-1613B9120BFB}"/>
              </a:ext>
            </a:extLst>
          </p:cNvPr>
          <p:cNvSpPr/>
          <p:nvPr/>
        </p:nvSpPr>
        <p:spPr>
          <a:xfrm>
            <a:off x="148585" y="2111932"/>
            <a:ext cx="601321" cy="601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defTabSz="685480">
              <a:defRPr/>
            </a:pPr>
            <a:endParaRPr lang="en-US" sz="3200">
              <a:solidFill>
                <a:prstClr val="white"/>
              </a:solidFill>
              <a:latin typeface="Lato Light"/>
            </a:endParaRPr>
          </a:p>
        </p:txBody>
      </p:sp>
      <p:sp>
        <p:nvSpPr>
          <p:cNvPr id="122" name="Oval 121">
            <a:extLst>
              <a:ext uri="{FF2B5EF4-FFF2-40B4-BE49-F238E27FC236}">
                <a16:creationId xmlns="" xmlns:a16="http://schemas.microsoft.com/office/drawing/2014/main" id="{A84523CA-784C-4CDA-8E6C-CA87A4F03CFC}"/>
              </a:ext>
            </a:extLst>
          </p:cNvPr>
          <p:cNvSpPr/>
          <p:nvPr/>
        </p:nvSpPr>
        <p:spPr>
          <a:xfrm>
            <a:off x="233751" y="2202619"/>
            <a:ext cx="430989" cy="43104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defTabSz="685480">
              <a:defRPr/>
            </a:pPr>
            <a:endParaRPr lang="en-US" sz="3200">
              <a:solidFill>
                <a:prstClr val="white"/>
              </a:solidFill>
              <a:latin typeface="Lato Light"/>
            </a:endParaRPr>
          </a:p>
        </p:txBody>
      </p:sp>
      <p:sp>
        <p:nvSpPr>
          <p:cNvPr id="123" name="Oval 122">
            <a:extLst>
              <a:ext uri="{FF2B5EF4-FFF2-40B4-BE49-F238E27FC236}">
                <a16:creationId xmlns="" xmlns:a16="http://schemas.microsoft.com/office/drawing/2014/main" id="{506DEBAF-99F6-48AD-B931-FD82C128A3F2}"/>
              </a:ext>
            </a:extLst>
          </p:cNvPr>
          <p:cNvSpPr/>
          <p:nvPr/>
        </p:nvSpPr>
        <p:spPr>
          <a:xfrm>
            <a:off x="148585" y="2991583"/>
            <a:ext cx="601321" cy="601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defTabSz="685480">
              <a:defRPr/>
            </a:pPr>
            <a:endParaRPr lang="en-US" sz="3200">
              <a:solidFill>
                <a:prstClr val="white"/>
              </a:solidFill>
              <a:latin typeface="Lato Light"/>
            </a:endParaRPr>
          </a:p>
        </p:txBody>
      </p:sp>
      <p:sp>
        <p:nvSpPr>
          <p:cNvPr id="124" name="Oval 123">
            <a:extLst>
              <a:ext uri="{FF2B5EF4-FFF2-40B4-BE49-F238E27FC236}">
                <a16:creationId xmlns="" xmlns:a16="http://schemas.microsoft.com/office/drawing/2014/main" id="{8C18A71E-4402-4F0F-AF9B-E03DFD5E3142}"/>
              </a:ext>
            </a:extLst>
          </p:cNvPr>
          <p:cNvSpPr/>
          <p:nvPr/>
        </p:nvSpPr>
        <p:spPr>
          <a:xfrm>
            <a:off x="233751" y="3082269"/>
            <a:ext cx="430989" cy="43104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defTabSz="685480">
              <a:defRPr/>
            </a:pPr>
            <a:endParaRPr lang="en-US" sz="3200">
              <a:solidFill>
                <a:prstClr val="white"/>
              </a:solidFill>
              <a:latin typeface="Lato Light"/>
            </a:endParaRPr>
          </a:p>
        </p:txBody>
      </p:sp>
      <p:sp>
        <p:nvSpPr>
          <p:cNvPr id="127" name="Oval 126">
            <a:extLst>
              <a:ext uri="{FF2B5EF4-FFF2-40B4-BE49-F238E27FC236}">
                <a16:creationId xmlns="" xmlns:a16="http://schemas.microsoft.com/office/drawing/2014/main" id="{A3AF44AC-A72B-427A-8AEA-6FBE468E0EAF}"/>
              </a:ext>
            </a:extLst>
          </p:cNvPr>
          <p:cNvSpPr/>
          <p:nvPr/>
        </p:nvSpPr>
        <p:spPr>
          <a:xfrm>
            <a:off x="148585" y="1287153"/>
            <a:ext cx="601321" cy="601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defTabSz="685480">
              <a:defRPr/>
            </a:pPr>
            <a:endParaRPr lang="en-US" sz="3200">
              <a:solidFill>
                <a:prstClr val="white"/>
              </a:solidFill>
              <a:latin typeface="Lato Light"/>
            </a:endParaRPr>
          </a:p>
        </p:txBody>
      </p:sp>
      <p:sp>
        <p:nvSpPr>
          <p:cNvPr id="128" name="Oval 127">
            <a:extLst>
              <a:ext uri="{FF2B5EF4-FFF2-40B4-BE49-F238E27FC236}">
                <a16:creationId xmlns="" xmlns:a16="http://schemas.microsoft.com/office/drawing/2014/main" id="{5B611378-37EF-42AA-980B-43D7F3B54289}"/>
              </a:ext>
            </a:extLst>
          </p:cNvPr>
          <p:cNvSpPr/>
          <p:nvPr/>
        </p:nvSpPr>
        <p:spPr>
          <a:xfrm>
            <a:off x="233751" y="1377838"/>
            <a:ext cx="430989" cy="43104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defTabSz="685480">
              <a:defRPr/>
            </a:pPr>
            <a:endParaRPr lang="en-US" sz="3200">
              <a:solidFill>
                <a:prstClr val="white"/>
              </a:solidFill>
              <a:latin typeface="Lato Light"/>
            </a:endParaRPr>
          </a:p>
        </p:txBody>
      </p:sp>
      <p:sp>
        <p:nvSpPr>
          <p:cNvPr id="129" name="Rectangle 128">
            <a:extLst>
              <a:ext uri="{FF2B5EF4-FFF2-40B4-BE49-F238E27FC236}">
                <a16:creationId xmlns="" xmlns:a16="http://schemas.microsoft.com/office/drawing/2014/main" id="{9C3FC4F5-91A4-4F1B-B7AC-776ADA5F9C9C}"/>
              </a:ext>
            </a:extLst>
          </p:cNvPr>
          <p:cNvSpPr>
            <a:spLocks/>
          </p:cNvSpPr>
          <p:nvPr/>
        </p:nvSpPr>
        <p:spPr bwMode="auto">
          <a:xfrm>
            <a:off x="312038" y="2216970"/>
            <a:ext cx="272510" cy="37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1714043">
              <a:lnSpc>
                <a:spcPts val="2902"/>
              </a:lnSpc>
              <a:defRPr/>
            </a:pPr>
            <a:r>
              <a:rPr lang="en-US" sz="1900" b="1">
                <a:solidFill>
                  <a:prstClr val="white"/>
                </a:solidFill>
                <a:latin typeface="Lato" charset="0"/>
                <a:ea typeface="Lato" charset="0"/>
                <a:cs typeface="Lato" charset="0"/>
                <a:sym typeface="Bebas Neue" charset="0"/>
              </a:rPr>
              <a:t>02</a:t>
            </a:r>
          </a:p>
        </p:txBody>
      </p:sp>
      <p:sp>
        <p:nvSpPr>
          <p:cNvPr id="130" name="Rectangle 129">
            <a:extLst>
              <a:ext uri="{FF2B5EF4-FFF2-40B4-BE49-F238E27FC236}">
                <a16:creationId xmlns="" xmlns:a16="http://schemas.microsoft.com/office/drawing/2014/main" id="{0CBB7F2C-C9D5-4A6D-8701-665E5D1F712B}"/>
              </a:ext>
            </a:extLst>
          </p:cNvPr>
          <p:cNvSpPr>
            <a:spLocks/>
          </p:cNvSpPr>
          <p:nvPr/>
        </p:nvSpPr>
        <p:spPr bwMode="auto">
          <a:xfrm>
            <a:off x="312038" y="3096620"/>
            <a:ext cx="272510" cy="37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1714043">
              <a:lnSpc>
                <a:spcPts val="2902"/>
              </a:lnSpc>
              <a:defRPr/>
            </a:pPr>
            <a:r>
              <a:rPr lang="en-US" sz="1900" b="1">
                <a:solidFill>
                  <a:prstClr val="white"/>
                </a:solidFill>
                <a:latin typeface="Lato" charset="0"/>
                <a:ea typeface="Lato" charset="0"/>
                <a:cs typeface="Lato" charset="0"/>
                <a:sym typeface="Bebas Neue" charset="0"/>
              </a:rPr>
              <a:t>03</a:t>
            </a:r>
          </a:p>
        </p:txBody>
      </p:sp>
      <p:sp>
        <p:nvSpPr>
          <p:cNvPr id="132" name="Rectangle 131">
            <a:extLst>
              <a:ext uri="{FF2B5EF4-FFF2-40B4-BE49-F238E27FC236}">
                <a16:creationId xmlns="" xmlns:a16="http://schemas.microsoft.com/office/drawing/2014/main" id="{9DE4BA64-14B9-4552-8971-E71D893E0EEB}"/>
              </a:ext>
            </a:extLst>
          </p:cNvPr>
          <p:cNvSpPr>
            <a:spLocks/>
          </p:cNvSpPr>
          <p:nvPr/>
        </p:nvSpPr>
        <p:spPr bwMode="auto">
          <a:xfrm>
            <a:off x="312038" y="1392190"/>
            <a:ext cx="272510" cy="37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1714043">
              <a:lnSpc>
                <a:spcPts val="2902"/>
              </a:lnSpc>
              <a:defRPr/>
            </a:pPr>
            <a:r>
              <a:rPr lang="en-US" sz="1900" b="1">
                <a:solidFill>
                  <a:prstClr val="white"/>
                </a:solidFill>
                <a:latin typeface="Lato" charset="0"/>
                <a:ea typeface="Lato" charset="0"/>
                <a:cs typeface="Lato" charset="0"/>
                <a:sym typeface="Bebas Neue" charset="0"/>
              </a:rPr>
              <a:t>01</a:t>
            </a:r>
          </a:p>
        </p:txBody>
      </p:sp>
      <p:sp>
        <p:nvSpPr>
          <p:cNvPr id="134" name="Rectangle 133">
            <a:extLst>
              <a:ext uri="{FF2B5EF4-FFF2-40B4-BE49-F238E27FC236}">
                <a16:creationId xmlns="" xmlns:a16="http://schemas.microsoft.com/office/drawing/2014/main" id="{CD9A7686-207C-434D-B274-3F660C270278}"/>
              </a:ext>
            </a:extLst>
          </p:cNvPr>
          <p:cNvSpPr>
            <a:spLocks/>
          </p:cNvSpPr>
          <p:nvPr/>
        </p:nvSpPr>
        <p:spPr bwMode="auto">
          <a:xfrm>
            <a:off x="1373568" y="2374331"/>
            <a:ext cx="2274662" cy="37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defTabSz="1714043">
              <a:lnSpc>
                <a:spcPts val="2902"/>
              </a:lnSpc>
              <a:defRPr/>
            </a:pPr>
            <a:r>
              <a:rPr lang="en-US" sz="1900" b="1">
                <a:solidFill>
                  <a:prstClr val="white"/>
                </a:solidFill>
                <a:latin typeface="Lato Black" charset="0"/>
                <a:ea typeface="Lato Black" charset="0"/>
                <a:cs typeface="Lato Black" charset="0"/>
                <a:sym typeface="Bebas Neue" charset="0"/>
              </a:rPr>
              <a:t>ĐẶC ĐIỂM NỔI BẬT</a:t>
            </a:r>
          </a:p>
        </p:txBody>
      </p:sp>
      <p:sp>
        <p:nvSpPr>
          <p:cNvPr id="135" name="Rectangle 134">
            <a:extLst>
              <a:ext uri="{FF2B5EF4-FFF2-40B4-BE49-F238E27FC236}">
                <a16:creationId xmlns="" xmlns:a16="http://schemas.microsoft.com/office/drawing/2014/main" id="{6A9A7506-BD18-4C38-8F85-08A6B90575F6}"/>
              </a:ext>
            </a:extLst>
          </p:cNvPr>
          <p:cNvSpPr>
            <a:spLocks/>
          </p:cNvSpPr>
          <p:nvPr/>
        </p:nvSpPr>
        <p:spPr bwMode="auto">
          <a:xfrm>
            <a:off x="1338583" y="1578490"/>
            <a:ext cx="2842125" cy="37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defTabSz="1714043">
              <a:lnSpc>
                <a:spcPts val="2902"/>
              </a:lnSpc>
              <a:defRPr/>
            </a:pPr>
            <a:r>
              <a:rPr lang="en-US" sz="1900" b="1">
                <a:solidFill>
                  <a:prstClr val="white"/>
                </a:solidFill>
                <a:latin typeface="Lato Black" charset="0"/>
                <a:ea typeface="Lato Black" charset="0"/>
                <a:cs typeface="Lato Black" charset="0"/>
                <a:sym typeface="Bebas Neue" charset="0"/>
              </a:rPr>
              <a:t>TỔNG QUAN HỆ THỐNG</a:t>
            </a:r>
          </a:p>
        </p:txBody>
      </p:sp>
      <p:grpSp>
        <p:nvGrpSpPr>
          <p:cNvPr id="79" name="Group 4">
            <a:extLst>
              <a:ext uri="{FF2B5EF4-FFF2-40B4-BE49-F238E27FC236}">
                <a16:creationId xmlns="" xmlns:a16="http://schemas.microsoft.com/office/drawing/2014/main" id="{08D673E5-700E-4C71-BD3C-E7184DB80B6E}"/>
              </a:ext>
            </a:extLst>
          </p:cNvPr>
          <p:cNvGrpSpPr>
            <a:grpSpLocks noChangeAspect="1"/>
          </p:cNvGrpSpPr>
          <p:nvPr/>
        </p:nvGrpSpPr>
        <p:grpSpPr bwMode="auto">
          <a:xfrm>
            <a:off x="6284259" y="696011"/>
            <a:ext cx="2471508" cy="4167957"/>
            <a:chOff x="2560" y="2"/>
            <a:chExt cx="2562" cy="4320"/>
          </a:xfrm>
          <a:effectLst/>
        </p:grpSpPr>
        <p:sp>
          <p:nvSpPr>
            <p:cNvPr id="80" name="Freeform 5">
              <a:extLst>
                <a:ext uri="{FF2B5EF4-FFF2-40B4-BE49-F238E27FC236}">
                  <a16:creationId xmlns="" xmlns:a16="http://schemas.microsoft.com/office/drawing/2014/main" id="{85EF494C-6CF0-44CC-89D1-CDAFE4C3C693}"/>
                </a:ext>
              </a:extLst>
            </p:cNvPr>
            <p:cNvSpPr>
              <a:spLocks/>
            </p:cNvSpPr>
            <p:nvPr/>
          </p:nvSpPr>
          <p:spPr bwMode="auto">
            <a:xfrm>
              <a:off x="3184" y="1981"/>
              <a:ext cx="264" cy="96"/>
            </a:xfrm>
            <a:custGeom>
              <a:avLst/>
              <a:gdLst>
                <a:gd name="T0" fmla="*/ 0 w 264"/>
                <a:gd name="T1" fmla="*/ 92 h 96"/>
                <a:gd name="T2" fmla="*/ 258 w 264"/>
                <a:gd name="T3" fmla="*/ 0 h 96"/>
                <a:gd name="T4" fmla="*/ 264 w 264"/>
                <a:gd name="T5" fmla="*/ 15 h 96"/>
                <a:gd name="T6" fmla="*/ 31 w 264"/>
                <a:gd name="T7" fmla="*/ 96 h 96"/>
                <a:gd name="T8" fmla="*/ 0 w 264"/>
                <a:gd name="T9" fmla="*/ 92 h 96"/>
              </a:gdLst>
              <a:ahLst/>
              <a:cxnLst>
                <a:cxn ang="0">
                  <a:pos x="T0" y="T1"/>
                </a:cxn>
                <a:cxn ang="0">
                  <a:pos x="T2" y="T3"/>
                </a:cxn>
                <a:cxn ang="0">
                  <a:pos x="T4" y="T5"/>
                </a:cxn>
                <a:cxn ang="0">
                  <a:pos x="T6" y="T7"/>
                </a:cxn>
                <a:cxn ang="0">
                  <a:pos x="T8" y="T9"/>
                </a:cxn>
              </a:cxnLst>
              <a:rect l="0" t="0" r="r" b="b"/>
              <a:pathLst>
                <a:path w="264" h="96">
                  <a:moveTo>
                    <a:pt x="0" y="92"/>
                  </a:moveTo>
                  <a:lnTo>
                    <a:pt x="258" y="0"/>
                  </a:lnTo>
                  <a:lnTo>
                    <a:pt x="264" y="15"/>
                  </a:lnTo>
                  <a:lnTo>
                    <a:pt x="31" y="96"/>
                  </a:lnTo>
                  <a:lnTo>
                    <a:pt x="0" y="92"/>
                  </a:lnTo>
                  <a:close/>
                </a:path>
              </a:pathLst>
            </a:custGeom>
            <a:solidFill>
              <a:srgbClr val="D1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81" name="Freeform 6">
              <a:extLst>
                <a:ext uri="{FF2B5EF4-FFF2-40B4-BE49-F238E27FC236}">
                  <a16:creationId xmlns="" xmlns:a16="http://schemas.microsoft.com/office/drawing/2014/main" id="{02D67E53-AAE5-4B45-88B4-67F4DE3E246C}"/>
                </a:ext>
              </a:extLst>
            </p:cNvPr>
            <p:cNvSpPr>
              <a:spLocks/>
            </p:cNvSpPr>
            <p:nvPr/>
          </p:nvSpPr>
          <p:spPr bwMode="auto">
            <a:xfrm>
              <a:off x="3381" y="2"/>
              <a:ext cx="891" cy="1652"/>
            </a:xfrm>
            <a:custGeom>
              <a:avLst/>
              <a:gdLst>
                <a:gd name="T0" fmla="*/ 0 w 891"/>
                <a:gd name="T1" fmla="*/ 1652 h 1652"/>
                <a:gd name="T2" fmla="*/ 891 w 891"/>
                <a:gd name="T3" fmla="*/ 1249 h 1652"/>
                <a:gd name="T4" fmla="*/ 891 w 891"/>
                <a:gd name="T5" fmla="*/ 0 h 1652"/>
                <a:gd name="T6" fmla="*/ 9 w 891"/>
                <a:gd name="T7" fmla="*/ 608 h 1652"/>
                <a:gd name="T8" fmla="*/ 0 w 891"/>
                <a:gd name="T9" fmla="*/ 1652 h 1652"/>
              </a:gdLst>
              <a:ahLst/>
              <a:cxnLst>
                <a:cxn ang="0">
                  <a:pos x="T0" y="T1"/>
                </a:cxn>
                <a:cxn ang="0">
                  <a:pos x="T2" y="T3"/>
                </a:cxn>
                <a:cxn ang="0">
                  <a:pos x="T4" y="T5"/>
                </a:cxn>
                <a:cxn ang="0">
                  <a:pos x="T6" y="T7"/>
                </a:cxn>
                <a:cxn ang="0">
                  <a:pos x="T8" y="T9"/>
                </a:cxn>
              </a:cxnLst>
              <a:rect l="0" t="0" r="r" b="b"/>
              <a:pathLst>
                <a:path w="891" h="1652">
                  <a:moveTo>
                    <a:pt x="0" y="1652"/>
                  </a:moveTo>
                  <a:lnTo>
                    <a:pt x="891" y="1249"/>
                  </a:lnTo>
                  <a:lnTo>
                    <a:pt x="891" y="0"/>
                  </a:lnTo>
                  <a:lnTo>
                    <a:pt x="9" y="608"/>
                  </a:lnTo>
                  <a:lnTo>
                    <a:pt x="0" y="165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82" name="Freeform 7">
              <a:extLst>
                <a:ext uri="{FF2B5EF4-FFF2-40B4-BE49-F238E27FC236}">
                  <a16:creationId xmlns="" xmlns:a16="http://schemas.microsoft.com/office/drawing/2014/main" id="{C39145A5-309C-4ED4-B614-829854761969}"/>
                </a:ext>
              </a:extLst>
            </p:cNvPr>
            <p:cNvSpPr>
              <a:spLocks/>
            </p:cNvSpPr>
            <p:nvPr/>
          </p:nvSpPr>
          <p:spPr bwMode="auto">
            <a:xfrm>
              <a:off x="4272" y="2"/>
              <a:ext cx="850" cy="1650"/>
            </a:xfrm>
            <a:custGeom>
              <a:avLst/>
              <a:gdLst>
                <a:gd name="T0" fmla="*/ 850 w 850"/>
                <a:gd name="T1" fmla="*/ 1650 h 1650"/>
                <a:gd name="T2" fmla="*/ 0 w 850"/>
                <a:gd name="T3" fmla="*/ 1249 h 1650"/>
                <a:gd name="T4" fmla="*/ 0 w 850"/>
                <a:gd name="T5" fmla="*/ 0 h 1650"/>
                <a:gd name="T6" fmla="*/ 850 w 850"/>
                <a:gd name="T7" fmla="*/ 622 h 1650"/>
                <a:gd name="T8" fmla="*/ 850 w 850"/>
                <a:gd name="T9" fmla="*/ 1650 h 1650"/>
              </a:gdLst>
              <a:ahLst/>
              <a:cxnLst>
                <a:cxn ang="0">
                  <a:pos x="T0" y="T1"/>
                </a:cxn>
                <a:cxn ang="0">
                  <a:pos x="T2" y="T3"/>
                </a:cxn>
                <a:cxn ang="0">
                  <a:pos x="T4" y="T5"/>
                </a:cxn>
                <a:cxn ang="0">
                  <a:pos x="T6" y="T7"/>
                </a:cxn>
                <a:cxn ang="0">
                  <a:pos x="T8" y="T9"/>
                </a:cxn>
              </a:cxnLst>
              <a:rect l="0" t="0" r="r" b="b"/>
              <a:pathLst>
                <a:path w="850" h="1650">
                  <a:moveTo>
                    <a:pt x="850" y="1650"/>
                  </a:moveTo>
                  <a:lnTo>
                    <a:pt x="0" y="1249"/>
                  </a:lnTo>
                  <a:lnTo>
                    <a:pt x="0" y="0"/>
                  </a:lnTo>
                  <a:lnTo>
                    <a:pt x="850" y="622"/>
                  </a:lnTo>
                  <a:lnTo>
                    <a:pt x="850" y="165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83" name="Freeform 8">
              <a:extLst>
                <a:ext uri="{FF2B5EF4-FFF2-40B4-BE49-F238E27FC236}">
                  <a16:creationId xmlns="" xmlns:a16="http://schemas.microsoft.com/office/drawing/2014/main" id="{6C0D3E4C-38A2-4165-B61F-A6B1C49F78BE}"/>
                </a:ext>
              </a:extLst>
            </p:cNvPr>
            <p:cNvSpPr>
              <a:spLocks/>
            </p:cNvSpPr>
            <p:nvPr/>
          </p:nvSpPr>
          <p:spPr bwMode="auto">
            <a:xfrm>
              <a:off x="3381" y="1251"/>
              <a:ext cx="1741" cy="722"/>
            </a:xfrm>
            <a:custGeom>
              <a:avLst/>
              <a:gdLst>
                <a:gd name="T0" fmla="*/ 1741 w 1741"/>
                <a:gd name="T1" fmla="*/ 401 h 722"/>
                <a:gd name="T2" fmla="*/ 909 w 1741"/>
                <a:gd name="T3" fmla="*/ 722 h 722"/>
                <a:gd name="T4" fmla="*/ 0 w 1741"/>
                <a:gd name="T5" fmla="*/ 403 h 722"/>
                <a:gd name="T6" fmla="*/ 891 w 1741"/>
                <a:gd name="T7" fmla="*/ 0 h 722"/>
                <a:gd name="T8" fmla="*/ 1741 w 1741"/>
                <a:gd name="T9" fmla="*/ 401 h 722"/>
              </a:gdLst>
              <a:ahLst/>
              <a:cxnLst>
                <a:cxn ang="0">
                  <a:pos x="T0" y="T1"/>
                </a:cxn>
                <a:cxn ang="0">
                  <a:pos x="T2" y="T3"/>
                </a:cxn>
                <a:cxn ang="0">
                  <a:pos x="T4" y="T5"/>
                </a:cxn>
                <a:cxn ang="0">
                  <a:pos x="T6" y="T7"/>
                </a:cxn>
                <a:cxn ang="0">
                  <a:pos x="T8" y="T9"/>
                </a:cxn>
              </a:cxnLst>
              <a:rect l="0" t="0" r="r" b="b"/>
              <a:pathLst>
                <a:path w="1741" h="722">
                  <a:moveTo>
                    <a:pt x="1741" y="401"/>
                  </a:moveTo>
                  <a:lnTo>
                    <a:pt x="909" y="722"/>
                  </a:lnTo>
                  <a:lnTo>
                    <a:pt x="0" y="403"/>
                  </a:lnTo>
                  <a:lnTo>
                    <a:pt x="891" y="0"/>
                  </a:lnTo>
                  <a:lnTo>
                    <a:pt x="1741" y="401"/>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84" name="Freeform 9">
              <a:extLst>
                <a:ext uri="{FF2B5EF4-FFF2-40B4-BE49-F238E27FC236}">
                  <a16:creationId xmlns="" xmlns:a16="http://schemas.microsoft.com/office/drawing/2014/main" id="{7A97714A-54A3-4683-9F2B-2FA9CFAF70F7}"/>
                </a:ext>
              </a:extLst>
            </p:cNvPr>
            <p:cNvSpPr>
              <a:spLocks/>
            </p:cNvSpPr>
            <p:nvPr/>
          </p:nvSpPr>
          <p:spPr bwMode="auto">
            <a:xfrm>
              <a:off x="4889" y="687"/>
              <a:ext cx="85" cy="60"/>
            </a:xfrm>
            <a:custGeom>
              <a:avLst/>
              <a:gdLst>
                <a:gd name="T0" fmla="*/ 43 w 44"/>
                <a:gd name="T1" fmla="*/ 0 h 31"/>
                <a:gd name="T2" fmla="*/ 0 w 44"/>
                <a:gd name="T3" fmla="*/ 25 h 31"/>
                <a:gd name="T4" fmla="*/ 3 w 44"/>
                <a:gd name="T5" fmla="*/ 31 h 31"/>
                <a:gd name="T6" fmla="*/ 44 w 44"/>
                <a:gd name="T7" fmla="*/ 7 h 31"/>
                <a:gd name="T8" fmla="*/ 43 w 44"/>
                <a:gd name="T9" fmla="*/ 0 h 31"/>
              </a:gdLst>
              <a:ahLst/>
              <a:cxnLst>
                <a:cxn ang="0">
                  <a:pos x="T0" y="T1"/>
                </a:cxn>
                <a:cxn ang="0">
                  <a:pos x="T2" y="T3"/>
                </a:cxn>
                <a:cxn ang="0">
                  <a:pos x="T4" y="T5"/>
                </a:cxn>
                <a:cxn ang="0">
                  <a:pos x="T6" y="T7"/>
                </a:cxn>
                <a:cxn ang="0">
                  <a:pos x="T8" y="T9"/>
                </a:cxn>
              </a:cxnLst>
              <a:rect l="0" t="0" r="r" b="b"/>
              <a:pathLst>
                <a:path w="44" h="31">
                  <a:moveTo>
                    <a:pt x="43" y="0"/>
                  </a:moveTo>
                  <a:cubicBezTo>
                    <a:pt x="25" y="4"/>
                    <a:pt x="1" y="25"/>
                    <a:pt x="0" y="25"/>
                  </a:cubicBezTo>
                  <a:cubicBezTo>
                    <a:pt x="3" y="31"/>
                    <a:pt x="3" y="31"/>
                    <a:pt x="3" y="31"/>
                  </a:cubicBezTo>
                  <a:cubicBezTo>
                    <a:pt x="3" y="31"/>
                    <a:pt x="26" y="10"/>
                    <a:pt x="44" y="7"/>
                  </a:cubicBez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85" name="Freeform 10">
              <a:extLst>
                <a:ext uri="{FF2B5EF4-FFF2-40B4-BE49-F238E27FC236}">
                  <a16:creationId xmlns="" xmlns:a16="http://schemas.microsoft.com/office/drawing/2014/main" id="{003B6D18-26F4-4B2C-8C54-48C82CF1A67F}"/>
                </a:ext>
              </a:extLst>
            </p:cNvPr>
            <p:cNvSpPr>
              <a:spLocks/>
            </p:cNvSpPr>
            <p:nvPr/>
          </p:nvSpPr>
          <p:spPr bwMode="auto">
            <a:xfrm>
              <a:off x="4762" y="512"/>
              <a:ext cx="34" cy="123"/>
            </a:xfrm>
            <a:custGeom>
              <a:avLst/>
              <a:gdLst>
                <a:gd name="T0" fmla="*/ 18 w 18"/>
                <a:gd name="T1" fmla="*/ 3 h 64"/>
                <a:gd name="T2" fmla="*/ 14 w 18"/>
                <a:gd name="T3" fmla="*/ 0 h 64"/>
                <a:gd name="T4" fmla="*/ 0 w 18"/>
                <a:gd name="T5" fmla="*/ 63 h 64"/>
                <a:gd name="T6" fmla="*/ 5 w 18"/>
                <a:gd name="T7" fmla="*/ 64 h 64"/>
                <a:gd name="T8" fmla="*/ 18 w 18"/>
                <a:gd name="T9" fmla="*/ 3 h 64"/>
              </a:gdLst>
              <a:ahLst/>
              <a:cxnLst>
                <a:cxn ang="0">
                  <a:pos x="T0" y="T1"/>
                </a:cxn>
                <a:cxn ang="0">
                  <a:pos x="T2" y="T3"/>
                </a:cxn>
                <a:cxn ang="0">
                  <a:pos x="T4" y="T5"/>
                </a:cxn>
                <a:cxn ang="0">
                  <a:pos x="T6" y="T7"/>
                </a:cxn>
                <a:cxn ang="0">
                  <a:pos x="T8" y="T9"/>
                </a:cxn>
              </a:cxnLst>
              <a:rect l="0" t="0" r="r" b="b"/>
              <a:pathLst>
                <a:path w="18" h="64">
                  <a:moveTo>
                    <a:pt x="18" y="3"/>
                  </a:moveTo>
                  <a:cubicBezTo>
                    <a:pt x="14" y="0"/>
                    <a:pt x="14" y="0"/>
                    <a:pt x="14" y="0"/>
                  </a:cubicBezTo>
                  <a:cubicBezTo>
                    <a:pt x="4" y="22"/>
                    <a:pt x="0" y="61"/>
                    <a:pt x="0" y="63"/>
                  </a:cubicBezTo>
                  <a:cubicBezTo>
                    <a:pt x="5" y="64"/>
                    <a:pt x="5" y="64"/>
                    <a:pt x="5" y="64"/>
                  </a:cubicBezTo>
                  <a:cubicBezTo>
                    <a:pt x="5" y="63"/>
                    <a:pt x="8" y="25"/>
                    <a:pt x="1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86" name="Freeform 11">
              <a:extLst>
                <a:ext uri="{FF2B5EF4-FFF2-40B4-BE49-F238E27FC236}">
                  <a16:creationId xmlns="" xmlns:a16="http://schemas.microsoft.com/office/drawing/2014/main" id="{2DC05E70-6D20-42AD-8064-20066B7DF13D}"/>
                </a:ext>
              </a:extLst>
            </p:cNvPr>
            <p:cNvSpPr>
              <a:spLocks/>
            </p:cNvSpPr>
            <p:nvPr/>
          </p:nvSpPr>
          <p:spPr bwMode="auto">
            <a:xfrm>
              <a:off x="4929" y="843"/>
              <a:ext cx="89" cy="27"/>
            </a:xfrm>
            <a:custGeom>
              <a:avLst/>
              <a:gdLst>
                <a:gd name="T0" fmla="*/ 0 w 46"/>
                <a:gd name="T1" fmla="*/ 5 h 14"/>
                <a:gd name="T2" fmla="*/ 0 w 46"/>
                <a:gd name="T3" fmla="*/ 11 h 14"/>
                <a:gd name="T4" fmla="*/ 45 w 46"/>
                <a:gd name="T5" fmla="*/ 14 h 14"/>
                <a:gd name="T6" fmla="*/ 46 w 46"/>
                <a:gd name="T7" fmla="*/ 8 h 14"/>
                <a:gd name="T8" fmla="*/ 0 w 46"/>
                <a:gd name="T9" fmla="*/ 5 h 14"/>
              </a:gdLst>
              <a:ahLst/>
              <a:cxnLst>
                <a:cxn ang="0">
                  <a:pos x="T0" y="T1"/>
                </a:cxn>
                <a:cxn ang="0">
                  <a:pos x="T2" y="T3"/>
                </a:cxn>
                <a:cxn ang="0">
                  <a:pos x="T4" y="T5"/>
                </a:cxn>
                <a:cxn ang="0">
                  <a:pos x="T6" y="T7"/>
                </a:cxn>
                <a:cxn ang="0">
                  <a:pos x="T8" y="T9"/>
                </a:cxn>
              </a:cxnLst>
              <a:rect l="0" t="0" r="r" b="b"/>
              <a:pathLst>
                <a:path w="46" h="14">
                  <a:moveTo>
                    <a:pt x="0" y="5"/>
                  </a:moveTo>
                  <a:cubicBezTo>
                    <a:pt x="0" y="11"/>
                    <a:pt x="0" y="11"/>
                    <a:pt x="0" y="11"/>
                  </a:cubicBezTo>
                  <a:cubicBezTo>
                    <a:pt x="0" y="11"/>
                    <a:pt x="28" y="7"/>
                    <a:pt x="45" y="14"/>
                  </a:cubicBezTo>
                  <a:cubicBezTo>
                    <a:pt x="46" y="8"/>
                    <a:pt x="46" y="8"/>
                    <a:pt x="46" y="8"/>
                  </a:cubicBezTo>
                  <a:cubicBezTo>
                    <a:pt x="28" y="0"/>
                    <a:pt x="1" y="5"/>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87" name="Freeform 12">
              <a:extLst>
                <a:ext uri="{FF2B5EF4-FFF2-40B4-BE49-F238E27FC236}">
                  <a16:creationId xmlns="" xmlns:a16="http://schemas.microsoft.com/office/drawing/2014/main" id="{30B12DCC-9520-4EAC-AD6E-441BB894A61D}"/>
                </a:ext>
              </a:extLst>
            </p:cNvPr>
            <p:cNvSpPr>
              <a:spLocks/>
            </p:cNvSpPr>
            <p:nvPr/>
          </p:nvSpPr>
          <p:spPr bwMode="auto">
            <a:xfrm>
              <a:off x="4494" y="707"/>
              <a:ext cx="87" cy="57"/>
            </a:xfrm>
            <a:custGeom>
              <a:avLst/>
              <a:gdLst>
                <a:gd name="T0" fmla="*/ 0 w 45"/>
                <a:gd name="T1" fmla="*/ 7 h 30"/>
                <a:gd name="T2" fmla="*/ 42 w 45"/>
                <a:gd name="T3" fmla="*/ 30 h 30"/>
                <a:gd name="T4" fmla="*/ 45 w 45"/>
                <a:gd name="T5" fmla="*/ 24 h 30"/>
                <a:gd name="T6" fmla="*/ 1 w 45"/>
                <a:gd name="T7" fmla="*/ 0 h 30"/>
                <a:gd name="T8" fmla="*/ 0 w 45"/>
                <a:gd name="T9" fmla="*/ 7 h 30"/>
              </a:gdLst>
              <a:ahLst/>
              <a:cxnLst>
                <a:cxn ang="0">
                  <a:pos x="T0" y="T1"/>
                </a:cxn>
                <a:cxn ang="0">
                  <a:pos x="T2" y="T3"/>
                </a:cxn>
                <a:cxn ang="0">
                  <a:pos x="T4" y="T5"/>
                </a:cxn>
                <a:cxn ang="0">
                  <a:pos x="T6" y="T7"/>
                </a:cxn>
                <a:cxn ang="0">
                  <a:pos x="T8" y="T9"/>
                </a:cxn>
              </a:cxnLst>
              <a:rect l="0" t="0" r="r" b="b"/>
              <a:pathLst>
                <a:path w="45" h="30">
                  <a:moveTo>
                    <a:pt x="0" y="7"/>
                  </a:moveTo>
                  <a:cubicBezTo>
                    <a:pt x="18" y="9"/>
                    <a:pt x="42" y="29"/>
                    <a:pt x="42" y="30"/>
                  </a:cubicBezTo>
                  <a:cubicBezTo>
                    <a:pt x="45" y="24"/>
                    <a:pt x="45" y="24"/>
                    <a:pt x="45" y="24"/>
                  </a:cubicBezTo>
                  <a:cubicBezTo>
                    <a:pt x="44" y="23"/>
                    <a:pt x="20" y="3"/>
                    <a:pt x="1" y="0"/>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88" name="Freeform 13">
              <a:extLst>
                <a:ext uri="{FF2B5EF4-FFF2-40B4-BE49-F238E27FC236}">
                  <a16:creationId xmlns="" xmlns:a16="http://schemas.microsoft.com/office/drawing/2014/main" id="{F78FDB87-3D79-47D0-88E8-B235D6993AF0}"/>
                </a:ext>
              </a:extLst>
            </p:cNvPr>
            <p:cNvSpPr>
              <a:spLocks/>
            </p:cNvSpPr>
            <p:nvPr/>
          </p:nvSpPr>
          <p:spPr bwMode="auto">
            <a:xfrm>
              <a:off x="4594" y="535"/>
              <a:ext cx="54" cy="114"/>
            </a:xfrm>
            <a:custGeom>
              <a:avLst/>
              <a:gdLst>
                <a:gd name="T0" fmla="*/ 28 w 28"/>
                <a:gd name="T1" fmla="*/ 56 h 59"/>
                <a:gd name="T2" fmla="*/ 3 w 28"/>
                <a:gd name="T3" fmla="*/ 0 h 59"/>
                <a:gd name="T4" fmla="*/ 0 w 28"/>
                <a:gd name="T5" fmla="*/ 5 h 59"/>
                <a:gd name="T6" fmla="*/ 24 w 28"/>
                <a:gd name="T7" fmla="*/ 59 h 59"/>
                <a:gd name="T8" fmla="*/ 28 w 28"/>
                <a:gd name="T9" fmla="*/ 56 h 59"/>
              </a:gdLst>
              <a:ahLst/>
              <a:cxnLst>
                <a:cxn ang="0">
                  <a:pos x="T0" y="T1"/>
                </a:cxn>
                <a:cxn ang="0">
                  <a:pos x="T2" y="T3"/>
                </a:cxn>
                <a:cxn ang="0">
                  <a:pos x="T4" y="T5"/>
                </a:cxn>
                <a:cxn ang="0">
                  <a:pos x="T6" y="T7"/>
                </a:cxn>
                <a:cxn ang="0">
                  <a:pos x="T8" y="T9"/>
                </a:cxn>
              </a:cxnLst>
              <a:rect l="0" t="0" r="r" b="b"/>
              <a:pathLst>
                <a:path w="28" h="59">
                  <a:moveTo>
                    <a:pt x="28" y="56"/>
                  </a:moveTo>
                  <a:cubicBezTo>
                    <a:pt x="28" y="55"/>
                    <a:pt x="17" y="18"/>
                    <a:pt x="3" y="0"/>
                  </a:cubicBezTo>
                  <a:cubicBezTo>
                    <a:pt x="0" y="5"/>
                    <a:pt x="0" y="5"/>
                    <a:pt x="0" y="5"/>
                  </a:cubicBezTo>
                  <a:cubicBezTo>
                    <a:pt x="13" y="22"/>
                    <a:pt x="24" y="58"/>
                    <a:pt x="24" y="59"/>
                  </a:cubicBezTo>
                  <a:lnTo>
                    <a:pt x="28"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89" name="Freeform 14">
              <a:extLst>
                <a:ext uri="{FF2B5EF4-FFF2-40B4-BE49-F238E27FC236}">
                  <a16:creationId xmlns="" xmlns:a16="http://schemas.microsoft.com/office/drawing/2014/main" id="{8D9669C7-A8AA-49D7-9FCF-A472BB85E1B3}"/>
                </a:ext>
              </a:extLst>
            </p:cNvPr>
            <p:cNvSpPr>
              <a:spLocks/>
            </p:cNvSpPr>
            <p:nvPr/>
          </p:nvSpPr>
          <p:spPr bwMode="auto">
            <a:xfrm>
              <a:off x="4479" y="868"/>
              <a:ext cx="90" cy="29"/>
            </a:xfrm>
            <a:custGeom>
              <a:avLst/>
              <a:gdLst>
                <a:gd name="T0" fmla="*/ 0 w 47"/>
                <a:gd name="T1" fmla="*/ 9 h 15"/>
                <a:gd name="T2" fmla="*/ 2 w 47"/>
                <a:gd name="T3" fmla="*/ 15 h 15"/>
                <a:gd name="T4" fmla="*/ 46 w 47"/>
                <a:gd name="T5" fmla="*/ 11 h 15"/>
                <a:gd name="T6" fmla="*/ 47 w 47"/>
                <a:gd name="T7" fmla="*/ 5 h 15"/>
                <a:gd name="T8" fmla="*/ 0 w 47"/>
                <a:gd name="T9" fmla="*/ 9 h 15"/>
              </a:gdLst>
              <a:ahLst/>
              <a:cxnLst>
                <a:cxn ang="0">
                  <a:pos x="T0" y="T1"/>
                </a:cxn>
                <a:cxn ang="0">
                  <a:pos x="T2" y="T3"/>
                </a:cxn>
                <a:cxn ang="0">
                  <a:pos x="T4" y="T5"/>
                </a:cxn>
                <a:cxn ang="0">
                  <a:pos x="T6" y="T7"/>
                </a:cxn>
                <a:cxn ang="0">
                  <a:pos x="T8" y="T9"/>
                </a:cxn>
              </a:cxnLst>
              <a:rect l="0" t="0" r="r" b="b"/>
              <a:pathLst>
                <a:path w="47" h="15">
                  <a:moveTo>
                    <a:pt x="0" y="9"/>
                  </a:moveTo>
                  <a:cubicBezTo>
                    <a:pt x="2" y="15"/>
                    <a:pt x="2" y="15"/>
                    <a:pt x="2" y="15"/>
                  </a:cubicBezTo>
                  <a:cubicBezTo>
                    <a:pt x="19" y="7"/>
                    <a:pt x="46" y="11"/>
                    <a:pt x="46" y="11"/>
                  </a:cubicBezTo>
                  <a:cubicBezTo>
                    <a:pt x="47" y="5"/>
                    <a:pt x="47" y="5"/>
                    <a:pt x="47" y="5"/>
                  </a:cubicBezTo>
                  <a:cubicBezTo>
                    <a:pt x="46" y="5"/>
                    <a:pt x="18" y="0"/>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90" name="Freeform 15">
              <a:extLst>
                <a:ext uri="{FF2B5EF4-FFF2-40B4-BE49-F238E27FC236}">
                  <a16:creationId xmlns="" xmlns:a16="http://schemas.microsoft.com/office/drawing/2014/main" id="{28431FFB-923D-457B-B83A-6A4817E3AE41}"/>
                </a:ext>
              </a:extLst>
            </p:cNvPr>
            <p:cNvSpPr>
              <a:spLocks/>
            </p:cNvSpPr>
            <p:nvPr/>
          </p:nvSpPr>
          <p:spPr bwMode="auto">
            <a:xfrm>
              <a:off x="4910" y="972"/>
              <a:ext cx="71" cy="70"/>
            </a:xfrm>
            <a:custGeom>
              <a:avLst/>
              <a:gdLst>
                <a:gd name="T0" fmla="*/ 3 w 37"/>
                <a:gd name="T1" fmla="*/ 0 h 36"/>
                <a:gd name="T2" fmla="*/ 0 w 37"/>
                <a:gd name="T3" fmla="*/ 5 h 36"/>
                <a:gd name="T4" fmla="*/ 32 w 37"/>
                <a:gd name="T5" fmla="*/ 36 h 36"/>
                <a:gd name="T6" fmla="*/ 37 w 37"/>
                <a:gd name="T7" fmla="*/ 32 h 36"/>
                <a:gd name="T8" fmla="*/ 3 w 37"/>
                <a:gd name="T9" fmla="*/ 0 h 36"/>
              </a:gdLst>
              <a:ahLst/>
              <a:cxnLst>
                <a:cxn ang="0">
                  <a:pos x="T0" y="T1"/>
                </a:cxn>
                <a:cxn ang="0">
                  <a:pos x="T2" y="T3"/>
                </a:cxn>
                <a:cxn ang="0">
                  <a:pos x="T4" y="T5"/>
                </a:cxn>
                <a:cxn ang="0">
                  <a:pos x="T6" y="T7"/>
                </a:cxn>
                <a:cxn ang="0">
                  <a:pos x="T8" y="T9"/>
                </a:cxn>
              </a:cxnLst>
              <a:rect l="0" t="0" r="r" b="b"/>
              <a:pathLst>
                <a:path w="37" h="36">
                  <a:moveTo>
                    <a:pt x="3" y="0"/>
                  </a:moveTo>
                  <a:cubicBezTo>
                    <a:pt x="0" y="5"/>
                    <a:pt x="0" y="5"/>
                    <a:pt x="0" y="5"/>
                  </a:cubicBezTo>
                  <a:cubicBezTo>
                    <a:pt x="0" y="5"/>
                    <a:pt x="24" y="19"/>
                    <a:pt x="32" y="36"/>
                  </a:cubicBezTo>
                  <a:cubicBezTo>
                    <a:pt x="37" y="32"/>
                    <a:pt x="37" y="32"/>
                    <a:pt x="37" y="32"/>
                  </a:cubicBezTo>
                  <a:cubicBezTo>
                    <a:pt x="29" y="14"/>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91" name="Freeform 16">
              <a:extLst>
                <a:ext uri="{FF2B5EF4-FFF2-40B4-BE49-F238E27FC236}">
                  <a16:creationId xmlns="" xmlns:a16="http://schemas.microsoft.com/office/drawing/2014/main" id="{0E52C0EA-FE8C-4B2E-850E-27A3BA72E844}"/>
                </a:ext>
              </a:extLst>
            </p:cNvPr>
            <p:cNvSpPr>
              <a:spLocks/>
            </p:cNvSpPr>
            <p:nvPr/>
          </p:nvSpPr>
          <p:spPr bwMode="auto">
            <a:xfrm>
              <a:off x="4690" y="1072"/>
              <a:ext cx="108" cy="56"/>
            </a:xfrm>
            <a:custGeom>
              <a:avLst/>
              <a:gdLst>
                <a:gd name="T0" fmla="*/ 53 w 56"/>
                <a:gd name="T1" fmla="*/ 22 h 29"/>
                <a:gd name="T2" fmla="*/ 3 w 56"/>
                <a:gd name="T3" fmla="*/ 0 h 29"/>
                <a:gd name="T4" fmla="*/ 0 w 56"/>
                <a:gd name="T5" fmla="*/ 2 h 29"/>
                <a:gd name="T6" fmla="*/ 2 w 56"/>
                <a:gd name="T7" fmla="*/ 6 h 29"/>
                <a:gd name="T8" fmla="*/ 53 w 56"/>
                <a:gd name="T9" fmla="*/ 28 h 29"/>
                <a:gd name="T10" fmla="*/ 56 w 56"/>
                <a:gd name="T11" fmla="*/ 26 h 29"/>
                <a:gd name="T12" fmla="*/ 53 w 56"/>
                <a:gd name="T13" fmla="*/ 22 h 29"/>
              </a:gdLst>
              <a:ahLst/>
              <a:cxnLst>
                <a:cxn ang="0">
                  <a:pos x="T0" y="T1"/>
                </a:cxn>
                <a:cxn ang="0">
                  <a:pos x="T2" y="T3"/>
                </a:cxn>
                <a:cxn ang="0">
                  <a:pos x="T4" y="T5"/>
                </a:cxn>
                <a:cxn ang="0">
                  <a:pos x="T6" y="T7"/>
                </a:cxn>
                <a:cxn ang="0">
                  <a:pos x="T8" y="T9"/>
                </a:cxn>
                <a:cxn ang="0">
                  <a:pos x="T10" y="T11"/>
                </a:cxn>
                <a:cxn ang="0">
                  <a:pos x="T12" y="T13"/>
                </a:cxn>
              </a:cxnLst>
              <a:rect l="0" t="0" r="r" b="b"/>
              <a:pathLst>
                <a:path w="56" h="29">
                  <a:moveTo>
                    <a:pt x="53" y="22"/>
                  </a:moveTo>
                  <a:cubicBezTo>
                    <a:pt x="3" y="0"/>
                    <a:pt x="3" y="0"/>
                    <a:pt x="3" y="0"/>
                  </a:cubicBezTo>
                  <a:cubicBezTo>
                    <a:pt x="1" y="0"/>
                    <a:pt x="0" y="1"/>
                    <a:pt x="0" y="2"/>
                  </a:cubicBezTo>
                  <a:cubicBezTo>
                    <a:pt x="0" y="4"/>
                    <a:pt x="1" y="6"/>
                    <a:pt x="2" y="6"/>
                  </a:cubicBezTo>
                  <a:cubicBezTo>
                    <a:pt x="53" y="28"/>
                    <a:pt x="53" y="28"/>
                    <a:pt x="53" y="28"/>
                  </a:cubicBezTo>
                  <a:cubicBezTo>
                    <a:pt x="55" y="29"/>
                    <a:pt x="56" y="28"/>
                    <a:pt x="56" y="26"/>
                  </a:cubicBezTo>
                  <a:cubicBezTo>
                    <a:pt x="56" y="25"/>
                    <a:pt x="55" y="23"/>
                    <a:pt x="53"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92" name="Freeform 17">
              <a:extLst>
                <a:ext uri="{FF2B5EF4-FFF2-40B4-BE49-F238E27FC236}">
                  <a16:creationId xmlns="" xmlns:a16="http://schemas.microsoft.com/office/drawing/2014/main" id="{FFE34E20-D0BA-45E6-A886-2A2EECF09522}"/>
                </a:ext>
              </a:extLst>
            </p:cNvPr>
            <p:cNvSpPr>
              <a:spLocks/>
            </p:cNvSpPr>
            <p:nvPr/>
          </p:nvSpPr>
          <p:spPr bwMode="auto">
            <a:xfrm>
              <a:off x="4690" y="1090"/>
              <a:ext cx="106" cy="56"/>
            </a:xfrm>
            <a:custGeom>
              <a:avLst/>
              <a:gdLst>
                <a:gd name="T0" fmla="*/ 53 w 55"/>
                <a:gd name="T1" fmla="*/ 22 h 29"/>
                <a:gd name="T2" fmla="*/ 2 w 55"/>
                <a:gd name="T3" fmla="*/ 0 h 29"/>
                <a:gd name="T4" fmla="*/ 0 w 55"/>
                <a:gd name="T5" fmla="*/ 2 h 29"/>
                <a:gd name="T6" fmla="*/ 2 w 55"/>
                <a:gd name="T7" fmla="*/ 6 h 29"/>
                <a:gd name="T8" fmla="*/ 53 w 55"/>
                <a:gd name="T9" fmla="*/ 28 h 29"/>
                <a:gd name="T10" fmla="*/ 55 w 55"/>
                <a:gd name="T11" fmla="*/ 26 h 29"/>
                <a:gd name="T12" fmla="*/ 53 w 55"/>
                <a:gd name="T13" fmla="*/ 22 h 29"/>
              </a:gdLst>
              <a:ahLst/>
              <a:cxnLst>
                <a:cxn ang="0">
                  <a:pos x="T0" y="T1"/>
                </a:cxn>
                <a:cxn ang="0">
                  <a:pos x="T2" y="T3"/>
                </a:cxn>
                <a:cxn ang="0">
                  <a:pos x="T4" y="T5"/>
                </a:cxn>
                <a:cxn ang="0">
                  <a:pos x="T6" y="T7"/>
                </a:cxn>
                <a:cxn ang="0">
                  <a:pos x="T8" y="T9"/>
                </a:cxn>
                <a:cxn ang="0">
                  <a:pos x="T10" y="T11"/>
                </a:cxn>
                <a:cxn ang="0">
                  <a:pos x="T12" y="T13"/>
                </a:cxn>
              </a:cxnLst>
              <a:rect l="0" t="0" r="r" b="b"/>
              <a:pathLst>
                <a:path w="55" h="29">
                  <a:moveTo>
                    <a:pt x="53" y="22"/>
                  </a:moveTo>
                  <a:cubicBezTo>
                    <a:pt x="2" y="0"/>
                    <a:pt x="2" y="0"/>
                    <a:pt x="2" y="0"/>
                  </a:cubicBezTo>
                  <a:cubicBezTo>
                    <a:pt x="1" y="0"/>
                    <a:pt x="0" y="1"/>
                    <a:pt x="0" y="2"/>
                  </a:cubicBezTo>
                  <a:cubicBezTo>
                    <a:pt x="0" y="4"/>
                    <a:pt x="1" y="6"/>
                    <a:pt x="2" y="6"/>
                  </a:cubicBezTo>
                  <a:cubicBezTo>
                    <a:pt x="53" y="28"/>
                    <a:pt x="53" y="28"/>
                    <a:pt x="53" y="28"/>
                  </a:cubicBezTo>
                  <a:cubicBezTo>
                    <a:pt x="54" y="29"/>
                    <a:pt x="55" y="28"/>
                    <a:pt x="55" y="26"/>
                  </a:cubicBezTo>
                  <a:cubicBezTo>
                    <a:pt x="55" y="25"/>
                    <a:pt x="54" y="23"/>
                    <a:pt x="53"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93" name="Freeform 18">
              <a:extLst>
                <a:ext uri="{FF2B5EF4-FFF2-40B4-BE49-F238E27FC236}">
                  <a16:creationId xmlns="" xmlns:a16="http://schemas.microsoft.com/office/drawing/2014/main" id="{8DC2472A-534C-4EE7-AEDC-EAEC7CDF0BD8}"/>
                </a:ext>
              </a:extLst>
            </p:cNvPr>
            <p:cNvSpPr>
              <a:spLocks/>
            </p:cNvSpPr>
            <p:nvPr/>
          </p:nvSpPr>
          <p:spPr bwMode="auto">
            <a:xfrm>
              <a:off x="4688" y="1107"/>
              <a:ext cx="108" cy="56"/>
            </a:xfrm>
            <a:custGeom>
              <a:avLst/>
              <a:gdLst>
                <a:gd name="T0" fmla="*/ 54 w 56"/>
                <a:gd name="T1" fmla="*/ 22 h 29"/>
                <a:gd name="T2" fmla="*/ 3 w 56"/>
                <a:gd name="T3" fmla="*/ 0 h 29"/>
                <a:gd name="T4" fmla="*/ 0 w 56"/>
                <a:gd name="T5" fmla="*/ 2 h 29"/>
                <a:gd name="T6" fmla="*/ 3 w 56"/>
                <a:gd name="T7" fmla="*/ 6 h 29"/>
                <a:gd name="T8" fmla="*/ 54 w 56"/>
                <a:gd name="T9" fmla="*/ 28 h 29"/>
                <a:gd name="T10" fmla="*/ 56 w 56"/>
                <a:gd name="T11" fmla="*/ 26 h 29"/>
                <a:gd name="T12" fmla="*/ 54 w 56"/>
                <a:gd name="T13" fmla="*/ 22 h 29"/>
              </a:gdLst>
              <a:ahLst/>
              <a:cxnLst>
                <a:cxn ang="0">
                  <a:pos x="T0" y="T1"/>
                </a:cxn>
                <a:cxn ang="0">
                  <a:pos x="T2" y="T3"/>
                </a:cxn>
                <a:cxn ang="0">
                  <a:pos x="T4" y="T5"/>
                </a:cxn>
                <a:cxn ang="0">
                  <a:pos x="T6" y="T7"/>
                </a:cxn>
                <a:cxn ang="0">
                  <a:pos x="T8" y="T9"/>
                </a:cxn>
                <a:cxn ang="0">
                  <a:pos x="T10" y="T11"/>
                </a:cxn>
                <a:cxn ang="0">
                  <a:pos x="T12" y="T13"/>
                </a:cxn>
              </a:cxnLst>
              <a:rect l="0" t="0" r="r" b="b"/>
              <a:pathLst>
                <a:path w="56" h="29">
                  <a:moveTo>
                    <a:pt x="54" y="22"/>
                  </a:moveTo>
                  <a:cubicBezTo>
                    <a:pt x="3" y="0"/>
                    <a:pt x="3" y="0"/>
                    <a:pt x="3" y="0"/>
                  </a:cubicBezTo>
                  <a:cubicBezTo>
                    <a:pt x="2" y="0"/>
                    <a:pt x="1" y="1"/>
                    <a:pt x="0" y="2"/>
                  </a:cubicBezTo>
                  <a:cubicBezTo>
                    <a:pt x="0" y="4"/>
                    <a:pt x="1" y="6"/>
                    <a:pt x="3" y="6"/>
                  </a:cubicBezTo>
                  <a:cubicBezTo>
                    <a:pt x="54" y="28"/>
                    <a:pt x="54" y="28"/>
                    <a:pt x="54" y="28"/>
                  </a:cubicBezTo>
                  <a:cubicBezTo>
                    <a:pt x="55" y="29"/>
                    <a:pt x="56" y="28"/>
                    <a:pt x="56" y="26"/>
                  </a:cubicBezTo>
                  <a:cubicBezTo>
                    <a:pt x="56" y="25"/>
                    <a:pt x="55" y="23"/>
                    <a:pt x="5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94" name="Freeform 19">
              <a:extLst>
                <a:ext uri="{FF2B5EF4-FFF2-40B4-BE49-F238E27FC236}">
                  <a16:creationId xmlns="" xmlns:a16="http://schemas.microsoft.com/office/drawing/2014/main" id="{1CF0F179-6149-4ED3-B405-C543D8B629B3}"/>
                </a:ext>
              </a:extLst>
            </p:cNvPr>
            <p:cNvSpPr>
              <a:spLocks/>
            </p:cNvSpPr>
            <p:nvPr/>
          </p:nvSpPr>
          <p:spPr bwMode="auto">
            <a:xfrm>
              <a:off x="4690" y="1122"/>
              <a:ext cx="106" cy="70"/>
            </a:xfrm>
            <a:custGeom>
              <a:avLst/>
              <a:gdLst>
                <a:gd name="T0" fmla="*/ 53 w 55"/>
                <a:gd name="T1" fmla="*/ 22 h 36"/>
                <a:gd name="T2" fmla="*/ 2 w 55"/>
                <a:gd name="T3" fmla="*/ 0 h 36"/>
                <a:gd name="T4" fmla="*/ 0 w 55"/>
                <a:gd name="T5" fmla="*/ 1 h 36"/>
                <a:gd name="T6" fmla="*/ 1 w 55"/>
                <a:gd name="T7" fmla="*/ 4 h 36"/>
                <a:gd name="T8" fmla="*/ 5 w 55"/>
                <a:gd name="T9" fmla="*/ 10 h 36"/>
                <a:gd name="T10" fmla="*/ 8 w 55"/>
                <a:gd name="T11" fmla="*/ 15 h 36"/>
                <a:gd name="T12" fmla="*/ 9 w 55"/>
                <a:gd name="T13" fmla="*/ 16 h 36"/>
                <a:gd name="T14" fmla="*/ 9 w 55"/>
                <a:gd name="T15" fmla="*/ 16 h 36"/>
                <a:gd name="T16" fmla="*/ 14 w 55"/>
                <a:gd name="T17" fmla="*/ 24 h 36"/>
                <a:gd name="T18" fmla="*/ 39 w 55"/>
                <a:gd name="T19" fmla="*/ 35 h 36"/>
                <a:gd name="T20" fmla="*/ 44 w 55"/>
                <a:gd name="T21" fmla="*/ 31 h 36"/>
                <a:gd name="T22" fmla="*/ 44 w 55"/>
                <a:gd name="T23" fmla="*/ 31 h 36"/>
                <a:gd name="T24" fmla="*/ 46 w 55"/>
                <a:gd name="T25" fmla="*/ 31 h 36"/>
                <a:gd name="T26" fmla="*/ 53 w 55"/>
                <a:gd name="T27" fmla="*/ 26 h 36"/>
                <a:gd name="T28" fmla="*/ 53 w 55"/>
                <a:gd name="T29" fmla="*/ 26 h 36"/>
                <a:gd name="T30" fmla="*/ 55 w 55"/>
                <a:gd name="T31" fmla="*/ 25 h 36"/>
                <a:gd name="T32" fmla="*/ 53 w 55"/>
                <a:gd name="T33"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36">
                  <a:moveTo>
                    <a:pt x="53" y="22"/>
                  </a:moveTo>
                  <a:cubicBezTo>
                    <a:pt x="2" y="0"/>
                    <a:pt x="2" y="0"/>
                    <a:pt x="2" y="0"/>
                  </a:cubicBezTo>
                  <a:cubicBezTo>
                    <a:pt x="1" y="0"/>
                    <a:pt x="0" y="0"/>
                    <a:pt x="0" y="1"/>
                  </a:cubicBezTo>
                  <a:cubicBezTo>
                    <a:pt x="0" y="2"/>
                    <a:pt x="0" y="3"/>
                    <a:pt x="1" y="4"/>
                  </a:cubicBezTo>
                  <a:cubicBezTo>
                    <a:pt x="2" y="5"/>
                    <a:pt x="3" y="7"/>
                    <a:pt x="5" y="10"/>
                  </a:cubicBezTo>
                  <a:cubicBezTo>
                    <a:pt x="7" y="13"/>
                    <a:pt x="7" y="14"/>
                    <a:pt x="8" y="15"/>
                  </a:cubicBezTo>
                  <a:cubicBezTo>
                    <a:pt x="9" y="16"/>
                    <a:pt x="9" y="16"/>
                    <a:pt x="9" y="16"/>
                  </a:cubicBezTo>
                  <a:cubicBezTo>
                    <a:pt x="9" y="16"/>
                    <a:pt x="9" y="16"/>
                    <a:pt x="9" y="16"/>
                  </a:cubicBezTo>
                  <a:cubicBezTo>
                    <a:pt x="9" y="19"/>
                    <a:pt x="11" y="23"/>
                    <a:pt x="14" y="24"/>
                  </a:cubicBezTo>
                  <a:cubicBezTo>
                    <a:pt x="39" y="35"/>
                    <a:pt x="39" y="35"/>
                    <a:pt x="39" y="35"/>
                  </a:cubicBezTo>
                  <a:cubicBezTo>
                    <a:pt x="42" y="36"/>
                    <a:pt x="44" y="34"/>
                    <a:pt x="44" y="31"/>
                  </a:cubicBezTo>
                  <a:cubicBezTo>
                    <a:pt x="44" y="31"/>
                    <a:pt x="44" y="31"/>
                    <a:pt x="44" y="31"/>
                  </a:cubicBezTo>
                  <a:cubicBezTo>
                    <a:pt x="46" y="31"/>
                    <a:pt x="46" y="31"/>
                    <a:pt x="46" y="31"/>
                  </a:cubicBezTo>
                  <a:cubicBezTo>
                    <a:pt x="47" y="31"/>
                    <a:pt x="52" y="27"/>
                    <a:pt x="53" y="26"/>
                  </a:cubicBezTo>
                  <a:cubicBezTo>
                    <a:pt x="53" y="26"/>
                    <a:pt x="53" y="26"/>
                    <a:pt x="53" y="26"/>
                  </a:cubicBezTo>
                  <a:cubicBezTo>
                    <a:pt x="54" y="26"/>
                    <a:pt x="55" y="26"/>
                    <a:pt x="55" y="25"/>
                  </a:cubicBezTo>
                  <a:cubicBezTo>
                    <a:pt x="55" y="24"/>
                    <a:pt x="54" y="23"/>
                    <a:pt x="53"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95" name="Freeform 20">
              <a:extLst>
                <a:ext uri="{FF2B5EF4-FFF2-40B4-BE49-F238E27FC236}">
                  <a16:creationId xmlns="" xmlns:a16="http://schemas.microsoft.com/office/drawing/2014/main" id="{507EF5F6-5DC4-4821-A243-B4D80DC0BBB3}"/>
                </a:ext>
              </a:extLst>
            </p:cNvPr>
            <p:cNvSpPr>
              <a:spLocks/>
            </p:cNvSpPr>
            <p:nvPr/>
          </p:nvSpPr>
          <p:spPr bwMode="auto">
            <a:xfrm>
              <a:off x="4690" y="1055"/>
              <a:ext cx="108" cy="56"/>
            </a:xfrm>
            <a:custGeom>
              <a:avLst/>
              <a:gdLst>
                <a:gd name="T0" fmla="*/ 54 w 56"/>
                <a:gd name="T1" fmla="*/ 23 h 29"/>
                <a:gd name="T2" fmla="*/ 2 w 56"/>
                <a:gd name="T3" fmla="*/ 0 h 29"/>
                <a:gd name="T4" fmla="*/ 0 w 56"/>
                <a:gd name="T5" fmla="*/ 2 h 29"/>
                <a:gd name="T6" fmla="*/ 2 w 56"/>
                <a:gd name="T7" fmla="*/ 6 h 29"/>
                <a:gd name="T8" fmla="*/ 54 w 56"/>
                <a:gd name="T9" fmla="*/ 29 h 29"/>
                <a:gd name="T10" fmla="*/ 56 w 56"/>
                <a:gd name="T11" fmla="*/ 27 h 29"/>
                <a:gd name="T12" fmla="*/ 54 w 56"/>
                <a:gd name="T13" fmla="*/ 23 h 29"/>
              </a:gdLst>
              <a:ahLst/>
              <a:cxnLst>
                <a:cxn ang="0">
                  <a:pos x="T0" y="T1"/>
                </a:cxn>
                <a:cxn ang="0">
                  <a:pos x="T2" y="T3"/>
                </a:cxn>
                <a:cxn ang="0">
                  <a:pos x="T4" y="T5"/>
                </a:cxn>
                <a:cxn ang="0">
                  <a:pos x="T6" y="T7"/>
                </a:cxn>
                <a:cxn ang="0">
                  <a:pos x="T8" y="T9"/>
                </a:cxn>
                <a:cxn ang="0">
                  <a:pos x="T10" y="T11"/>
                </a:cxn>
                <a:cxn ang="0">
                  <a:pos x="T12" y="T13"/>
                </a:cxn>
              </a:cxnLst>
              <a:rect l="0" t="0" r="r" b="b"/>
              <a:pathLst>
                <a:path w="56" h="29">
                  <a:moveTo>
                    <a:pt x="54" y="23"/>
                  </a:moveTo>
                  <a:cubicBezTo>
                    <a:pt x="2" y="0"/>
                    <a:pt x="2" y="0"/>
                    <a:pt x="2" y="0"/>
                  </a:cubicBezTo>
                  <a:cubicBezTo>
                    <a:pt x="1" y="0"/>
                    <a:pt x="0" y="1"/>
                    <a:pt x="0" y="2"/>
                  </a:cubicBezTo>
                  <a:cubicBezTo>
                    <a:pt x="0" y="4"/>
                    <a:pt x="1" y="6"/>
                    <a:pt x="2" y="6"/>
                  </a:cubicBezTo>
                  <a:cubicBezTo>
                    <a:pt x="54" y="29"/>
                    <a:pt x="54" y="29"/>
                    <a:pt x="54" y="29"/>
                  </a:cubicBezTo>
                  <a:cubicBezTo>
                    <a:pt x="55" y="29"/>
                    <a:pt x="56" y="28"/>
                    <a:pt x="56" y="27"/>
                  </a:cubicBezTo>
                  <a:cubicBezTo>
                    <a:pt x="56" y="25"/>
                    <a:pt x="55" y="23"/>
                    <a:pt x="54"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96" name="Freeform 21">
              <a:extLst>
                <a:ext uri="{FF2B5EF4-FFF2-40B4-BE49-F238E27FC236}">
                  <a16:creationId xmlns="" xmlns:a16="http://schemas.microsoft.com/office/drawing/2014/main" id="{CFBC98EB-1AE1-4E77-97B1-44D73A4F0BF9}"/>
                </a:ext>
              </a:extLst>
            </p:cNvPr>
            <p:cNvSpPr>
              <a:spLocks noEditPoints="1"/>
            </p:cNvSpPr>
            <p:nvPr/>
          </p:nvSpPr>
          <p:spPr bwMode="auto">
            <a:xfrm>
              <a:off x="4625" y="685"/>
              <a:ext cx="258" cy="403"/>
            </a:xfrm>
            <a:custGeom>
              <a:avLst/>
              <a:gdLst>
                <a:gd name="T0" fmla="*/ 73 w 134"/>
                <a:gd name="T1" fmla="*/ 10 h 209"/>
                <a:gd name="T2" fmla="*/ 21 w 134"/>
                <a:gd name="T3" fmla="*/ 9 h 209"/>
                <a:gd name="T4" fmla="*/ 0 w 134"/>
                <a:gd name="T5" fmla="*/ 55 h 209"/>
                <a:gd name="T6" fmla="*/ 16 w 134"/>
                <a:gd name="T7" fmla="*/ 120 h 209"/>
                <a:gd name="T8" fmla="*/ 25 w 134"/>
                <a:gd name="T9" fmla="*/ 148 h 209"/>
                <a:gd name="T10" fmla="*/ 34 w 134"/>
                <a:gd name="T11" fmla="*/ 184 h 209"/>
                <a:gd name="T12" fmla="*/ 40 w 134"/>
                <a:gd name="T13" fmla="*/ 188 h 209"/>
                <a:gd name="T14" fmla="*/ 67 w 134"/>
                <a:gd name="T15" fmla="*/ 199 h 209"/>
                <a:gd name="T16" fmla="*/ 87 w 134"/>
                <a:gd name="T17" fmla="*/ 208 h 209"/>
                <a:gd name="T18" fmla="*/ 91 w 134"/>
                <a:gd name="T19" fmla="*/ 208 h 209"/>
                <a:gd name="T20" fmla="*/ 102 w 134"/>
                <a:gd name="T21" fmla="*/ 190 h 209"/>
                <a:gd name="T22" fmla="*/ 111 w 134"/>
                <a:gd name="T23" fmla="*/ 167 h 209"/>
                <a:gd name="T24" fmla="*/ 115 w 134"/>
                <a:gd name="T25" fmla="*/ 161 h 209"/>
                <a:gd name="T26" fmla="*/ 133 w 134"/>
                <a:gd name="T27" fmla="*/ 113 h 209"/>
                <a:gd name="T28" fmla="*/ 129 w 134"/>
                <a:gd name="T29" fmla="*/ 76 h 209"/>
                <a:gd name="T30" fmla="*/ 57 w 134"/>
                <a:gd name="T31" fmla="*/ 181 h 209"/>
                <a:gd name="T32" fmla="*/ 65 w 134"/>
                <a:gd name="T33" fmla="*/ 135 h 209"/>
                <a:gd name="T34" fmla="*/ 68 w 134"/>
                <a:gd name="T35" fmla="*/ 186 h 209"/>
                <a:gd name="T36" fmla="*/ 122 w 134"/>
                <a:gd name="T37" fmla="*/ 108 h 209"/>
                <a:gd name="T38" fmla="*/ 105 w 134"/>
                <a:gd name="T39" fmla="*/ 150 h 209"/>
                <a:gd name="T40" fmla="*/ 101 w 134"/>
                <a:gd name="T41" fmla="*/ 156 h 209"/>
                <a:gd name="T42" fmla="*/ 90 w 134"/>
                <a:gd name="T43" fmla="*/ 184 h 209"/>
                <a:gd name="T44" fmla="*/ 86 w 134"/>
                <a:gd name="T45" fmla="*/ 194 h 209"/>
                <a:gd name="T46" fmla="*/ 68 w 134"/>
                <a:gd name="T47" fmla="*/ 127 h 209"/>
                <a:gd name="T48" fmla="*/ 49 w 134"/>
                <a:gd name="T49" fmla="*/ 178 h 209"/>
                <a:gd name="T50" fmla="*/ 38 w 134"/>
                <a:gd name="T51" fmla="*/ 161 h 209"/>
                <a:gd name="T52" fmla="*/ 28 w 134"/>
                <a:gd name="T53" fmla="*/ 124 h 209"/>
                <a:gd name="T54" fmla="*/ 24 w 134"/>
                <a:gd name="T55" fmla="*/ 111 h 209"/>
                <a:gd name="T56" fmla="*/ 12 w 134"/>
                <a:gd name="T57" fmla="*/ 58 h 209"/>
                <a:gd name="T58" fmla="*/ 68 w 134"/>
                <a:gd name="T59" fmla="*/ 21 h 209"/>
                <a:gd name="T60" fmla="*/ 107 w 134"/>
                <a:gd name="T61" fmla="*/ 56 h 209"/>
                <a:gd name="T62" fmla="*/ 122 w 134"/>
                <a:gd name="T63" fmla="*/ 10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4" h="209">
                  <a:moveTo>
                    <a:pt x="116" y="50"/>
                  </a:moveTo>
                  <a:cubicBezTo>
                    <a:pt x="104" y="31"/>
                    <a:pt x="90" y="18"/>
                    <a:pt x="73" y="10"/>
                  </a:cubicBezTo>
                  <a:cubicBezTo>
                    <a:pt x="69" y="7"/>
                    <a:pt x="69" y="7"/>
                    <a:pt x="69" y="7"/>
                  </a:cubicBezTo>
                  <a:cubicBezTo>
                    <a:pt x="50" y="0"/>
                    <a:pt x="33" y="1"/>
                    <a:pt x="21" y="9"/>
                  </a:cubicBezTo>
                  <a:cubicBezTo>
                    <a:pt x="8" y="18"/>
                    <a:pt x="1" y="33"/>
                    <a:pt x="0" y="53"/>
                  </a:cubicBezTo>
                  <a:cubicBezTo>
                    <a:pt x="0" y="55"/>
                    <a:pt x="0" y="55"/>
                    <a:pt x="0" y="55"/>
                  </a:cubicBezTo>
                  <a:cubicBezTo>
                    <a:pt x="0" y="78"/>
                    <a:pt x="7" y="96"/>
                    <a:pt x="13" y="113"/>
                  </a:cubicBezTo>
                  <a:cubicBezTo>
                    <a:pt x="14" y="115"/>
                    <a:pt x="15" y="118"/>
                    <a:pt x="16" y="120"/>
                  </a:cubicBezTo>
                  <a:cubicBezTo>
                    <a:pt x="17" y="122"/>
                    <a:pt x="17" y="124"/>
                    <a:pt x="18" y="126"/>
                  </a:cubicBezTo>
                  <a:cubicBezTo>
                    <a:pt x="21" y="133"/>
                    <a:pt x="24" y="141"/>
                    <a:pt x="25" y="148"/>
                  </a:cubicBezTo>
                  <a:cubicBezTo>
                    <a:pt x="26" y="151"/>
                    <a:pt x="26" y="155"/>
                    <a:pt x="27" y="158"/>
                  </a:cubicBezTo>
                  <a:cubicBezTo>
                    <a:pt x="27" y="167"/>
                    <a:pt x="28" y="176"/>
                    <a:pt x="34" y="184"/>
                  </a:cubicBezTo>
                  <a:cubicBezTo>
                    <a:pt x="36" y="186"/>
                    <a:pt x="36" y="186"/>
                    <a:pt x="36" y="186"/>
                  </a:cubicBezTo>
                  <a:cubicBezTo>
                    <a:pt x="40" y="188"/>
                    <a:pt x="40" y="188"/>
                    <a:pt x="40" y="188"/>
                  </a:cubicBezTo>
                  <a:cubicBezTo>
                    <a:pt x="45" y="190"/>
                    <a:pt x="49" y="192"/>
                    <a:pt x="54" y="194"/>
                  </a:cubicBezTo>
                  <a:cubicBezTo>
                    <a:pt x="58" y="196"/>
                    <a:pt x="63" y="197"/>
                    <a:pt x="67" y="199"/>
                  </a:cubicBezTo>
                  <a:cubicBezTo>
                    <a:pt x="75" y="203"/>
                    <a:pt x="81" y="205"/>
                    <a:pt x="87" y="208"/>
                  </a:cubicBezTo>
                  <a:cubicBezTo>
                    <a:pt x="87" y="208"/>
                    <a:pt x="87" y="208"/>
                    <a:pt x="87" y="208"/>
                  </a:cubicBezTo>
                  <a:cubicBezTo>
                    <a:pt x="89" y="209"/>
                    <a:pt x="89" y="209"/>
                    <a:pt x="89" y="209"/>
                  </a:cubicBezTo>
                  <a:cubicBezTo>
                    <a:pt x="91" y="208"/>
                    <a:pt x="91" y="208"/>
                    <a:pt x="91" y="208"/>
                  </a:cubicBezTo>
                  <a:cubicBezTo>
                    <a:pt x="95" y="206"/>
                    <a:pt x="99" y="203"/>
                    <a:pt x="101" y="196"/>
                  </a:cubicBezTo>
                  <a:cubicBezTo>
                    <a:pt x="101" y="194"/>
                    <a:pt x="101" y="192"/>
                    <a:pt x="102" y="190"/>
                  </a:cubicBezTo>
                  <a:cubicBezTo>
                    <a:pt x="102" y="187"/>
                    <a:pt x="102" y="184"/>
                    <a:pt x="103" y="182"/>
                  </a:cubicBezTo>
                  <a:cubicBezTo>
                    <a:pt x="105" y="176"/>
                    <a:pt x="108" y="171"/>
                    <a:pt x="111" y="167"/>
                  </a:cubicBezTo>
                  <a:cubicBezTo>
                    <a:pt x="112" y="165"/>
                    <a:pt x="113" y="164"/>
                    <a:pt x="114" y="163"/>
                  </a:cubicBezTo>
                  <a:cubicBezTo>
                    <a:pt x="115" y="161"/>
                    <a:pt x="115" y="161"/>
                    <a:pt x="115" y="161"/>
                  </a:cubicBezTo>
                  <a:cubicBezTo>
                    <a:pt x="119" y="155"/>
                    <a:pt x="123" y="150"/>
                    <a:pt x="126" y="143"/>
                  </a:cubicBezTo>
                  <a:cubicBezTo>
                    <a:pt x="130" y="136"/>
                    <a:pt x="132" y="127"/>
                    <a:pt x="133" y="113"/>
                  </a:cubicBezTo>
                  <a:cubicBezTo>
                    <a:pt x="133" y="108"/>
                    <a:pt x="133" y="108"/>
                    <a:pt x="133" y="108"/>
                  </a:cubicBezTo>
                  <a:cubicBezTo>
                    <a:pt x="134" y="98"/>
                    <a:pt x="132" y="87"/>
                    <a:pt x="129" y="76"/>
                  </a:cubicBezTo>
                  <a:cubicBezTo>
                    <a:pt x="125" y="66"/>
                    <a:pt x="121" y="58"/>
                    <a:pt x="116" y="50"/>
                  </a:cubicBezTo>
                  <a:close/>
                  <a:moveTo>
                    <a:pt x="57" y="181"/>
                  </a:moveTo>
                  <a:cubicBezTo>
                    <a:pt x="55" y="164"/>
                    <a:pt x="56" y="140"/>
                    <a:pt x="62" y="135"/>
                  </a:cubicBezTo>
                  <a:cubicBezTo>
                    <a:pt x="62" y="135"/>
                    <a:pt x="63" y="134"/>
                    <a:pt x="65" y="135"/>
                  </a:cubicBezTo>
                  <a:cubicBezTo>
                    <a:pt x="79" y="140"/>
                    <a:pt x="75" y="173"/>
                    <a:pt x="72" y="188"/>
                  </a:cubicBezTo>
                  <a:cubicBezTo>
                    <a:pt x="71" y="187"/>
                    <a:pt x="69" y="187"/>
                    <a:pt x="68" y="186"/>
                  </a:cubicBezTo>
                  <a:cubicBezTo>
                    <a:pt x="64" y="184"/>
                    <a:pt x="61" y="183"/>
                    <a:pt x="57" y="181"/>
                  </a:cubicBezTo>
                  <a:close/>
                  <a:moveTo>
                    <a:pt x="122" y="108"/>
                  </a:moveTo>
                  <a:cubicBezTo>
                    <a:pt x="121" y="119"/>
                    <a:pt x="119" y="127"/>
                    <a:pt x="116" y="133"/>
                  </a:cubicBezTo>
                  <a:cubicBezTo>
                    <a:pt x="112" y="139"/>
                    <a:pt x="109" y="145"/>
                    <a:pt x="105" y="150"/>
                  </a:cubicBezTo>
                  <a:cubicBezTo>
                    <a:pt x="104" y="152"/>
                    <a:pt x="104" y="152"/>
                    <a:pt x="104" y="152"/>
                  </a:cubicBezTo>
                  <a:cubicBezTo>
                    <a:pt x="103" y="153"/>
                    <a:pt x="102" y="154"/>
                    <a:pt x="101" y="156"/>
                  </a:cubicBezTo>
                  <a:cubicBezTo>
                    <a:pt x="98" y="160"/>
                    <a:pt x="94" y="166"/>
                    <a:pt x="92" y="173"/>
                  </a:cubicBezTo>
                  <a:cubicBezTo>
                    <a:pt x="91" y="177"/>
                    <a:pt x="91" y="180"/>
                    <a:pt x="90" y="184"/>
                  </a:cubicBezTo>
                  <a:cubicBezTo>
                    <a:pt x="90" y="186"/>
                    <a:pt x="90" y="187"/>
                    <a:pt x="89" y="189"/>
                  </a:cubicBezTo>
                  <a:cubicBezTo>
                    <a:pt x="89" y="191"/>
                    <a:pt x="87" y="193"/>
                    <a:pt x="86" y="194"/>
                  </a:cubicBezTo>
                  <a:cubicBezTo>
                    <a:pt x="84" y="193"/>
                    <a:pt x="82" y="192"/>
                    <a:pt x="80" y="191"/>
                  </a:cubicBezTo>
                  <a:cubicBezTo>
                    <a:pt x="82" y="181"/>
                    <a:pt x="90" y="136"/>
                    <a:pt x="68" y="127"/>
                  </a:cubicBezTo>
                  <a:cubicBezTo>
                    <a:pt x="63" y="125"/>
                    <a:pt x="59" y="127"/>
                    <a:pt x="57" y="129"/>
                  </a:cubicBezTo>
                  <a:cubicBezTo>
                    <a:pt x="47" y="136"/>
                    <a:pt x="47" y="164"/>
                    <a:pt x="49" y="178"/>
                  </a:cubicBezTo>
                  <a:cubicBezTo>
                    <a:pt x="46" y="177"/>
                    <a:pt x="43" y="176"/>
                    <a:pt x="41" y="175"/>
                  </a:cubicBezTo>
                  <a:cubicBezTo>
                    <a:pt x="39" y="171"/>
                    <a:pt x="39" y="166"/>
                    <a:pt x="38" y="161"/>
                  </a:cubicBezTo>
                  <a:cubicBezTo>
                    <a:pt x="38" y="157"/>
                    <a:pt x="37" y="153"/>
                    <a:pt x="36" y="149"/>
                  </a:cubicBezTo>
                  <a:cubicBezTo>
                    <a:pt x="34" y="140"/>
                    <a:pt x="31" y="132"/>
                    <a:pt x="28" y="124"/>
                  </a:cubicBezTo>
                  <a:cubicBezTo>
                    <a:pt x="28" y="122"/>
                    <a:pt x="27" y="120"/>
                    <a:pt x="26" y="119"/>
                  </a:cubicBezTo>
                  <a:cubicBezTo>
                    <a:pt x="26" y="116"/>
                    <a:pt x="25" y="114"/>
                    <a:pt x="24" y="111"/>
                  </a:cubicBezTo>
                  <a:cubicBezTo>
                    <a:pt x="18" y="95"/>
                    <a:pt x="12" y="79"/>
                    <a:pt x="12" y="60"/>
                  </a:cubicBezTo>
                  <a:cubicBezTo>
                    <a:pt x="12" y="58"/>
                    <a:pt x="12" y="58"/>
                    <a:pt x="12" y="58"/>
                  </a:cubicBezTo>
                  <a:cubicBezTo>
                    <a:pt x="13" y="42"/>
                    <a:pt x="19" y="30"/>
                    <a:pt x="29" y="22"/>
                  </a:cubicBezTo>
                  <a:cubicBezTo>
                    <a:pt x="39" y="15"/>
                    <a:pt x="52" y="15"/>
                    <a:pt x="68" y="21"/>
                  </a:cubicBezTo>
                  <a:cubicBezTo>
                    <a:pt x="73" y="23"/>
                    <a:pt x="73" y="23"/>
                    <a:pt x="73" y="23"/>
                  </a:cubicBezTo>
                  <a:cubicBezTo>
                    <a:pt x="86" y="29"/>
                    <a:pt x="98" y="40"/>
                    <a:pt x="107" y="56"/>
                  </a:cubicBezTo>
                  <a:cubicBezTo>
                    <a:pt x="111" y="62"/>
                    <a:pt x="115" y="69"/>
                    <a:pt x="118" y="77"/>
                  </a:cubicBezTo>
                  <a:cubicBezTo>
                    <a:pt x="121" y="86"/>
                    <a:pt x="122" y="95"/>
                    <a:pt x="122" y="104"/>
                  </a:cubicBezTo>
                  <a:lnTo>
                    <a:pt x="122" y="1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97" name="Freeform 22">
              <a:extLst>
                <a:ext uri="{FF2B5EF4-FFF2-40B4-BE49-F238E27FC236}">
                  <a16:creationId xmlns="" xmlns:a16="http://schemas.microsoft.com/office/drawing/2014/main" id="{A89C31BD-4495-4D41-A907-2A3F755349C7}"/>
                </a:ext>
              </a:extLst>
            </p:cNvPr>
            <p:cNvSpPr>
              <a:spLocks/>
            </p:cNvSpPr>
            <p:nvPr/>
          </p:nvSpPr>
          <p:spPr bwMode="auto">
            <a:xfrm>
              <a:off x="4282" y="1552"/>
              <a:ext cx="684" cy="1174"/>
            </a:xfrm>
            <a:custGeom>
              <a:avLst/>
              <a:gdLst>
                <a:gd name="T0" fmla="*/ 684 w 684"/>
                <a:gd name="T1" fmla="*/ 1174 h 1174"/>
                <a:gd name="T2" fmla="*/ 0 w 684"/>
                <a:gd name="T3" fmla="*/ 1091 h 1174"/>
                <a:gd name="T4" fmla="*/ 0 w 684"/>
                <a:gd name="T5" fmla="*/ 0 h 1174"/>
                <a:gd name="T6" fmla="*/ 684 w 684"/>
                <a:gd name="T7" fmla="*/ 294 h 1174"/>
                <a:gd name="T8" fmla="*/ 684 w 684"/>
                <a:gd name="T9" fmla="*/ 1174 h 1174"/>
              </a:gdLst>
              <a:ahLst/>
              <a:cxnLst>
                <a:cxn ang="0">
                  <a:pos x="T0" y="T1"/>
                </a:cxn>
                <a:cxn ang="0">
                  <a:pos x="T2" y="T3"/>
                </a:cxn>
                <a:cxn ang="0">
                  <a:pos x="T4" y="T5"/>
                </a:cxn>
                <a:cxn ang="0">
                  <a:pos x="T6" y="T7"/>
                </a:cxn>
                <a:cxn ang="0">
                  <a:pos x="T8" y="T9"/>
                </a:cxn>
              </a:cxnLst>
              <a:rect l="0" t="0" r="r" b="b"/>
              <a:pathLst>
                <a:path w="684" h="1174">
                  <a:moveTo>
                    <a:pt x="684" y="1174"/>
                  </a:moveTo>
                  <a:lnTo>
                    <a:pt x="0" y="1091"/>
                  </a:lnTo>
                  <a:lnTo>
                    <a:pt x="0" y="0"/>
                  </a:lnTo>
                  <a:lnTo>
                    <a:pt x="684" y="294"/>
                  </a:lnTo>
                  <a:lnTo>
                    <a:pt x="684" y="1174"/>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98" name="Freeform 23">
              <a:extLst>
                <a:ext uri="{FF2B5EF4-FFF2-40B4-BE49-F238E27FC236}">
                  <a16:creationId xmlns="" xmlns:a16="http://schemas.microsoft.com/office/drawing/2014/main" id="{95D7E9A7-51C0-4844-AB1D-9E790FA57230}"/>
                </a:ext>
              </a:extLst>
            </p:cNvPr>
            <p:cNvSpPr>
              <a:spLocks/>
            </p:cNvSpPr>
            <p:nvPr/>
          </p:nvSpPr>
          <p:spPr bwMode="auto">
            <a:xfrm>
              <a:off x="3631" y="1552"/>
              <a:ext cx="651" cy="1166"/>
            </a:xfrm>
            <a:custGeom>
              <a:avLst/>
              <a:gdLst>
                <a:gd name="T0" fmla="*/ 0 w 651"/>
                <a:gd name="T1" fmla="*/ 1166 h 1166"/>
                <a:gd name="T2" fmla="*/ 651 w 651"/>
                <a:gd name="T3" fmla="*/ 1091 h 1166"/>
                <a:gd name="T4" fmla="*/ 651 w 651"/>
                <a:gd name="T5" fmla="*/ 0 h 1166"/>
                <a:gd name="T6" fmla="*/ 0 w 651"/>
                <a:gd name="T7" fmla="*/ 269 h 1166"/>
                <a:gd name="T8" fmla="*/ 0 w 651"/>
                <a:gd name="T9" fmla="*/ 1166 h 1166"/>
              </a:gdLst>
              <a:ahLst/>
              <a:cxnLst>
                <a:cxn ang="0">
                  <a:pos x="T0" y="T1"/>
                </a:cxn>
                <a:cxn ang="0">
                  <a:pos x="T2" y="T3"/>
                </a:cxn>
                <a:cxn ang="0">
                  <a:pos x="T4" y="T5"/>
                </a:cxn>
                <a:cxn ang="0">
                  <a:pos x="T6" y="T7"/>
                </a:cxn>
                <a:cxn ang="0">
                  <a:pos x="T8" y="T9"/>
                </a:cxn>
              </a:cxnLst>
              <a:rect l="0" t="0" r="r" b="b"/>
              <a:pathLst>
                <a:path w="651" h="1166">
                  <a:moveTo>
                    <a:pt x="0" y="1166"/>
                  </a:moveTo>
                  <a:lnTo>
                    <a:pt x="651" y="1091"/>
                  </a:lnTo>
                  <a:lnTo>
                    <a:pt x="651" y="0"/>
                  </a:lnTo>
                  <a:lnTo>
                    <a:pt x="0" y="269"/>
                  </a:lnTo>
                  <a:lnTo>
                    <a:pt x="0" y="1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99" name="Freeform 24">
              <a:extLst>
                <a:ext uri="{FF2B5EF4-FFF2-40B4-BE49-F238E27FC236}">
                  <a16:creationId xmlns="" xmlns:a16="http://schemas.microsoft.com/office/drawing/2014/main" id="{38C5ED65-DCAF-49CE-AAF9-0E43EA34E1E1}"/>
                </a:ext>
              </a:extLst>
            </p:cNvPr>
            <p:cNvSpPr>
              <a:spLocks/>
            </p:cNvSpPr>
            <p:nvPr/>
          </p:nvSpPr>
          <p:spPr bwMode="auto">
            <a:xfrm>
              <a:off x="3631" y="2641"/>
              <a:ext cx="1335" cy="168"/>
            </a:xfrm>
            <a:custGeom>
              <a:avLst/>
              <a:gdLst>
                <a:gd name="T0" fmla="*/ 0 w 1335"/>
                <a:gd name="T1" fmla="*/ 77 h 168"/>
                <a:gd name="T2" fmla="*/ 840 w 1335"/>
                <a:gd name="T3" fmla="*/ 168 h 168"/>
                <a:gd name="T4" fmla="*/ 1335 w 1335"/>
                <a:gd name="T5" fmla="*/ 85 h 168"/>
                <a:gd name="T6" fmla="*/ 651 w 1335"/>
                <a:gd name="T7" fmla="*/ 0 h 168"/>
                <a:gd name="T8" fmla="*/ 0 w 1335"/>
                <a:gd name="T9" fmla="*/ 77 h 168"/>
              </a:gdLst>
              <a:ahLst/>
              <a:cxnLst>
                <a:cxn ang="0">
                  <a:pos x="T0" y="T1"/>
                </a:cxn>
                <a:cxn ang="0">
                  <a:pos x="T2" y="T3"/>
                </a:cxn>
                <a:cxn ang="0">
                  <a:pos x="T4" y="T5"/>
                </a:cxn>
                <a:cxn ang="0">
                  <a:pos x="T6" y="T7"/>
                </a:cxn>
                <a:cxn ang="0">
                  <a:pos x="T8" y="T9"/>
                </a:cxn>
              </a:cxnLst>
              <a:rect l="0" t="0" r="r" b="b"/>
              <a:pathLst>
                <a:path w="1335" h="168">
                  <a:moveTo>
                    <a:pt x="0" y="77"/>
                  </a:moveTo>
                  <a:lnTo>
                    <a:pt x="840" y="168"/>
                  </a:lnTo>
                  <a:lnTo>
                    <a:pt x="1335" y="85"/>
                  </a:lnTo>
                  <a:lnTo>
                    <a:pt x="651" y="0"/>
                  </a:lnTo>
                  <a:lnTo>
                    <a:pt x="0" y="77"/>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100" name="Freeform 25">
              <a:extLst>
                <a:ext uri="{FF2B5EF4-FFF2-40B4-BE49-F238E27FC236}">
                  <a16:creationId xmlns="" xmlns:a16="http://schemas.microsoft.com/office/drawing/2014/main" id="{A9D988DD-A580-41F1-BDEB-EA1E10918BFA}"/>
                </a:ext>
              </a:extLst>
            </p:cNvPr>
            <p:cNvSpPr>
              <a:spLocks noEditPoints="1"/>
            </p:cNvSpPr>
            <p:nvPr/>
          </p:nvSpPr>
          <p:spPr bwMode="auto">
            <a:xfrm>
              <a:off x="3774" y="1912"/>
              <a:ext cx="389" cy="496"/>
            </a:xfrm>
            <a:custGeom>
              <a:avLst/>
              <a:gdLst>
                <a:gd name="T0" fmla="*/ 0 w 389"/>
                <a:gd name="T1" fmla="*/ 173 h 496"/>
                <a:gd name="T2" fmla="*/ 0 w 389"/>
                <a:gd name="T3" fmla="*/ 496 h 496"/>
                <a:gd name="T4" fmla="*/ 389 w 389"/>
                <a:gd name="T5" fmla="*/ 396 h 496"/>
                <a:gd name="T6" fmla="*/ 389 w 389"/>
                <a:gd name="T7" fmla="*/ 0 h 496"/>
                <a:gd name="T8" fmla="*/ 0 w 389"/>
                <a:gd name="T9" fmla="*/ 173 h 496"/>
                <a:gd name="T10" fmla="*/ 375 w 389"/>
                <a:gd name="T11" fmla="*/ 36 h 496"/>
                <a:gd name="T12" fmla="*/ 273 w 389"/>
                <a:gd name="T13" fmla="*/ 223 h 496"/>
                <a:gd name="T14" fmla="*/ 377 w 389"/>
                <a:gd name="T15" fmla="*/ 381 h 496"/>
                <a:gd name="T16" fmla="*/ 377 w 389"/>
                <a:gd name="T17" fmla="*/ 381 h 496"/>
                <a:gd name="T18" fmla="*/ 256 w 389"/>
                <a:gd name="T19" fmla="*/ 248 h 496"/>
                <a:gd name="T20" fmla="*/ 188 w 389"/>
                <a:gd name="T21" fmla="*/ 340 h 496"/>
                <a:gd name="T22" fmla="*/ 132 w 389"/>
                <a:gd name="T23" fmla="*/ 298 h 496"/>
                <a:gd name="T24" fmla="*/ 13 w 389"/>
                <a:gd name="T25" fmla="*/ 462 h 496"/>
                <a:gd name="T26" fmla="*/ 13 w 389"/>
                <a:gd name="T27" fmla="*/ 462 h 496"/>
                <a:gd name="T28" fmla="*/ 100 w 389"/>
                <a:gd name="T29" fmla="*/ 281 h 496"/>
                <a:gd name="T30" fmla="*/ 13 w 389"/>
                <a:gd name="T31" fmla="*/ 192 h 496"/>
                <a:gd name="T32" fmla="*/ 182 w 389"/>
                <a:gd name="T33" fmla="*/ 294 h 496"/>
                <a:gd name="T34" fmla="*/ 375 w 389"/>
                <a:gd name="T35" fmla="*/ 36 h 496"/>
                <a:gd name="T36" fmla="*/ 375 w 389"/>
                <a:gd name="T37" fmla="*/ 3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9" h="496">
                  <a:moveTo>
                    <a:pt x="0" y="173"/>
                  </a:moveTo>
                  <a:lnTo>
                    <a:pt x="0" y="496"/>
                  </a:lnTo>
                  <a:lnTo>
                    <a:pt x="389" y="396"/>
                  </a:lnTo>
                  <a:lnTo>
                    <a:pt x="389" y="0"/>
                  </a:lnTo>
                  <a:lnTo>
                    <a:pt x="0" y="173"/>
                  </a:lnTo>
                  <a:close/>
                  <a:moveTo>
                    <a:pt x="375" y="36"/>
                  </a:moveTo>
                  <a:lnTo>
                    <a:pt x="273" y="223"/>
                  </a:lnTo>
                  <a:lnTo>
                    <a:pt x="377" y="381"/>
                  </a:lnTo>
                  <a:lnTo>
                    <a:pt x="377" y="381"/>
                  </a:lnTo>
                  <a:lnTo>
                    <a:pt x="256" y="248"/>
                  </a:lnTo>
                  <a:lnTo>
                    <a:pt x="188" y="340"/>
                  </a:lnTo>
                  <a:lnTo>
                    <a:pt x="132" y="298"/>
                  </a:lnTo>
                  <a:lnTo>
                    <a:pt x="13" y="462"/>
                  </a:lnTo>
                  <a:lnTo>
                    <a:pt x="13" y="462"/>
                  </a:lnTo>
                  <a:lnTo>
                    <a:pt x="100" y="281"/>
                  </a:lnTo>
                  <a:lnTo>
                    <a:pt x="13" y="192"/>
                  </a:lnTo>
                  <a:lnTo>
                    <a:pt x="182" y="294"/>
                  </a:lnTo>
                  <a:lnTo>
                    <a:pt x="375" y="36"/>
                  </a:lnTo>
                  <a:lnTo>
                    <a:pt x="37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101" name="Freeform 26">
              <a:extLst>
                <a:ext uri="{FF2B5EF4-FFF2-40B4-BE49-F238E27FC236}">
                  <a16:creationId xmlns="" xmlns:a16="http://schemas.microsoft.com/office/drawing/2014/main" id="{DE695370-D9C8-4F22-9948-96EFFC4AD40F}"/>
                </a:ext>
              </a:extLst>
            </p:cNvPr>
            <p:cNvSpPr>
              <a:spLocks/>
            </p:cNvSpPr>
            <p:nvPr/>
          </p:nvSpPr>
          <p:spPr bwMode="auto">
            <a:xfrm>
              <a:off x="4007" y="2664"/>
              <a:ext cx="968" cy="1658"/>
            </a:xfrm>
            <a:custGeom>
              <a:avLst/>
              <a:gdLst>
                <a:gd name="T0" fmla="*/ 968 w 968"/>
                <a:gd name="T1" fmla="*/ 1371 h 1658"/>
                <a:gd name="T2" fmla="*/ 0 w 968"/>
                <a:gd name="T3" fmla="*/ 1658 h 1658"/>
                <a:gd name="T4" fmla="*/ 0 w 968"/>
                <a:gd name="T5" fmla="*/ 0 h 1658"/>
                <a:gd name="T6" fmla="*/ 968 w 968"/>
                <a:gd name="T7" fmla="*/ 112 h 1658"/>
                <a:gd name="T8" fmla="*/ 968 w 968"/>
                <a:gd name="T9" fmla="*/ 1371 h 1658"/>
              </a:gdLst>
              <a:ahLst/>
              <a:cxnLst>
                <a:cxn ang="0">
                  <a:pos x="T0" y="T1"/>
                </a:cxn>
                <a:cxn ang="0">
                  <a:pos x="T2" y="T3"/>
                </a:cxn>
                <a:cxn ang="0">
                  <a:pos x="T4" y="T5"/>
                </a:cxn>
                <a:cxn ang="0">
                  <a:pos x="T6" y="T7"/>
                </a:cxn>
                <a:cxn ang="0">
                  <a:pos x="T8" y="T9"/>
                </a:cxn>
              </a:cxnLst>
              <a:rect l="0" t="0" r="r" b="b"/>
              <a:pathLst>
                <a:path w="968" h="1658">
                  <a:moveTo>
                    <a:pt x="968" y="1371"/>
                  </a:moveTo>
                  <a:lnTo>
                    <a:pt x="0" y="1658"/>
                  </a:lnTo>
                  <a:lnTo>
                    <a:pt x="0" y="0"/>
                  </a:lnTo>
                  <a:lnTo>
                    <a:pt x="968" y="112"/>
                  </a:lnTo>
                  <a:lnTo>
                    <a:pt x="968" y="1371"/>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102" name="Freeform 27">
              <a:extLst>
                <a:ext uri="{FF2B5EF4-FFF2-40B4-BE49-F238E27FC236}">
                  <a16:creationId xmlns="" xmlns:a16="http://schemas.microsoft.com/office/drawing/2014/main" id="{0671864E-5E2F-467C-A336-7907FF0559DF}"/>
                </a:ext>
              </a:extLst>
            </p:cNvPr>
            <p:cNvSpPr>
              <a:spLocks/>
            </p:cNvSpPr>
            <p:nvPr/>
          </p:nvSpPr>
          <p:spPr bwMode="auto">
            <a:xfrm>
              <a:off x="3095" y="2664"/>
              <a:ext cx="912" cy="1658"/>
            </a:xfrm>
            <a:custGeom>
              <a:avLst/>
              <a:gdLst>
                <a:gd name="T0" fmla="*/ 0 w 912"/>
                <a:gd name="T1" fmla="*/ 1371 h 1658"/>
                <a:gd name="T2" fmla="*/ 912 w 912"/>
                <a:gd name="T3" fmla="*/ 1658 h 1658"/>
                <a:gd name="T4" fmla="*/ 912 w 912"/>
                <a:gd name="T5" fmla="*/ 0 h 1658"/>
                <a:gd name="T6" fmla="*/ 8 w 912"/>
                <a:gd name="T7" fmla="*/ 112 h 1658"/>
                <a:gd name="T8" fmla="*/ 0 w 912"/>
                <a:gd name="T9" fmla="*/ 1371 h 1658"/>
              </a:gdLst>
              <a:ahLst/>
              <a:cxnLst>
                <a:cxn ang="0">
                  <a:pos x="T0" y="T1"/>
                </a:cxn>
                <a:cxn ang="0">
                  <a:pos x="T2" y="T3"/>
                </a:cxn>
                <a:cxn ang="0">
                  <a:pos x="T4" y="T5"/>
                </a:cxn>
                <a:cxn ang="0">
                  <a:pos x="T6" y="T7"/>
                </a:cxn>
                <a:cxn ang="0">
                  <a:pos x="T8" y="T9"/>
                </a:cxn>
              </a:cxnLst>
              <a:rect l="0" t="0" r="r" b="b"/>
              <a:pathLst>
                <a:path w="912" h="1658">
                  <a:moveTo>
                    <a:pt x="0" y="1371"/>
                  </a:moveTo>
                  <a:lnTo>
                    <a:pt x="912" y="1658"/>
                  </a:lnTo>
                  <a:lnTo>
                    <a:pt x="912" y="0"/>
                  </a:lnTo>
                  <a:lnTo>
                    <a:pt x="8" y="112"/>
                  </a:lnTo>
                  <a:lnTo>
                    <a:pt x="0" y="137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103" name="Freeform 28">
              <a:extLst>
                <a:ext uri="{FF2B5EF4-FFF2-40B4-BE49-F238E27FC236}">
                  <a16:creationId xmlns="" xmlns:a16="http://schemas.microsoft.com/office/drawing/2014/main" id="{5EE6F9D5-93E8-4BFF-9472-EB5E9CC6B6F7}"/>
                </a:ext>
              </a:extLst>
            </p:cNvPr>
            <p:cNvSpPr>
              <a:spLocks/>
            </p:cNvSpPr>
            <p:nvPr/>
          </p:nvSpPr>
          <p:spPr bwMode="auto">
            <a:xfrm>
              <a:off x="4190" y="3032"/>
              <a:ext cx="626" cy="880"/>
            </a:xfrm>
            <a:custGeom>
              <a:avLst/>
              <a:gdLst>
                <a:gd name="T0" fmla="*/ 312 w 325"/>
                <a:gd name="T1" fmla="*/ 325 h 457"/>
                <a:gd name="T2" fmla="*/ 259 w 325"/>
                <a:gd name="T3" fmla="*/ 296 h 457"/>
                <a:gd name="T4" fmla="*/ 237 w 325"/>
                <a:gd name="T5" fmla="*/ 285 h 457"/>
                <a:gd name="T6" fmla="*/ 219 w 325"/>
                <a:gd name="T7" fmla="*/ 233 h 457"/>
                <a:gd name="T8" fmla="*/ 237 w 325"/>
                <a:gd name="T9" fmla="*/ 177 h 457"/>
                <a:gd name="T10" fmla="*/ 252 w 325"/>
                <a:gd name="T11" fmla="*/ 142 h 457"/>
                <a:gd name="T12" fmla="*/ 247 w 325"/>
                <a:gd name="T13" fmla="*/ 119 h 457"/>
                <a:gd name="T14" fmla="*/ 247 w 325"/>
                <a:gd name="T15" fmla="*/ 120 h 457"/>
                <a:gd name="T16" fmla="*/ 247 w 325"/>
                <a:gd name="T17" fmla="*/ 119 h 457"/>
                <a:gd name="T18" fmla="*/ 247 w 325"/>
                <a:gd name="T19" fmla="*/ 119 h 457"/>
                <a:gd name="T20" fmla="*/ 247 w 325"/>
                <a:gd name="T21" fmla="*/ 118 h 457"/>
                <a:gd name="T22" fmla="*/ 248 w 325"/>
                <a:gd name="T23" fmla="*/ 111 h 457"/>
                <a:gd name="T24" fmla="*/ 248 w 325"/>
                <a:gd name="T25" fmla="*/ 110 h 457"/>
                <a:gd name="T26" fmla="*/ 248 w 325"/>
                <a:gd name="T27" fmla="*/ 104 h 457"/>
                <a:gd name="T28" fmla="*/ 248 w 325"/>
                <a:gd name="T29" fmla="*/ 104 h 457"/>
                <a:gd name="T30" fmla="*/ 248 w 325"/>
                <a:gd name="T31" fmla="*/ 104 h 457"/>
                <a:gd name="T32" fmla="*/ 248 w 325"/>
                <a:gd name="T33" fmla="*/ 103 h 457"/>
                <a:gd name="T34" fmla="*/ 248 w 325"/>
                <a:gd name="T35" fmla="*/ 103 h 457"/>
                <a:gd name="T36" fmla="*/ 248 w 325"/>
                <a:gd name="T37" fmla="*/ 103 h 457"/>
                <a:gd name="T38" fmla="*/ 248 w 325"/>
                <a:gd name="T39" fmla="*/ 102 h 457"/>
                <a:gd name="T40" fmla="*/ 248 w 325"/>
                <a:gd name="T41" fmla="*/ 102 h 457"/>
                <a:gd name="T42" fmla="*/ 248 w 325"/>
                <a:gd name="T43" fmla="*/ 102 h 457"/>
                <a:gd name="T44" fmla="*/ 246 w 325"/>
                <a:gd name="T45" fmla="*/ 62 h 457"/>
                <a:gd name="T46" fmla="*/ 103 w 325"/>
                <a:gd name="T47" fmla="*/ 62 h 457"/>
                <a:gd name="T48" fmla="*/ 101 w 325"/>
                <a:gd name="T49" fmla="*/ 102 h 457"/>
                <a:gd name="T50" fmla="*/ 101 w 325"/>
                <a:gd name="T51" fmla="*/ 102 h 457"/>
                <a:gd name="T52" fmla="*/ 101 w 325"/>
                <a:gd name="T53" fmla="*/ 102 h 457"/>
                <a:gd name="T54" fmla="*/ 101 w 325"/>
                <a:gd name="T55" fmla="*/ 104 h 457"/>
                <a:gd name="T56" fmla="*/ 101 w 325"/>
                <a:gd name="T57" fmla="*/ 104 h 457"/>
                <a:gd name="T58" fmla="*/ 101 w 325"/>
                <a:gd name="T59" fmla="*/ 104 h 457"/>
                <a:gd name="T60" fmla="*/ 101 w 325"/>
                <a:gd name="T61" fmla="*/ 105 h 457"/>
                <a:gd name="T62" fmla="*/ 101 w 325"/>
                <a:gd name="T63" fmla="*/ 105 h 457"/>
                <a:gd name="T64" fmla="*/ 101 w 325"/>
                <a:gd name="T65" fmla="*/ 105 h 457"/>
                <a:gd name="T66" fmla="*/ 101 w 325"/>
                <a:gd name="T67" fmla="*/ 105 h 457"/>
                <a:gd name="T68" fmla="*/ 103 w 325"/>
                <a:gd name="T69" fmla="*/ 123 h 457"/>
                <a:gd name="T70" fmla="*/ 96 w 325"/>
                <a:gd name="T71" fmla="*/ 142 h 457"/>
                <a:gd name="T72" fmla="*/ 112 w 325"/>
                <a:gd name="T73" fmla="*/ 177 h 457"/>
                <a:gd name="T74" fmla="*/ 130 w 325"/>
                <a:gd name="T75" fmla="*/ 233 h 457"/>
                <a:gd name="T76" fmla="*/ 112 w 325"/>
                <a:gd name="T77" fmla="*/ 296 h 457"/>
                <a:gd name="T78" fmla="*/ 20 w 325"/>
                <a:gd name="T79" fmla="*/ 363 h 457"/>
                <a:gd name="T80" fmla="*/ 5 w 325"/>
                <a:gd name="T81" fmla="*/ 457 h 457"/>
                <a:gd name="T82" fmla="*/ 321 w 325"/>
                <a:gd name="T83" fmla="*/ 387 h 457"/>
                <a:gd name="T84" fmla="*/ 312 w 325"/>
                <a:gd name="T85" fmla="*/ 325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5" h="457">
                  <a:moveTo>
                    <a:pt x="312" y="325"/>
                  </a:moveTo>
                  <a:cubicBezTo>
                    <a:pt x="297" y="311"/>
                    <a:pt x="280" y="308"/>
                    <a:pt x="259" y="296"/>
                  </a:cubicBezTo>
                  <a:cubicBezTo>
                    <a:pt x="237" y="285"/>
                    <a:pt x="237" y="285"/>
                    <a:pt x="237" y="285"/>
                  </a:cubicBezTo>
                  <a:cubicBezTo>
                    <a:pt x="237" y="285"/>
                    <a:pt x="197" y="262"/>
                    <a:pt x="219" y="233"/>
                  </a:cubicBezTo>
                  <a:cubicBezTo>
                    <a:pt x="228" y="221"/>
                    <a:pt x="233" y="200"/>
                    <a:pt x="237" y="177"/>
                  </a:cubicBezTo>
                  <a:cubicBezTo>
                    <a:pt x="242" y="177"/>
                    <a:pt x="249" y="162"/>
                    <a:pt x="252" y="142"/>
                  </a:cubicBezTo>
                  <a:cubicBezTo>
                    <a:pt x="256" y="126"/>
                    <a:pt x="251" y="121"/>
                    <a:pt x="247" y="119"/>
                  </a:cubicBezTo>
                  <a:cubicBezTo>
                    <a:pt x="247" y="119"/>
                    <a:pt x="247" y="120"/>
                    <a:pt x="247" y="120"/>
                  </a:cubicBezTo>
                  <a:cubicBezTo>
                    <a:pt x="247" y="120"/>
                    <a:pt x="247" y="119"/>
                    <a:pt x="247" y="119"/>
                  </a:cubicBezTo>
                  <a:cubicBezTo>
                    <a:pt x="247" y="119"/>
                    <a:pt x="247" y="119"/>
                    <a:pt x="247" y="119"/>
                  </a:cubicBezTo>
                  <a:cubicBezTo>
                    <a:pt x="247" y="119"/>
                    <a:pt x="247" y="118"/>
                    <a:pt x="247" y="118"/>
                  </a:cubicBezTo>
                  <a:cubicBezTo>
                    <a:pt x="247" y="116"/>
                    <a:pt x="247" y="113"/>
                    <a:pt x="248" y="111"/>
                  </a:cubicBezTo>
                  <a:cubicBezTo>
                    <a:pt x="248" y="110"/>
                    <a:pt x="248" y="110"/>
                    <a:pt x="248" y="110"/>
                  </a:cubicBezTo>
                  <a:cubicBezTo>
                    <a:pt x="248" y="108"/>
                    <a:pt x="248" y="106"/>
                    <a:pt x="248" y="104"/>
                  </a:cubicBezTo>
                  <a:cubicBezTo>
                    <a:pt x="248" y="104"/>
                    <a:pt x="248" y="104"/>
                    <a:pt x="248" y="104"/>
                  </a:cubicBezTo>
                  <a:cubicBezTo>
                    <a:pt x="248" y="104"/>
                    <a:pt x="248" y="104"/>
                    <a:pt x="248" y="104"/>
                  </a:cubicBezTo>
                  <a:cubicBezTo>
                    <a:pt x="248" y="104"/>
                    <a:pt x="248" y="103"/>
                    <a:pt x="248" y="103"/>
                  </a:cubicBezTo>
                  <a:cubicBezTo>
                    <a:pt x="248" y="103"/>
                    <a:pt x="248" y="103"/>
                    <a:pt x="248" y="103"/>
                  </a:cubicBezTo>
                  <a:cubicBezTo>
                    <a:pt x="248" y="103"/>
                    <a:pt x="248" y="103"/>
                    <a:pt x="248" y="103"/>
                  </a:cubicBezTo>
                  <a:cubicBezTo>
                    <a:pt x="248" y="103"/>
                    <a:pt x="248" y="103"/>
                    <a:pt x="248" y="102"/>
                  </a:cubicBezTo>
                  <a:cubicBezTo>
                    <a:pt x="248" y="102"/>
                    <a:pt x="248" y="102"/>
                    <a:pt x="248" y="102"/>
                  </a:cubicBezTo>
                  <a:cubicBezTo>
                    <a:pt x="248" y="102"/>
                    <a:pt x="248" y="102"/>
                    <a:pt x="248" y="102"/>
                  </a:cubicBezTo>
                  <a:cubicBezTo>
                    <a:pt x="250" y="85"/>
                    <a:pt x="248" y="70"/>
                    <a:pt x="246" y="62"/>
                  </a:cubicBezTo>
                  <a:cubicBezTo>
                    <a:pt x="233" y="16"/>
                    <a:pt x="133" y="0"/>
                    <a:pt x="103" y="62"/>
                  </a:cubicBezTo>
                  <a:cubicBezTo>
                    <a:pt x="99" y="69"/>
                    <a:pt x="99" y="85"/>
                    <a:pt x="101" y="102"/>
                  </a:cubicBezTo>
                  <a:cubicBezTo>
                    <a:pt x="101" y="102"/>
                    <a:pt x="101" y="102"/>
                    <a:pt x="101" y="102"/>
                  </a:cubicBezTo>
                  <a:cubicBezTo>
                    <a:pt x="101" y="102"/>
                    <a:pt x="101" y="102"/>
                    <a:pt x="101" y="102"/>
                  </a:cubicBezTo>
                  <a:cubicBezTo>
                    <a:pt x="101" y="103"/>
                    <a:pt x="101" y="103"/>
                    <a:pt x="101" y="104"/>
                  </a:cubicBezTo>
                  <a:cubicBezTo>
                    <a:pt x="101" y="104"/>
                    <a:pt x="101" y="104"/>
                    <a:pt x="101" y="104"/>
                  </a:cubicBezTo>
                  <a:cubicBezTo>
                    <a:pt x="101" y="104"/>
                    <a:pt x="101" y="104"/>
                    <a:pt x="101" y="104"/>
                  </a:cubicBezTo>
                  <a:cubicBezTo>
                    <a:pt x="101" y="104"/>
                    <a:pt x="101" y="104"/>
                    <a:pt x="101" y="105"/>
                  </a:cubicBezTo>
                  <a:cubicBezTo>
                    <a:pt x="101" y="105"/>
                    <a:pt x="101" y="105"/>
                    <a:pt x="101" y="105"/>
                  </a:cubicBezTo>
                  <a:cubicBezTo>
                    <a:pt x="101" y="105"/>
                    <a:pt x="101" y="105"/>
                    <a:pt x="101" y="105"/>
                  </a:cubicBezTo>
                  <a:cubicBezTo>
                    <a:pt x="101" y="105"/>
                    <a:pt x="101" y="105"/>
                    <a:pt x="101" y="105"/>
                  </a:cubicBezTo>
                  <a:cubicBezTo>
                    <a:pt x="102" y="111"/>
                    <a:pt x="102" y="117"/>
                    <a:pt x="103" y="123"/>
                  </a:cubicBezTo>
                  <a:cubicBezTo>
                    <a:pt x="98" y="124"/>
                    <a:pt x="93" y="127"/>
                    <a:pt x="96" y="142"/>
                  </a:cubicBezTo>
                  <a:cubicBezTo>
                    <a:pt x="100" y="162"/>
                    <a:pt x="107" y="177"/>
                    <a:pt x="112" y="177"/>
                  </a:cubicBezTo>
                  <a:cubicBezTo>
                    <a:pt x="115" y="200"/>
                    <a:pt x="121" y="221"/>
                    <a:pt x="130" y="233"/>
                  </a:cubicBezTo>
                  <a:cubicBezTo>
                    <a:pt x="152" y="262"/>
                    <a:pt x="113" y="296"/>
                    <a:pt x="112" y="296"/>
                  </a:cubicBezTo>
                  <a:cubicBezTo>
                    <a:pt x="112" y="296"/>
                    <a:pt x="34" y="348"/>
                    <a:pt x="20" y="363"/>
                  </a:cubicBezTo>
                  <a:cubicBezTo>
                    <a:pt x="0" y="385"/>
                    <a:pt x="5" y="457"/>
                    <a:pt x="5" y="457"/>
                  </a:cubicBezTo>
                  <a:cubicBezTo>
                    <a:pt x="321" y="387"/>
                    <a:pt x="321" y="387"/>
                    <a:pt x="321" y="387"/>
                  </a:cubicBezTo>
                  <a:cubicBezTo>
                    <a:pt x="321" y="387"/>
                    <a:pt x="325" y="338"/>
                    <a:pt x="312" y="3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104" name="Freeform 29">
              <a:extLst>
                <a:ext uri="{FF2B5EF4-FFF2-40B4-BE49-F238E27FC236}">
                  <a16:creationId xmlns="" xmlns:a16="http://schemas.microsoft.com/office/drawing/2014/main" id="{15836124-0DE3-415A-B852-28004AED5293}"/>
                </a:ext>
              </a:extLst>
            </p:cNvPr>
            <p:cNvSpPr>
              <a:spLocks/>
            </p:cNvSpPr>
            <p:nvPr/>
          </p:nvSpPr>
          <p:spPr bwMode="auto">
            <a:xfrm>
              <a:off x="2637" y="1034"/>
              <a:ext cx="855" cy="3103"/>
            </a:xfrm>
            <a:custGeom>
              <a:avLst/>
              <a:gdLst>
                <a:gd name="T0" fmla="*/ 823 w 855"/>
                <a:gd name="T1" fmla="*/ 0 h 3103"/>
                <a:gd name="T2" fmla="*/ 855 w 855"/>
                <a:gd name="T3" fmla="*/ 0 h 3103"/>
                <a:gd name="T4" fmla="*/ 31 w 855"/>
                <a:gd name="T5" fmla="*/ 3095 h 3103"/>
                <a:gd name="T6" fmla="*/ 0 w 855"/>
                <a:gd name="T7" fmla="*/ 3103 h 3103"/>
                <a:gd name="T8" fmla="*/ 823 w 855"/>
                <a:gd name="T9" fmla="*/ 0 h 3103"/>
              </a:gdLst>
              <a:ahLst/>
              <a:cxnLst>
                <a:cxn ang="0">
                  <a:pos x="T0" y="T1"/>
                </a:cxn>
                <a:cxn ang="0">
                  <a:pos x="T2" y="T3"/>
                </a:cxn>
                <a:cxn ang="0">
                  <a:pos x="T4" y="T5"/>
                </a:cxn>
                <a:cxn ang="0">
                  <a:pos x="T6" y="T7"/>
                </a:cxn>
                <a:cxn ang="0">
                  <a:pos x="T8" y="T9"/>
                </a:cxn>
              </a:cxnLst>
              <a:rect l="0" t="0" r="r" b="b"/>
              <a:pathLst>
                <a:path w="855" h="3103">
                  <a:moveTo>
                    <a:pt x="823" y="0"/>
                  </a:moveTo>
                  <a:lnTo>
                    <a:pt x="855" y="0"/>
                  </a:lnTo>
                  <a:lnTo>
                    <a:pt x="31" y="3095"/>
                  </a:lnTo>
                  <a:lnTo>
                    <a:pt x="0" y="3103"/>
                  </a:lnTo>
                  <a:lnTo>
                    <a:pt x="823" y="0"/>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105" name="Freeform 30">
              <a:extLst>
                <a:ext uri="{FF2B5EF4-FFF2-40B4-BE49-F238E27FC236}">
                  <a16:creationId xmlns="" xmlns:a16="http://schemas.microsoft.com/office/drawing/2014/main" id="{8950803B-780F-4688-8A34-7DBDFE991F99}"/>
                </a:ext>
              </a:extLst>
            </p:cNvPr>
            <p:cNvSpPr>
              <a:spLocks/>
            </p:cNvSpPr>
            <p:nvPr/>
          </p:nvSpPr>
          <p:spPr bwMode="auto">
            <a:xfrm>
              <a:off x="3357" y="1290"/>
              <a:ext cx="253" cy="129"/>
            </a:xfrm>
            <a:custGeom>
              <a:avLst/>
              <a:gdLst>
                <a:gd name="T0" fmla="*/ 0 w 253"/>
                <a:gd name="T1" fmla="*/ 129 h 129"/>
                <a:gd name="T2" fmla="*/ 253 w 253"/>
                <a:gd name="T3" fmla="*/ 0 h 129"/>
                <a:gd name="T4" fmla="*/ 249 w 253"/>
                <a:gd name="T5" fmla="*/ 21 h 129"/>
                <a:gd name="T6" fmla="*/ 35 w 253"/>
                <a:gd name="T7" fmla="*/ 127 h 129"/>
                <a:gd name="T8" fmla="*/ 0 w 253"/>
                <a:gd name="T9" fmla="*/ 129 h 129"/>
              </a:gdLst>
              <a:ahLst/>
              <a:cxnLst>
                <a:cxn ang="0">
                  <a:pos x="T0" y="T1"/>
                </a:cxn>
                <a:cxn ang="0">
                  <a:pos x="T2" y="T3"/>
                </a:cxn>
                <a:cxn ang="0">
                  <a:pos x="T4" y="T5"/>
                </a:cxn>
                <a:cxn ang="0">
                  <a:pos x="T6" y="T7"/>
                </a:cxn>
                <a:cxn ang="0">
                  <a:pos x="T8" y="T9"/>
                </a:cxn>
              </a:cxnLst>
              <a:rect l="0" t="0" r="r" b="b"/>
              <a:pathLst>
                <a:path w="253" h="129">
                  <a:moveTo>
                    <a:pt x="0" y="129"/>
                  </a:moveTo>
                  <a:lnTo>
                    <a:pt x="253" y="0"/>
                  </a:lnTo>
                  <a:lnTo>
                    <a:pt x="249" y="21"/>
                  </a:lnTo>
                  <a:lnTo>
                    <a:pt x="35" y="127"/>
                  </a:lnTo>
                  <a:lnTo>
                    <a:pt x="0" y="129"/>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106" name="Freeform 31">
              <a:extLst>
                <a:ext uri="{FF2B5EF4-FFF2-40B4-BE49-F238E27FC236}">
                  <a16:creationId xmlns="" xmlns:a16="http://schemas.microsoft.com/office/drawing/2014/main" id="{A484E756-ADA3-4139-994F-6E5763B9EE28}"/>
                </a:ext>
              </a:extLst>
            </p:cNvPr>
            <p:cNvSpPr>
              <a:spLocks/>
            </p:cNvSpPr>
            <p:nvPr/>
          </p:nvSpPr>
          <p:spPr bwMode="auto">
            <a:xfrm>
              <a:off x="3275" y="1602"/>
              <a:ext cx="260" cy="133"/>
            </a:xfrm>
            <a:custGeom>
              <a:avLst/>
              <a:gdLst>
                <a:gd name="T0" fmla="*/ 0 w 260"/>
                <a:gd name="T1" fmla="*/ 131 h 133"/>
                <a:gd name="T2" fmla="*/ 260 w 260"/>
                <a:gd name="T3" fmla="*/ 0 h 133"/>
                <a:gd name="T4" fmla="*/ 254 w 260"/>
                <a:gd name="T5" fmla="*/ 27 h 133"/>
                <a:gd name="T6" fmla="*/ 32 w 260"/>
                <a:gd name="T7" fmla="*/ 133 h 133"/>
                <a:gd name="T8" fmla="*/ 0 w 260"/>
                <a:gd name="T9" fmla="*/ 131 h 133"/>
              </a:gdLst>
              <a:ahLst/>
              <a:cxnLst>
                <a:cxn ang="0">
                  <a:pos x="T0" y="T1"/>
                </a:cxn>
                <a:cxn ang="0">
                  <a:pos x="T2" y="T3"/>
                </a:cxn>
                <a:cxn ang="0">
                  <a:pos x="T4" y="T5"/>
                </a:cxn>
                <a:cxn ang="0">
                  <a:pos x="T6" y="T7"/>
                </a:cxn>
                <a:cxn ang="0">
                  <a:pos x="T8" y="T9"/>
                </a:cxn>
              </a:cxnLst>
              <a:rect l="0" t="0" r="r" b="b"/>
              <a:pathLst>
                <a:path w="260" h="133">
                  <a:moveTo>
                    <a:pt x="0" y="131"/>
                  </a:moveTo>
                  <a:lnTo>
                    <a:pt x="260" y="0"/>
                  </a:lnTo>
                  <a:lnTo>
                    <a:pt x="254" y="27"/>
                  </a:lnTo>
                  <a:lnTo>
                    <a:pt x="32" y="133"/>
                  </a:lnTo>
                  <a:lnTo>
                    <a:pt x="0" y="131"/>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107" name="Freeform 32">
              <a:extLst>
                <a:ext uri="{FF2B5EF4-FFF2-40B4-BE49-F238E27FC236}">
                  <a16:creationId xmlns="" xmlns:a16="http://schemas.microsoft.com/office/drawing/2014/main" id="{0C0D980D-A10A-4BAA-A771-BB29C8C8EF72}"/>
                </a:ext>
              </a:extLst>
            </p:cNvPr>
            <p:cNvSpPr>
              <a:spLocks/>
            </p:cNvSpPr>
            <p:nvPr/>
          </p:nvSpPr>
          <p:spPr bwMode="auto">
            <a:xfrm>
              <a:off x="3099" y="2322"/>
              <a:ext cx="276" cy="69"/>
            </a:xfrm>
            <a:custGeom>
              <a:avLst/>
              <a:gdLst>
                <a:gd name="T0" fmla="*/ 0 w 276"/>
                <a:gd name="T1" fmla="*/ 67 h 69"/>
                <a:gd name="T2" fmla="*/ 270 w 276"/>
                <a:gd name="T3" fmla="*/ 0 h 69"/>
                <a:gd name="T4" fmla="*/ 276 w 276"/>
                <a:gd name="T5" fmla="*/ 17 h 69"/>
                <a:gd name="T6" fmla="*/ 33 w 276"/>
                <a:gd name="T7" fmla="*/ 69 h 69"/>
                <a:gd name="T8" fmla="*/ 0 w 276"/>
                <a:gd name="T9" fmla="*/ 67 h 69"/>
              </a:gdLst>
              <a:ahLst/>
              <a:cxnLst>
                <a:cxn ang="0">
                  <a:pos x="T0" y="T1"/>
                </a:cxn>
                <a:cxn ang="0">
                  <a:pos x="T2" y="T3"/>
                </a:cxn>
                <a:cxn ang="0">
                  <a:pos x="T4" y="T5"/>
                </a:cxn>
                <a:cxn ang="0">
                  <a:pos x="T6" y="T7"/>
                </a:cxn>
                <a:cxn ang="0">
                  <a:pos x="T8" y="T9"/>
                </a:cxn>
              </a:cxnLst>
              <a:rect l="0" t="0" r="r" b="b"/>
              <a:pathLst>
                <a:path w="276" h="69">
                  <a:moveTo>
                    <a:pt x="0" y="67"/>
                  </a:moveTo>
                  <a:lnTo>
                    <a:pt x="270" y="0"/>
                  </a:lnTo>
                  <a:lnTo>
                    <a:pt x="276" y="17"/>
                  </a:lnTo>
                  <a:lnTo>
                    <a:pt x="33" y="69"/>
                  </a:lnTo>
                  <a:lnTo>
                    <a:pt x="0" y="67"/>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136" name="Freeform 33">
              <a:extLst>
                <a:ext uri="{FF2B5EF4-FFF2-40B4-BE49-F238E27FC236}">
                  <a16:creationId xmlns="" xmlns:a16="http://schemas.microsoft.com/office/drawing/2014/main" id="{3C9D6F77-6B28-445C-9B41-A89D86103FB8}"/>
                </a:ext>
              </a:extLst>
            </p:cNvPr>
            <p:cNvSpPr>
              <a:spLocks/>
            </p:cNvSpPr>
            <p:nvPr/>
          </p:nvSpPr>
          <p:spPr bwMode="auto">
            <a:xfrm>
              <a:off x="3007" y="2697"/>
              <a:ext cx="271" cy="43"/>
            </a:xfrm>
            <a:custGeom>
              <a:avLst/>
              <a:gdLst>
                <a:gd name="T0" fmla="*/ 0 w 271"/>
                <a:gd name="T1" fmla="*/ 41 h 43"/>
                <a:gd name="T2" fmla="*/ 266 w 271"/>
                <a:gd name="T3" fmla="*/ 0 h 43"/>
                <a:gd name="T4" fmla="*/ 271 w 271"/>
                <a:gd name="T5" fmla="*/ 17 h 43"/>
                <a:gd name="T6" fmla="*/ 31 w 271"/>
                <a:gd name="T7" fmla="*/ 43 h 43"/>
                <a:gd name="T8" fmla="*/ 0 w 271"/>
                <a:gd name="T9" fmla="*/ 41 h 43"/>
              </a:gdLst>
              <a:ahLst/>
              <a:cxnLst>
                <a:cxn ang="0">
                  <a:pos x="T0" y="T1"/>
                </a:cxn>
                <a:cxn ang="0">
                  <a:pos x="T2" y="T3"/>
                </a:cxn>
                <a:cxn ang="0">
                  <a:pos x="T4" y="T5"/>
                </a:cxn>
                <a:cxn ang="0">
                  <a:pos x="T6" y="T7"/>
                </a:cxn>
                <a:cxn ang="0">
                  <a:pos x="T8" y="T9"/>
                </a:cxn>
              </a:cxnLst>
              <a:rect l="0" t="0" r="r" b="b"/>
              <a:pathLst>
                <a:path w="271" h="43">
                  <a:moveTo>
                    <a:pt x="0" y="41"/>
                  </a:moveTo>
                  <a:lnTo>
                    <a:pt x="266" y="0"/>
                  </a:lnTo>
                  <a:lnTo>
                    <a:pt x="271" y="17"/>
                  </a:lnTo>
                  <a:lnTo>
                    <a:pt x="31" y="43"/>
                  </a:lnTo>
                  <a:lnTo>
                    <a:pt x="0" y="41"/>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137" name="Freeform 34">
              <a:extLst>
                <a:ext uri="{FF2B5EF4-FFF2-40B4-BE49-F238E27FC236}">
                  <a16:creationId xmlns="" xmlns:a16="http://schemas.microsoft.com/office/drawing/2014/main" id="{9919F33D-8457-4B1D-87E6-0CDD843BC998}"/>
                </a:ext>
              </a:extLst>
            </p:cNvPr>
            <p:cNvSpPr>
              <a:spLocks/>
            </p:cNvSpPr>
            <p:nvPr/>
          </p:nvSpPr>
          <p:spPr bwMode="auto">
            <a:xfrm>
              <a:off x="2837" y="3379"/>
              <a:ext cx="278" cy="25"/>
            </a:xfrm>
            <a:custGeom>
              <a:avLst/>
              <a:gdLst>
                <a:gd name="T0" fmla="*/ 0 w 278"/>
                <a:gd name="T1" fmla="*/ 0 h 25"/>
                <a:gd name="T2" fmla="*/ 264 w 278"/>
                <a:gd name="T3" fmla="*/ 25 h 25"/>
                <a:gd name="T4" fmla="*/ 278 w 278"/>
                <a:gd name="T5" fmla="*/ 21 h 25"/>
                <a:gd name="T6" fmla="*/ 31 w 278"/>
                <a:gd name="T7" fmla="*/ 0 h 25"/>
                <a:gd name="T8" fmla="*/ 0 w 278"/>
                <a:gd name="T9" fmla="*/ 0 h 25"/>
              </a:gdLst>
              <a:ahLst/>
              <a:cxnLst>
                <a:cxn ang="0">
                  <a:pos x="T0" y="T1"/>
                </a:cxn>
                <a:cxn ang="0">
                  <a:pos x="T2" y="T3"/>
                </a:cxn>
                <a:cxn ang="0">
                  <a:pos x="T4" y="T5"/>
                </a:cxn>
                <a:cxn ang="0">
                  <a:pos x="T6" y="T7"/>
                </a:cxn>
                <a:cxn ang="0">
                  <a:pos x="T8" y="T9"/>
                </a:cxn>
              </a:cxnLst>
              <a:rect l="0" t="0" r="r" b="b"/>
              <a:pathLst>
                <a:path w="278" h="25">
                  <a:moveTo>
                    <a:pt x="0" y="0"/>
                  </a:moveTo>
                  <a:lnTo>
                    <a:pt x="264" y="25"/>
                  </a:lnTo>
                  <a:lnTo>
                    <a:pt x="278" y="21"/>
                  </a:lnTo>
                  <a:lnTo>
                    <a:pt x="31" y="0"/>
                  </a:lnTo>
                  <a:lnTo>
                    <a:pt x="0"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138" name="Freeform 35">
              <a:extLst>
                <a:ext uri="{FF2B5EF4-FFF2-40B4-BE49-F238E27FC236}">
                  <a16:creationId xmlns="" xmlns:a16="http://schemas.microsoft.com/office/drawing/2014/main" id="{ECD3A1BC-19EC-48D8-8557-33B444487FF8}"/>
                </a:ext>
              </a:extLst>
            </p:cNvPr>
            <p:cNvSpPr>
              <a:spLocks/>
            </p:cNvSpPr>
            <p:nvPr/>
          </p:nvSpPr>
          <p:spPr bwMode="auto">
            <a:xfrm>
              <a:off x="2739" y="3746"/>
              <a:ext cx="270" cy="54"/>
            </a:xfrm>
            <a:custGeom>
              <a:avLst/>
              <a:gdLst>
                <a:gd name="T0" fmla="*/ 0 w 270"/>
                <a:gd name="T1" fmla="*/ 0 h 54"/>
                <a:gd name="T2" fmla="*/ 266 w 270"/>
                <a:gd name="T3" fmla="*/ 54 h 54"/>
                <a:gd name="T4" fmla="*/ 270 w 270"/>
                <a:gd name="T5" fmla="*/ 45 h 54"/>
                <a:gd name="T6" fmla="*/ 33 w 270"/>
                <a:gd name="T7" fmla="*/ 0 h 54"/>
                <a:gd name="T8" fmla="*/ 0 w 270"/>
                <a:gd name="T9" fmla="*/ 0 h 54"/>
              </a:gdLst>
              <a:ahLst/>
              <a:cxnLst>
                <a:cxn ang="0">
                  <a:pos x="T0" y="T1"/>
                </a:cxn>
                <a:cxn ang="0">
                  <a:pos x="T2" y="T3"/>
                </a:cxn>
                <a:cxn ang="0">
                  <a:pos x="T4" y="T5"/>
                </a:cxn>
                <a:cxn ang="0">
                  <a:pos x="T6" y="T7"/>
                </a:cxn>
                <a:cxn ang="0">
                  <a:pos x="T8" y="T9"/>
                </a:cxn>
              </a:cxnLst>
              <a:rect l="0" t="0" r="r" b="b"/>
              <a:pathLst>
                <a:path w="270" h="54">
                  <a:moveTo>
                    <a:pt x="0" y="0"/>
                  </a:moveTo>
                  <a:lnTo>
                    <a:pt x="266" y="54"/>
                  </a:lnTo>
                  <a:lnTo>
                    <a:pt x="270" y="45"/>
                  </a:lnTo>
                  <a:lnTo>
                    <a:pt x="33" y="0"/>
                  </a:lnTo>
                  <a:lnTo>
                    <a:pt x="0"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139" name="Freeform 36">
              <a:extLst>
                <a:ext uri="{FF2B5EF4-FFF2-40B4-BE49-F238E27FC236}">
                  <a16:creationId xmlns="" xmlns:a16="http://schemas.microsoft.com/office/drawing/2014/main" id="{87257FBF-0099-453C-ADD9-D5DAD2A981DE}"/>
                </a:ext>
              </a:extLst>
            </p:cNvPr>
            <p:cNvSpPr>
              <a:spLocks noEditPoints="1"/>
            </p:cNvSpPr>
            <p:nvPr/>
          </p:nvSpPr>
          <p:spPr bwMode="auto">
            <a:xfrm>
              <a:off x="2560" y="845"/>
              <a:ext cx="1233" cy="3423"/>
            </a:xfrm>
            <a:custGeom>
              <a:avLst/>
              <a:gdLst>
                <a:gd name="T0" fmla="*/ 1136 w 1233"/>
                <a:gd name="T1" fmla="*/ 89 h 3423"/>
                <a:gd name="T2" fmla="*/ 1077 w 1233"/>
                <a:gd name="T3" fmla="*/ 337 h 3423"/>
                <a:gd name="T4" fmla="*/ 826 w 1233"/>
                <a:gd name="T5" fmla="*/ 466 h 3423"/>
                <a:gd name="T6" fmla="*/ 900 w 1233"/>
                <a:gd name="T7" fmla="*/ 189 h 3423"/>
                <a:gd name="T8" fmla="*/ 821 w 1233"/>
                <a:gd name="T9" fmla="*/ 266 h 3423"/>
                <a:gd name="T10" fmla="*/ 0 w 1233"/>
                <a:gd name="T11" fmla="*/ 3259 h 3423"/>
                <a:gd name="T12" fmla="*/ 77 w 1233"/>
                <a:gd name="T13" fmla="*/ 3292 h 3423"/>
                <a:gd name="T14" fmla="*/ 158 w 1233"/>
                <a:gd name="T15" fmla="*/ 2990 h 3423"/>
                <a:gd name="T16" fmla="*/ 420 w 1233"/>
                <a:gd name="T17" fmla="*/ 3061 h 3423"/>
                <a:gd name="T18" fmla="*/ 343 w 1233"/>
                <a:gd name="T19" fmla="*/ 3383 h 3423"/>
                <a:gd name="T20" fmla="*/ 455 w 1233"/>
                <a:gd name="T21" fmla="*/ 3423 h 3423"/>
                <a:gd name="T22" fmla="*/ 1233 w 1233"/>
                <a:gd name="T23" fmla="*/ 0 h 3423"/>
                <a:gd name="T24" fmla="*/ 1136 w 1233"/>
                <a:gd name="T25" fmla="*/ 89 h 3423"/>
                <a:gd name="T26" fmla="*/ 1050 w 1233"/>
                <a:gd name="T27" fmla="*/ 445 h 3423"/>
                <a:gd name="T28" fmla="*/ 1002 w 1233"/>
                <a:gd name="T29" fmla="*/ 649 h 3423"/>
                <a:gd name="T30" fmla="*/ 742 w 1233"/>
                <a:gd name="T31" fmla="*/ 782 h 3423"/>
                <a:gd name="T32" fmla="*/ 797 w 1233"/>
                <a:gd name="T33" fmla="*/ 572 h 3423"/>
                <a:gd name="T34" fmla="*/ 1050 w 1233"/>
                <a:gd name="T35" fmla="*/ 445 h 3423"/>
                <a:gd name="T36" fmla="*/ 372 w 1233"/>
                <a:gd name="T37" fmla="*/ 2181 h 3423"/>
                <a:gd name="T38" fmla="*/ 449 w 1233"/>
                <a:gd name="T39" fmla="*/ 1893 h 3423"/>
                <a:gd name="T40" fmla="*/ 709 w 1233"/>
                <a:gd name="T41" fmla="*/ 1860 h 3423"/>
                <a:gd name="T42" fmla="*/ 636 w 1233"/>
                <a:gd name="T43" fmla="*/ 2168 h 3423"/>
                <a:gd name="T44" fmla="*/ 372 w 1233"/>
                <a:gd name="T45" fmla="*/ 2181 h 3423"/>
                <a:gd name="T46" fmla="*/ 611 w 1233"/>
                <a:gd name="T47" fmla="*/ 2272 h 3423"/>
                <a:gd name="T48" fmla="*/ 541 w 1233"/>
                <a:gd name="T49" fmla="*/ 2559 h 3423"/>
                <a:gd name="T50" fmla="*/ 277 w 1233"/>
                <a:gd name="T51" fmla="*/ 2534 h 3423"/>
                <a:gd name="T52" fmla="*/ 349 w 1233"/>
                <a:gd name="T53" fmla="*/ 2270 h 3423"/>
                <a:gd name="T54" fmla="*/ 611 w 1233"/>
                <a:gd name="T55" fmla="*/ 2272 h 3423"/>
                <a:gd name="T56" fmla="*/ 474 w 1233"/>
                <a:gd name="T57" fmla="*/ 1798 h 3423"/>
                <a:gd name="T58" fmla="*/ 541 w 1233"/>
                <a:gd name="T59" fmla="*/ 1544 h 3423"/>
                <a:gd name="T60" fmla="*/ 799 w 1233"/>
                <a:gd name="T61" fmla="*/ 1483 h 3423"/>
                <a:gd name="T62" fmla="*/ 734 w 1233"/>
                <a:gd name="T63" fmla="*/ 1754 h 3423"/>
                <a:gd name="T64" fmla="*/ 474 w 1233"/>
                <a:gd name="T65" fmla="*/ 1798 h 3423"/>
                <a:gd name="T66" fmla="*/ 566 w 1233"/>
                <a:gd name="T67" fmla="*/ 1446 h 3423"/>
                <a:gd name="T68" fmla="*/ 624 w 1233"/>
                <a:gd name="T69" fmla="*/ 1228 h 3423"/>
                <a:gd name="T70" fmla="*/ 884 w 1233"/>
                <a:gd name="T71" fmla="*/ 1136 h 3423"/>
                <a:gd name="T72" fmla="*/ 824 w 1233"/>
                <a:gd name="T73" fmla="*/ 1377 h 3423"/>
                <a:gd name="T74" fmla="*/ 566 w 1233"/>
                <a:gd name="T75" fmla="*/ 1446 h 3423"/>
                <a:gd name="T76" fmla="*/ 653 w 1233"/>
                <a:gd name="T77" fmla="*/ 1121 h 3423"/>
                <a:gd name="T78" fmla="*/ 715 w 1233"/>
                <a:gd name="T79" fmla="*/ 888 h 3423"/>
                <a:gd name="T80" fmla="*/ 975 w 1233"/>
                <a:gd name="T81" fmla="*/ 757 h 3423"/>
                <a:gd name="T82" fmla="*/ 911 w 1233"/>
                <a:gd name="T83" fmla="*/ 1019 h 3423"/>
                <a:gd name="T84" fmla="*/ 653 w 1233"/>
                <a:gd name="T85" fmla="*/ 1121 h 3423"/>
                <a:gd name="T86" fmla="*/ 445 w 1233"/>
                <a:gd name="T87" fmla="*/ 2955 h 3423"/>
                <a:gd name="T88" fmla="*/ 181 w 1233"/>
                <a:gd name="T89" fmla="*/ 2901 h 3423"/>
                <a:gd name="T90" fmla="*/ 252 w 1233"/>
                <a:gd name="T91" fmla="*/ 2634 h 3423"/>
                <a:gd name="T92" fmla="*/ 514 w 1233"/>
                <a:gd name="T93" fmla="*/ 2665 h 3423"/>
                <a:gd name="T94" fmla="*/ 445 w 1233"/>
                <a:gd name="T95" fmla="*/ 2955 h 3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3" h="3423">
                  <a:moveTo>
                    <a:pt x="1136" y="89"/>
                  </a:moveTo>
                  <a:lnTo>
                    <a:pt x="1077" y="337"/>
                  </a:lnTo>
                  <a:lnTo>
                    <a:pt x="826" y="466"/>
                  </a:lnTo>
                  <a:lnTo>
                    <a:pt x="900" y="189"/>
                  </a:lnTo>
                  <a:lnTo>
                    <a:pt x="821" y="266"/>
                  </a:lnTo>
                  <a:lnTo>
                    <a:pt x="0" y="3259"/>
                  </a:lnTo>
                  <a:lnTo>
                    <a:pt x="77" y="3292"/>
                  </a:lnTo>
                  <a:lnTo>
                    <a:pt x="158" y="2990"/>
                  </a:lnTo>
                  <a:lnTo>
                    <a:pt x="420" y="3061"/>
                  </a:lnTo>
                  <a:lnTo>
                    <a:pt x="343" y="3383"/>
                  </a:lnTo>
                  <a:lnTo>
                    <a:pt x="455" y="3423"/>
                  </a:lnTo>
                  <a:lnTo>
                    <a:pt x="1233" y="0"/>
                  </a:lnTo>
                  <a:lnTo>
                    <a:pt x="1136" y="89"/>
                  </a:lnTo>
                  <a:close/>
                  <a:moveTo>
                    <a:pt x="1050" y="445"/>
                  </a:moveTo>
                  <a:lnTo>
                    <a:pt x="1002" y="649"/>
                  </a:lnTo>
                  <a:lnTo>
                    <a:pt x="742" y="782"/>
                  </a:lnTo>
                  <a:lnTo>
                    <a:pt x="797" y="572"/>
                  </a:lnTo>
                  <a:lnTo>
                    <a:pt x="1050" y="445"/>
                  </a:lnTo>
                  <a:close/>
                  <a:moveTo>
                    <a:pt x="372" y="2181"/>
                  </a:moveTo>
                  <a:lnTo>
                    <a:pt x="449" y="1893"/>
                  </a:lnTo>
                  <a:lnTo>
                    <a:pt x="709" y="1860"/>
                  </a:lnTo>
                  <a:lnTo>
                    <a:pt x="636" y="2168"/>
                  </a:lnTo>
                  <a:lnTo>
                    <a:pt x="372" y="2181"/>
                  </a:lnTo>
                  <a:close/>
                  <a:moveTo>
                    <a:pt x="611" y="2272"/>
                  </a:moveTo>
                  <a:lnTo>
                    <a:pt x="541" y="2559"/>
                  </a:lnTo>
                  <a:lnTo>
                    <a:pt x="277" y="2534"/>
                  </a:lnTo>
                  <a:lnTo>
                    <a:pt x="349" y="2270"/>
                  </a:lnTo>
                  <a:lnTo>
                    <a:pt x="611" y="2272"/>
                  </a:lnTo>
                  <a:close/>
                  <a:moveTo>
                    <a:pt x="474" y="1798"/>
                  </a:moveTo>
                  <a:lnTo>
                    <a:pt x="541" y="1544"/>
                  </a:lnTo>
                  <a:lnTo>
                    <a:pt x="799" y="1483"/>
                  </a:lnTo>
                  <a:lnTo>
                    <a:pt x="734" y="1754"/>
                  </a:lnTo>
                  <a:lnTo>
                    <a:pt x="474" y="1798"/>
                  </a:lnTo>
                  <a:close/>
                  <a:moveTo>
                    <a:pt x="566" y="1446"/>
                  </a:moveTo>
                  <a:lnTo>
                    <a:pt x="624" y="1228"/>
                  </a:lnTo>
                  <a:lnTo>
                    <a:pt x="884" y="1136"/>
                  </a:lnTo>
                  <a:lnTo>
                    <a:pt x="824" y="1377"/>
                  </a:lnTo>
                  <a:lnTo>
                    <a:pt x="566" y="1446"/>
                  </a:lnTo>
                  <a:close/>
                  <a:moveTo>
                    <a:pt x="653" y="1121"/>
                  </a:moveTo>
                  <a:lnTo>
                    <a:pt x="715" y="888"/>
                  </a:lnTo>
                  <a:lnTo>
                    <a:pt x="975" y="757"/>
                  </a:lnTo>
                  <a:lnTo>
                    <a:pt x="911" y="1019"/>
                  </a:lnTo>
                  <a:lnTo>
                    <a:pt x="653" y="1121"/>
                  </a:lnTo>
                  <a:close/>
                  <a:moveTo>
                    <a:pt x="445" y="2955"/>
                  </a:moveTo>
                  <a:lnTo>
                    <a:pt x="181" y="2901"/>
                  </a:lnTo>
                  <a:lnTo>
                    <a:pt x="252" y="2634"/>
                  </a:lnTo>
                  <a:lnTo>
                    <a:pt x="514" y="2665"/>
                  </a:lnTo>
                  <a:lnTo>
                    <a:pt x="445" y="295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140" name="Freeform 37">
              <a:extLst>
                <a:ext uri="{FF2B5EF4-FFF2-40B4-BE49-F238E27FC236}">
                  <a16:creationId xmlns="" xmlns:a16="http://schemas.microsoft.com/office/drawing/2014/main" id="{C43E39FF-BAD6-4042-9C7A-9E63D81381A5}"/>
                </a:ext>
              </a:extLst>
            </p:cNvPr>
            <p:cNvSpPr>
              <a:spLocks/>
            </p:cNvSpPr>
            <p:nvPr/>
          </p:nvSpPr>
          <p:spPr bwMode="auto">
            <a:xfrm>
              <a:off x="3015" y="845"/>
              <a:ext cx="809" cy="3423"/>
            </a:xfrm>
            <a:custGeom>
              <a:avLst/>
              <a:gdLst>
                <a:gd name="T0" fmla="*/ 776 w 809"/>
                <a:gd name="T1" fmla="*/ 0 h 3423"/>
                <a:gd name="T2" fmla="*/ 809 w 809"/>
                <a:gd name="T3" fmla="*/ 0 h 3423"/>
                <a:gd name="T4" fmla="*/ 57 w 809"/>
                <a:gd name="T5" fmla="*/ 3410 h 3423"/>
                <a:gd name="T6" fmla="*/ 0 w 809"/>
                <a:gd name="T7" fmla="*/ 3423 h 3423"/>
                <a:gd name="T8" fmla="*/ 776 w 809"/>
                <a:gd name="T9" fmla="*/ 0 h 3423"/>
              </a:gdLst>
              <a:ahLst/>
              <a:cxnLst>
                <a:cxn ang="0">
                  <a:pos x="T0" y="T1"/>
                </a:cxn>
                <a:cxn ang="0">
                  <a:pos x="T2" y="T3"/>
                </a:cxn>
                <a:cxn ang="0">
                  <a:pos x="T4" y="T5"/>
                </a:cxn>
                <a:cxn ang="0">
                  <a:pos x="T6" y="T7"/>
                </a:cxn>
                <a:cxn ang="0">
                  <a:pos x="T8" y="T9"/>
                </a:cxn>
              </a:cxnLst>
              <a:rect l="0" t="0" r="r" b="b"/>
              <a:pathLst>
                <a:path w="809" h="3423">
                  <a:moveTo>
                    <a:pt x="776" y="0"/>
                  </a:moveTo>
                  <a:lnTo>
                    <a:pt x="809" y="0"/>
                  </a:lnTo>
                  <a:lnTo>
                    <a:pt x="57" y="3410"/>
                  </a:lnTo>
                  <a:lnTo>
                    <a:pt x="0" y="3423"/>
                  </a:lnTo>
                  <a:lnTo>
                    <a:pt x="776" y="0"/>
                  </a:lnTo>
                  <a:close/>
                </a:path>
              </a:pathLst>
            </a:custGeom>
            <a:solidFill>
              <a:schemeClr val="bg2">
                <a:lumMod val="75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grpSp>
    </p:spTree>
    <p:extLst>
      <p:ext uri="{BB962C8B-B14F-4D97-AF65-F5344CB8AC3E}">
        <p14:creationId xmlns:p14="http://schemas.microsoft.com/office/powerpoint/2010/main" val="280909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a:extLst>
              <a:ext uri="{FF2B5EF4-FFF2-40B4-BE49-F238E27FC236}">
                <a16:creationId xmlns="" xmlns:a16="http://schemas.microsoft.com/office/drawing/2014/main" id="{1D8249E4-D71F-4998-AE3D-8147399F90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2. ĐẶC ĐIỂM NỔI BẬT</a:t>
            </a:r>
            <a:endParaRPr lang="id-ID" sz="3300" b="1">
              <a:solidFill>
                <a:srgbClr val="0066B3"/>
              </a:solidFill>
              <a:latin typeface="Lato Regular"/>
              <a:cs typeface="Lato Regular"/>
            </a:endParaRPr>
          </a:p>
        </p:txBody>
      </p:sp>
      <p:grpSp>
        <p:nvGrpSpPr>
          <p:cNvPr id="103" name="Group 102">
            <a:extLst>
              <a:ext uri="{FF2B5EF4-FFF2-40B4-BE49-F238E27FC236}">
                <a16:creationId xmlns="" xmlns:a16="http://schemas.microsoft.com/office/drawing/2014/main" id="{34009364-6852-40B8-BDA3-F96F135744A2}"/>
              </a:ext>
            </a:extLst>
          </p:cNvPr>
          <p:cNvGrpSpPr/>
          <p:nvPr/>
        </p:nvGrpSpPr>
        <p:grpSpPr>
          <a:xfrm>
            <a:off x="4144734" y="732729"/>
            <a:ext cx="854532" cy="27432"/>
            <a:chOff x="1775295" y="2020905"/>
            <a:chExt cx="3021911" cy="45719"/>
          </a:xfrm>
        </p:grpSpPr>
        <p:sp>
          <p:nvSpPr>
            <p:cNvPr id="104" name="Rectangle 103">
              <a:extLst>
                <a:ext uri="{FF2B5EF4-FFF2-40B4-BE49-F238E27FC236}">
                  <a16:creationId xmlns="" xmlns:a16="http://schemas.microsoft.com/office/drawing/2014/main" id="{4C5E160B-C663-4ABE-8B72-51FC1A9C6D9C}"/>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5" name="Rectangle 104">
              <a:extLst>
                <a:ext uri="{FF2B5EF4-FFF2-40B4-BE49-F238E27FC236}">
                  <a16:creationId xmlns="" xmlns:a16="http://schemas.microsoft.com/office/drawing/2014/main" id="{C6DDB527-BD54-4EE6-9240-7D3E828577FE}"/>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6" name="Rectangle 105">
              <a:extLst>
                <a:ext uri="{FF2B5EF4-FFF2-40B4-BE49-F238E27FC236}">
                  <a16:creationId xmlns="" xmlns:a16="http://schemas.microsoft.com/office/drawing/2014/main" id="{5261705A-735F-43A7-AB92-B601B0ADF831}"/>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7" name="Rectangle 106">
              <a:extLst>
                <a:ext uri="{FF2B5EF4-FFF2-40B4-BE49-F238E27FC236}">
                  <a16:creationId xmlns="" xmlns:a16="http://schemas.microsoft.com/office/drawing/2014/main" id="{42117076-F7E9-49DE-9E23-A72D85163BA6}"/>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8" name="Rectangle 107">
              <a:extLst>
                <a:ext uri="{FF2B5EF4-FFF2-40B4-BE49-F238E27FC236}">
                  <a16:creationId xmlns="" xmlns:a16="http://schemas.microsoft.com/office/drawing/2014/main" id="{03A26755-381D-4FD1-ABA6-E64CD8A97BDA}"/>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sp>
        <p:nvSpPr>
          <p:cNvPr id="18" name="Rectangle 17">
            <a:extLst>
              <a:ext uri="{FF2B5EF4-FFF2-40B4-BE49-F238E27FC236}">
                <a16:creationId xmlns="" xmlns:a16="http://schemas.microsoft.com/office/drawing/2014/main" id="{99CF84EA-FA4C-4620-B990-FF985F07A2D1}"/>
              </a:ext>
            </a:extLst>
          </p:cNvPr>
          <p:cNvSpPr/>
          <p:nvPr/>
        </p:nvSpPr>
        <p:spPr>
          <a:xfrm>
            <a:off x="357199" y="1582721"/>
            <a:ext cx="2649928" cy="2625068"/>
          </a:xfrm>
          <a:prstGeom prst="rect">
            <a:avLst/>
          </a:prstGeom>
        </p:spPr>
        <p:txBody>
          <a:bodyPr wrap="square" lIns="34281" tIns="17140" rIns="34281" bIns="17140">
            <a:spAutoFit/>
          </a:bodyPr>
          <a:lstStyle/>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Cung cấp cho người dùng tra cứu </a:t>
            </a:r>
            <a:r>
              <a:rPr lang="en-AU" sz="1600" smtClean="0">
                <a:solidFill>
                  <a:srgbClr val="4472C4">
                    <a:lumMod val="75000"/>
                  </a:srgbClr>
                </a:solidFill>
                <a:latin typeface="Arial" panose="020B0604020202020204" pitchFamily="34" charset="0"/>
                <a:cs typeface="Arial" pitchFamily="34" charset="0"/>
              </a:rPr>
              <a:t>các </a:t>
            </a:r>
            <a:r>
              <a:rPr lang="en-AU" sz="1600">
                <a:solidFill>
                  <a:srgbClr val="4472C4">
                    <a:lumMod val="75000"/>
                  </a:srgbClr>
                </a:solidFill>
                <a:latin typeface="Arial" panose="020B0604020202020204" pitchFamily="34" charset="0"/>
                <a:cs typeface="Arial" pitchFamily="34" charset="0"/>
              </a:rPr>
              <a:t>thông tin</a:t>
            </a:r>
            <a:r>
              <a:rPr lang="en-AU" sz="1600" smtClean="0">
                <a:solidFill>
                  <a:srgbClr val="4472C4">
                    <a:lumMod val="75000"/>
                  </a:srgbClr>
                </a:solidFill>
                <a:latin typeface="Arial" panose="020B0604020202020204" pitchFamily="34" charset="0"/>
                <a:cs typeface="Arial" pitchFamily="34" charset="0"/>
              </a:rPr>
              <a:t>, bản tin an toàn giao thông.</a:t>
            </a:r>
          </a:p>
          <a:p>
            <a:pPr indent="342809" algn="just" defTabSz="685617">
              <a:spcBef>
                <a:spcPts val="450"/>
              </a:spcBef>
              <a:defRPr/>
            </a:pPr>
            <a:r>
              <a:rPr lang="en-AU" sz="1600" smtClean="0">
                <a:solidFill>
                  <a:srgbClr val="4472C4">
                    <a:lumMod val="75000"/>
                  </a:srgbClr>
                </a:solidFill>
                <a:latin typeface="Arial" panose="020B0604020202020204" pitchFamily="34" charset="0"/>
                <a:cs typeface="Arial" pitchFamily="34" charset="0"/>
              </a:rPr>
              <a:t> </a:t>
            </a:r>
            <a:r>
              <a:rPr lang="en-AU" sz="1600">
                <a:solidFill>
                  <a:srgbClr val="4472C4">
                    <a:lumMod val="75000"/>
                  </a:srgbClr>
                </a:solidFill>
                <a:latin typeface="Arial" panose="020B0604020202020204" pitchFamily="34" charset="0"/>
                <a:cs typeface="Arial" pitchFamily="34" charset="0"/>
              </a:rPr>
              <a:t>Xem danh sách, vị trí các bến xe trên bản đồ, liên kết với google map chỉ đường tới địa điểm được chọn</a:t>
            </a:r>
            <a:r>
              <a:rPr lang="en-AU" sz="1600" smtClean="0">
                <a:solidFill>
                  <a:srgbClr val="4472C4">
                    <a:lumMod val="75000"/>
                  </a:srgbClr>
                </a:solidFill>
                <a:latin typeface="Arial" panose="020B0604020202020204" pitchFamily="34" charset="0"/>
                <a:cs typeface="Arial" pitchFamily="34" charset="0"/>
              </a:rPr>
              <a:t>.</a:t>
            </a:r>
          </a:p>
          <a:p>
            <a:pPr indent="342809" algn="just" defTabSz="685617">
              <a:spcBef>
                <a:spcPts val="450"/>
              </a:spcBef>
              <a:defRPr/>
            </a:pPr>
            <a:r>
              <a:rPr lang="en-AU" sz="1600" smtClean="0">
                <a:solidFill>
                  <a:srgbClr val="4472C4">
                    <a:lumMod val="75000"/>
                  </a:srgbClr>
                </a:solidFill>
                <a:latin typeface="Arial" panose="020B0604020202020204" pitchFamily="34" charset="0"/>
                <a:cs typeface="Arial" pitchFamily="34" charset="0"/>
              </a:rPr>
              <a:t>Tra cứu phương tiện vi phạm ATGT qua hình ảnh</a:t>
            </a:r>
            <a:endParaRPr lang="en-US" sz="1600">
              <a:solidFill>
                <a:srgbClr val="4472C4">
                  <a:lumMod val="75000"/>
                </a:srgbClr>
              </a:solidFill>
              <a:latin typeface="Arial" panose="020B0604020202020204" pitchFamily="34" charset="0"/>
              <a:cs typeface="Arial" pitchFamily="34" charset="0"/>
            </a:endParaRPr>
          </a:p>
        </p:txBody>
      </p:sp>
      <p:grpSp>
        <p:nvGrpSpPr>
          <p:cNvPr id="19" name="Group 18">
            <a:extLst>
              <a:ext uri="{FF2B5EF4-FFF2-40B4-BE49-F238E27FC236}">
                <a16:creationId xmlns="" xmlns:a16="http://schemas.microsoft.com/office/drawing/2014/main" id="{DBDEA647-8451-47E3-AD25-952D28ECDC54}"/>
              </a:ext>
            </a:extLst>
          </p:cNvPr>
          <p:cNvGrpSpPr/>
          <p:nvPr/>
        </p:nvGrpSpPr>
        <p:grpSpPr>
          <a:xfrm>
            <a:off x="357198" y="956783"/>
            <a:ext cx="2400583" cy="443368"/>
            <a:chOff x="165325" y="1699262"/>
            <a:chExt cx="3201194" cy="591157"/>
          </a:xfrm>
        </p:grpSpPr>
        <p:grpSp>
          <p:nvGrpSpPr>
            <p:cNvPr id="20" name="Group 23">
              <a:extLst>
                <a:ext uri="{FF2B5EF4-FFF2-40B4-BE49-F238E27FC236}">
                  <a16:creationId xmlns="" xmlns:a16="http://schemas.microsoft.com/office/drawing/2014/main" id="{6E65BE96-A250-4912-BF15-7EACF98CC3EB}"/>
                </a:ext>
              </a:extLst>
            </p:cNvPr>
            <p:cNvGrpSpPr>
              <a:grpSpLocks/>
            </p:cNvGrpSpPr>
            <p:nvPr/>
          </p:nvGrpSpPr>
          <p:grpSpPr bwMode="auto">
            <a:xfrm>
              <a:off x="190526" y="1732633"/>
              <a:ext cx="3175993" cy="557786"/>
              <a:chOff x="1431883" y="5462176"/>
              <a:chExt cx="6772458" cy="619186"/>
            </a:xfrm>
          </p:grpSpPr>
          <p:sp>
            <p:nvSpPr>
              <p:cNvPr id="22" name="Round Diagonal Corner Rectangle 12">
                <a:extLst>
                  <a:ext uri="{FF2B5EF4-FFF2-40B4-BE49-F238E27FC236}">
                    <a16:creationId xmlns="" xmlns:a16="http://schemas.microsoft.com/office/drawing/2014/main" id="{3E11D7F9-7A56-4294-BD60-DA515C5DB6A2}"/>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46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23" name="Round Diagonal Corner Rectangle 13">
                <a:extLst>
                  <a:ext uri="{FF2B5EF4-FFF2-40B4-BE49-F238E27FC236}">
                    <a16:creationId xmlns="" xmlns:a16="http://schemas.microsoft.com/office/drawing/2014/main" id="{6C91E595-0482-4DB4-B11D-7849182351B9}"/>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400" kern="0">
                    <a:solidFill>
                      <a:srgbClr val="4472C4">
                        <a:lumMod val="75000"/>
                      </a:srgbClr>
                    </a:solidFill>
                    <a:latin typeface="Arial" panose="020B0604020202020204" pitchFamily="34" charset="0"/>
                    <a:cs typeface="Arial" panose="020B0604020202020204" pitchFamily="34" charset="0"/>
                  </a:rPr>
                  <a:t>Giao thông</a:t>
                </a:r>
              </a:p>
            </p:txBody>
          </p:sp>
        </p:grpSp>
        <p:sp>
          <p:nvSpPr>
            <p:cNvPr id="21" name="TextBox 20">
              <a:extLst>
                <a:ext uri="{FF2B5EF4-FFF2-40B4-BE49-F238E27FC236}">
                  <a16:creationId xmlns="" xmlns:a16="http://schemas.microsoft.com/office/drawing/2014/main" id="{8A2A1F65-0F3B-466D-9E60-DD3291FADC9A}"/>
                </a:ext>
              </a:extLst>
            </p:cNvPr>
            <p:cNvSpPr txBox="1"/>
            <p:nvPr/>
          </p:nvSpPr>
          <p:spPr>
            <a:xfrm>
              <a:off x="165325" y="1699262"/>
              <a:ext cx="780060" cy="574516"/>
            </a:xfrm>
            <a:prstGeom prst="rect">
              <a:avLst/>
            </a:prstGeom>
            <a:noFill/>
          </p:spPr>
          <p:txBody>
            <a:bodyPr wrap="square" rtlCol="0">
              <a:spAutoFit/>
            </a:bodyPr>
            <a:lstStyle/>
            <a:p>
              <a:pPr algn="ctr" defTabSz="685617" fontAlgn="base">
                <a:spcBef>
                  <a:spcPct val="0"/>
                </a:spcBef>
                <a:spcAft>
                  <a:spcPct val="0"/>
                </a:spcAft>
                <a:defRPr/>
              </a:pPr>
              <a:r>
                <a:rPr lang="en-US" sz="2200" b="1" i="1" kern="0">
                  <a:solidFill>
                    <a:prstClr val="white"/>
                  </a:solidFill>
                  <a:latin typeface="Tahoma" panose="020B0604030504040204" pitchFamily="34" charset="0"/>
                  <a:ea typeface="Tahoma" panose="020B0604030504040204" pitchFamily="34" charset="0"/>
                  <a:cs typeface="Tahoma" panose="020B0604030504040204" pitchFamily="34" charset="0"/>
                </a:rPr>
                <a:t>9</a:t>
              </a:r>
            </a:p>
          </p:txBody>
        </p:sp>
      </p:grpSp>
      <p:pic>
        <p:nvPicPr>
          <p:cNvPr id="26" name="Picture 25">
            <a:extLst>
              <a:ext uri="{FF2B5EF4-FFF2-40B4-BE49-F238E27FC236}">
                <a16:creationId xmlns="" xmlns:a16="http://schemas.microsoft.com/office/drawing/2014/main" id="{769CD80B-97B9-432B-AB68-CA5EA736A25C}"/>
              </a:ext>
            </a:extLst>
          </p:cNvPr>
          <p:cNvPicPr>
            <a:picLocks noChangeAspect="1"/>
          </p:cNvPicPr>
          <p:nvPr/>
        </p:nvPicPr>
        <p:blipFill>
          <a:blip r:embed="rId3"/>
          <a:stretch>
            <a:fillRect/>
          </a:stretch>
        </p:blipFill>
        <p:spPr>
          <a:xfrm>
            <a:off x="7083049" y="843558"/>
            <a:ext cx="1809432" cy="3919415"/>
          </a:xfrm>
          <a:prstGeom prst="rect">
            <a:avLst/>
          </a:prstGeom>
          <a:ln w="12700">
            <a:solidFill>
              <a:sysClr val="windowText" lastClr="000000"/>
            </a:solid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1300" y="843558"/>
            <a:ext cx="1810980" cy="3919415"/>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1099" y="843558"/>
            <a:ext cx="1810981" cy="3919415"/>
          </a:xfrm>
          <a:prstGeom prst="rect">
            <a:avLst/>
          </a:prstGeom>
        </p:spPr>
      </p:pic>
    </p:spTree>
    <p:extLst>
      <p:ext uri="{BB962C8B-B14F-4D97-AF65-F5344CB8AC3E}">
        <p14:creationId xmlns:p14="http://schemas.microsoft.com/office/powerpoint/2010/main" val="35596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a:extLst>
              <a:ext uri="{FF2B5EF4-FFF2-40B4-BE49-F238E27FC236}">
                <a16:creationId xmlns="" xmlns:a16="http://schemas.microsoft.com/office/drawing/2014/main" id="{1D8249E4-D71F-4998-AE3D-8147399F90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2. ĐẶC ĐIỂM NỔI BẬT</a:t>
            </a:r>
            <a:endParaRPr lang="id-ID" sz="3300" b="1">
              <a:solidFill>
                <a:srgbClr val="0066B3"/>
              </a:solidFill>
              <a:latin typeface="Lato Regular"/>
              <a:cs typeface="Lato Regular"/>
            </a:endParaRPr>
          </a:p>
        </p:txBody>
      </p:sp>
      <p:grpSp>
        <p:nvGrpSpPr>
          <p:cNvPr id="103" name="Group 102">
            <a:extLst>
              <a:ext uri="{FF2B5EF4-FFF2-40B4-BE49-F238E27FC236}">
                <a16:creationId xmlns="" xmlns:a16="http://schemas.microsoft.com/office/drawing/2014/main" id="{34009364-6852-40B8-BDA3-F96F135744A2}"/>
              </a:ext>
            </a:extLst>
          </p:cNvPr>
          <p:cNvGrpSpPr/>
          <p:nvPr/>
        </p:nvGrpSpPr>
        <p:grpSpPr>
          <a:xfrm>
            <a:off x="4144734" y="732729"/>
            <a:ext cx="854532" cy="27432"/>
            <a:chOff x="1775295" y="2020905"/>
            <a:chExt cx="3021911" cy="45719"/>
          </a:xfrm>
        </p:grpSpPr>
        <p:sp>
          <p:nvSpPr>
            <p:cNvPr id="104" name="Rectangle 103">
              <a:extLst>
                <a:ext uri="{FF2B5EF4-FFF2-40B4-BE49-F238E27FC236}">
                  <a16:creationId xmlns="" xmlns:a16="http://schemas.microsoft.com/office/drawing/2014/main" id="{4C5E160B-C663-4ABE-8B72-51FC1A9C6D9C}"/>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5" name="Rectangle 104">
              <a:extLst>
                <a:ext uri="{FF2B5EF4-FFF2-40B4-BE49-F238E27FC236}">
                  <a16:creationId xmlns="" xmlns:a16="http://schemas.microsoft.com/office/drawing/2014/main" id="{C6DDB527-BD54-4EE6-9240-7D3E828577FE}"/>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6" name="Rectangle 105">
              <a:extLst>
                <a:ext uri="{FF2B5EF4-FFF2-40B4-BE49-F238E27FC236}">
                  <a16:creationId xmlns="" xmlns:a16="http://schemas.microsoft.com/office/drawing/2014/main" id="{5261705A-735F-43A7-AB92-B601B0ADF831}"/>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7" name="Rectangle 106">
              <a:extLst>
                <a:ext uri="{FF2B5EF4-FFF2-40B4-BE49-F238E27FC236}">
                  <a16:creationId xmlns="" xmlns:a16="http://schemas.microsoft.com/office/drawing/2014/main" id="{42117076-F7E9-49DE-9E23-A72D85163BA6}"/>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8" name="Rectangle 107">
              <a:extLst>
                <a:ext uri="{FF2B5EF4-FFF2-40B4-BE49-F238E27FC236}">
                  <a16:creationId xmlns="" xmlns:a16="http://schemas.microsoft.com/office/drawing/2014/main" id="{03A26755-381D-4FD1-ABA6-E64CD8A97BDA}"/>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sp>
        <p:nvSpPr>
          <p:cNvPr id="17" name="Rectangle 16">
            <a:extLst>
              <a:ext uri="{FF2B5EF4-FFF2-40B4-BE49-F238E27FC236}">
                <a16:creationId xmlns="" xmlns:a16="http://schemas.microsoft.com/office/drawing/2014/main" id="{0CA208CD-800E-4E84-BD59-A347A1A59E18}"/>
              </a:ext>
            </a:extLst>
          </p:cNvPr>
          <p:cNvSpPr/>
          <p:nvPr/>
        </p:nvSpPr>
        <p:spPr>
          <a:xfrm>
            <a:off x="350377" y="1635646"/>
            <a:ext cx="3619839" cy="1576062"/>
          </a:xfrm>
          <a:prstGeom prst="rect">
            <a:avLst/>
          </a:prstGeom>
        </p:spPr>
        <p:txBody>
          <a:bodyPr wrap="square" lIns="34281" tIns="17140" rIns="34281" bIns="17140">
            <a:spAutoFit/>
          </a:bodyPr>
          <a:lstStyle/>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Cung cấp cho người dùng tra cứu </a:t>
            </a:r>
            <a:r>
              <a:rPr lang="en-AU" sz="1600" smtClean="0">
                <a:solidFill>
                  <a:srgbClr val="4472C4">
                    <a:lumMod val="75000"/>
                  </a:srgbClr>
                </a:solidFill>
                <a:latin typeface="Arial" panose="020B0604020202020204" pitchFamily="34" charset="0"/>
                <a:cs typeface="Arial" pitchFamily="34" charset="0"/>
              </a:rPr>
              <a:t>thông </a:t>
            </a:r>
            <a:r>
              <a:rPr lang="en-AU" sz="1600">
                <a:solidFill>
                  <a:srgbClr val="4472C4">
                    <a:lumMod val="75000"/>
                  </a:srgbClr>
                </a:solidFill>
                <a:latin typeface="Arial" panose="020B0604020202020204" pitchFamily="34" charset="0"/>
                <a:cs typeface="Arial" pitchFamily="34" charset="0"/>
              </a:rPr>
              <a:t>tin, </a:t>
            </a:r>
            <a:r>
              <a:rPr lang="en-AU" sz="1600" smtClean="0">
                <a:solidFill>
                  <a:srgbClr val="4472C4">
                    <a:lumMod val="75000"/>
                  </a:srgbClr>
                </a:solidFill>
                <a:latin typeface="Arial" panose="020B0604020202020204" pitchFamily="34" charset="0"/>
                <a:cs typeface="Arial" pitchFamily="34" charset="0"/>
              </a:rPr>
              <a:t>vị </a:t>
            </a:r>
            <a:r>
              <a:rPr lang="en-AU" sz="1600">
                <a:solidFill>
                  <a:srgbClr val="4472C4">
                    <a:lumMod val="75000"/>
                  </a:srgbClr>
                </a:solidFill>
                <a:latin typeface="Arial" panose="020B0604020202020204" pitchFamily="34" charset="0"/>
                <a:cs typeface="Arial" pitchFamily="34" charset="0"/>
              </a:rPr>
              <a:t>trí các trạm quan trắc trên bản </a:t>
            </a:r>
            <a:r>
              <a:rPr lang="en-AU" sz="1600" smtClean="0">
                <a:solidFill>
                  <a:srgbClr val="4472C4">
                    <a:lumMod val="75000"/>
                  </a:srgbClr>
                </a:solidFill>
                <a:latin typeface="Arial" panose="020B0604020202020204" pitchFamily="34" charset="0"/>
                <a:cs typeface="Arial" pitchFamily="34" charset="0"/>
              </a:rPr>
              <a:t>đồ.</a:t>
            </a:r>
          </a:p>
          <a:p>
            <a:pPr indent="342809" algn="just" defTabSz="685617">
              <a:spcBef>
                <a:spcPts val="450"/>
              </a:spcBef>
              <a:defRPr/>
            </a:pPr>
            <a:r>
              <a:rPr lang="en-AU" sz="1600" smtClean="0">
                <a:solidFill>
                  <a:srgbClr val="4472C4">
                    <a:lumMod val="75000"/>
                  </a:srgbClr>
                </a:solidFill>
                <a:latin typeface="Arial" panose="020B0604020202020204" pitchFamily="34" charset="0"/>
                <a:cs typeface="Arial" pitchFamily="34" charset="0"/>
              </a:rPr>
              <a:t>Cung cấp bản tin dự báo thời tiết – Trung tâm dự báo Khí tượng Thủy văn quốc gia</a:t>
            </a:r>
            <a:endParaRPr lang="en-US" sz="1600">
              <a:solidFill>
                <a:srgbClr val="4472C4">
                  <a:lumMod val="75000"/>
                </a:srgbClr>
              </a:solidFill>
              <a:latin typeface="Arial" panose="020B0604020202020204" pitchFamily="34" charset="0"/>
              <a:cs typeface="Arial" pitchFamily="34" charset="0"/>
            </a:endParaRPr>
          </a:p>
        </p:txBody>
      </p:sp>
      <p:grpSp>
        <p:nvGrpSpPr>
          <p:cNvPr id="18" name="Group 17">
            <a:extLst>
              <a:ext uri="{FF2B5EF4-FFF2-40B4-BE49-F238E27FC236}">
                <a16:creationId xmlns="" xmlns:a16="http://schemas.microsoft.com/office/drawing/2014/main" id="{A977CE75-5742-4EE7-80D9-A457C79F7D86}"/>
              </a:ext>
            </a:extLst>
          </p:cNvPr>
          <p:cNvGrpSpPr/>
          <p:nvPr/>
        </p:nvGrpSpPr>
        <p:grpSpPr>
          <a:xfrm>
            <a:off x="357198" y="956782"/>
            <a:ext cx="2400583" cy="443368"/>
            <a:chOff x="165325" y="1699262"/>
            <a:chExt cx="3201194" cy="591157"/>
          </a:xfrm>
        </p:grpSpPr>
        <p:grpSp>
          <p:nvGrpSpPr>
            <p:cNvPr id="19" name="Group 23">
              <a:extLst>
                <a:ext uri="{FF2B5EF4-FFF2-40B4-BE49-F238E27FC236}">
                  <a16:creationId xmlns="" xmlns:a16="http://schemas.microsoft.com/office/drawing/2014/main" id="{731A34D8-AB50-490F-9FC7-04BF4F062757}"/>
                </a:ext>
              </a:extLst>
            </p:cNvPr>
            <p:cNvGrpSpPr>
              <a:grpSpLocks/>
            </p:cNvGrpSpPr>
            <p:nvPr/>
          </p:nvGrpSpPr>
          <p:grpSpPr bwMode="auto">
            <a:xfrm>
              <a:off x="190526" y="1732633"/>
              <a:ext cx="3175993" cy="557786"/>
              <a:chOff x="1431883" y="5462176"/>
              <a:chExt cx="6772458" cy="619186"/>
            </a:xfrm>
          </p:grpSpPr>
          <p:sp>
            <p:nvSpPr>
              <p:cNvPr id="21" name="Round Diagonal Corner Rectangle 12">
                <a:extLst>
                  <a:ext uri="{FF2B5EF4-FFF2-40B4-BE49-F238E27FC236}">
                    <a16:creationId xmlns="" xmlns:a16="http://schemas.microsoft.com/office/drawing/2014/main" id="{5EC1D847-8B05-45EA-8F86-DEC905FD16D0}"/>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46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22" name="Round Diagonal Corner Rectangle 13">
                <a:extLst>
                  <a:ext uri="{FF2B5EF4-FFF2-40B4-BE49-F238E27FC236}">
                    <a16:creationId xmlns="" xmlns:a16="http://schemas.microsoft.com/office/drawing/2014/main" id="{B416FAAD-39F3-424C-8A7C-10C7A790A4A1}"/>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400" kern="0">
                    <a:solidFill>
                      <a:srgbClr val="4472C4">
                        <a:lumMod val="75000"/>
                      </a:srgbClr>
                    </a:solidFill>
                    <a:latin typeface="Arial" panose="020B0604020202020204" pitchFamily="34" charset="0"/>
                    <a:cs typeface="Arial" panose="020B0604020202020204" pitchFamily="34" charset="0"/>
                  </a:rPr>
                  <a:t>Môi trường</a:t>
                </a:r>
              </a:p>
            </p:txBody>
          </p:sp>
        </p:grpSp>
        <p:sp>
          <p:nvSpPr>
            <p:cNvPr id="20" name="TextBox 19">
              <a:extLst>
                <a:ext uri="{FF2B5EF4-FFF2-40B4-BE49-F238E27FC236}">
                  <a16:creationId xmlns="" xmlns:a16="http://schemas.microsoft.com/office/drawing/2014/main" id="{C4165B11-A94C-4B19-BD2D-EEDF45B4C391}"/>
                </a:ext>
              </a:extLst>
            </p:cNvPr>
            <p:cNvSpPr txBox="1"/>
            <p:nvPr/>
          </p:nvSpPr>
          <p:spPr>
            <a:xfrm>
              <a:off x="165325" y="1699262"/>
              <a:ext cx="780060" cy="574516"/>
            </a:xfrm>
            <a:prstGeom prst="rect">
              <a:avLst/>
            </a:prstGeom>
            <a:noFill/>
          </p:spPr>
          <p:txBody>
            <a:bodyPr wrap="square" rtlCol="0">
              <a:spAutoFit/>
            </a:bodyPr>
            <a:lstStyle/>
            <a:p>
              <a:pPr algn="ctr" defTabSz="685617" fontAlgn="base">
                <a:spcBef>
                  <a:spcPct val="0"/>
                </a:spcBef>
                <a:spcAft>
                  <a:spcPct val="0"/>
                </a:spcAft>
                <a:defRPr/>
              </a:pPr>
              <a:r>
                <a:rPr lang="en-US" sz="2200" b="1" i="1" kern="0">
                  <a:solidFill>
                    <a:prstClr val="white"/>
                  </a:solidFill>
                  <a:latin typeface="Tahoma" panose="020B0604030504040204" pitchFamily="34" charset="0"/>
                  <a:ea typeface="Tahoma" panose="020B0604030504040204" pitchFamily="34" charset="0"/>
                  <a:cs typeface="Tahoma" panose="020B0604030504040204" pitchFamily="34" charset="0"/>
                </a:rPr>
                <a:t>10</a:t>
              </a:r>
            </a:p>
          </p:txBody>
        </p:sp>
      </p:grpSp>
      <p:pic>
        <p:nvPicPr>
          <p:cNvPr id="23" name="Picture 22">
            <a:extLst>
              <a:ext uri="{FF2B5EF4-FFF2-40B4-BE49-F238E27FC236}">
                <a16:creationId xmlns="" xmlns:a16="http://schemas.microsoft.com/office/drawing/2014/main" id="{7CA2CFA3-78E1-423E-BBBC-BA4F5C5E35ED}"/>
              </a:ext>
            </a:extLst>
          </p:cNvPr>
          <p:cNvPicPr>
            <a:picLocks noChangeAspect="1"/>
          </p:cNvPicPr>
          <p:nvPr/>
        </p:nvPicPr>
        <p:blipFill>
          <a:blip r:embed="rId3"/>
          <a:stretch>
            <a:fillRect/>
          </a:stretch>
        </p:blipFill>
        <p:spPr>
          <a:xfrm>
            <a:off x="4825199" y="897388"/>
            <a:ext cx="1907041" cy="413084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3772" y="732728"/>
            <a:ext cx="1984754" cy="4295505"/>
          </a:xfrm>
          <a:prstGeom prst="rect">
            <a:avLst/>
          </a:prstGeom>
        </p:spPr>
      </p:pic>
    </p:spTree>
    <p:extLst>
      <p:ext uri="{BB962C8B-B14F-4D97-AF65-F5344CB8AC3E}">
        <p14:creationId xmlns:p14="http://schemas.microsoft.com/office/powerpoint/2010/main" val="369280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a:extLst>
              <a:ext uri="{FF2B5EF4-FFF2-40B4-BE49-F238E27FC236}">
                <a16:creationId xmlns="" xmlns:a16="http://schemas.microsoft.com/office/drawing/2014/main" id="{1D8249E4-D71F-4998-AE3D-8147399F90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2. ĐẶC ĐIỂM NỔI BẬT</a:t>
            </a:r>
            <a:endParaRPr lang="id-ID" sz="3300" b="1">
              <a:solidFill>
                <a:srgbClr val="0066B3"/>
              </a:solidFill>
              <a:latin typeface="Lato Regular"/>
              <a:cs typeface="Lato Regular"/>
            </a:endParaRPr>
          </a:p>
        </p:txBody>
      </p:sp>
      <p:grpSp>
        <p:nvGrpSpPr>
          <p:cNvPr id="103" name="Group 102">
            <a:extLst>
              <a:ext uri="{FF2B5EF4-FFF2-40B4-BE49-F238E27FC236}">
                <a16:creationId xmlns="" xmlns:a16="http://schemas.microsoft.com/office/drawing/2014/main" id="{34009364-6852-40B8-BDA3-F96F135744A2}"/>
              </a:ext>
            </a:extLst>
          </p:cNvPr>
          <p:cNvGrpSpPr/>
          <p:nvPr/>
        </p:nvGrpSpPr>
        <p:grpSpPr>
          <a:xfrm>
            <a:off x="4144734" y="732729"/>
            <a:ext cx="854532" cy="27432"/>
            <a:chOff x="1775295" y="2020905"/>
            <a:chExt cx="3021911" cy="45719"/>
          </a:xfrm>
        </p:grpSpPr>
        <p:sp>
          <p:nvSpPr>
            <p:cNvPr id="104" name="Rectangle 103">
              <a:extLst>
                <a:ext uri="{FF2B5EF4-FFF2-40B4-BE49-F238E27FC236}">
                  <a16:creationId xmlns="" xmlns:a16="http://schemas.microsoft.com/office/drawing/2014/main" id="{4C5E160B-C663-4ABE-8B72-51FC1A9C6D9C}"/>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5" name="Rectangle 104">
              <a:extLst>
                <a:ext uri="{FF2B5EF4-FFF2-40B4-BE49-F238E27FC236}">
                  <a16:creationId xmlns="" xmlns:a16="http://schemas.microsoft.com/office/drawing/2014/main" id="{C6DDB527-BD54-4EE6-9240-7D3E828577FE}"/>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6" name="Rectangle 105">
              <a:extLst>
                <a:ext uri="{FF2B5EF4-FFF2-40B4-BE49-F238E27FC236}">
                  <a16:creationId xmlns="" xmlns:a16="http://schemas.microsoft.com/office/drawing/2014/main" id="{5261705A-735F-43A7-AB92-B601B0ADF831}"/>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7" name="Rectangle 106">
              <a:extLst>
                <a:ext uri="{FF2B5EF4-FFF2-40B4-BE49-F238E27FC236}">
                  <a16:creationId xmlns="" xmlns:a16="http://schemas.microsoft.com/office/drawing/2014/main" id="{42117076-F7E9-49DE-9E23-A72D85163BA6}"/>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8" name="Rectangle 107">
              <a:extLst>
                <a:ext uri="{FF2B5EF4-FFF2-40B4-BE49-F238E27FC236}">
                  <a16:creationId xmlns="" xmlns:a16="http://schemas.microsoft.com/office/drawing/2014/main" id="{03A26755-381D-4FD1-ABA6-E64CD8A97BDA}"/>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sp>
        <p:nvSpPr>
          <p:cNvPr id="18" name="Rectangle 17">
            <a:extLst>
              <a:ext uri="{FF2B5EF4-FFF2-40B4-BE49-F238E27FC236}">
                <a16:creationId xmlns="" xmlns:a16="http://schemas.microsoft.com/office/drawing/2014/main" id="{F1E9E7C8-7AA2-49BE-8065-6794EF06EC9F}"/>
              </a:ext>
            </a:extLst>
          </p:cNvPr>
          <p:cNvSpPr/>
          <p:nvPr/>
        </p:nvSpPr>
        <p:spPr>
          <a:xfrm>
            <a:off x="324900" y="1732554"/>
            <a:ext cx="2607357" cy="1511942"/>
          </a:xfrm>
          <a:prstGeom prst="rect">
            <a:avLst/>
          </a:prstGeom>
        </p:spPr>
        <p:txBody>
          <a:bodyPr wrap="square" lIns="34281" tIns="17140" rIns="34281" bIns="17140">
            <a:spAutoFit/>
          </a:bodyPr>
          <a:lstStyle/>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Kết nối với hệ thống tra cứu thông tin đất đai dạng webview cho phép người dùng tra cứu thông tin thửa đất, chọn chế độ xem, chỉ đường tới thửa đất.</a:t>
            </a:r>
            <a:endParaRPr lang="en-US" sz="1600">
              <a:solidFill>
                <a:srgbClr val="4472C4">
                  <a:lumMod val="75000"/>
                </a:srgbClr>
              </a:solidFill>
              <a:latin typeface="Arial" panose="020B0604020202020204" pitchFamily="34" charset="0"/>
              <a:cs typeface="Arial" pitchFamily="34" charset="0"/>
            </a:endParaRPr>
          </a:p>
        </p:txBody>
      </p:sp>
      <p:grpSp>
        <p:nvGrpSpPr>
          <p:cNvPr id="19" name="Group 18">
            <a:extLst>
              <a:ext uri="{FF2B5EF4-FFF2-40B4-BE49-F238E27FC236}">
                <a16:creationId xmlns="" xmlns:a16="http://schemas.microsoft.com/office/drawing/2014/main" id="{76CA8559-2B6D-48BE-8F9F-B8F1FE76F70F}"/>
              </a:ext>
            </a:extLst>
          </p:cNvPr>
          <p:cNvGrpSpPr/>
          <p:nvPr/>
        </p:nvGrpSpPr>
        <p:grpSpPr>
          <a:xfrm>
            <a:off x="357198" y="956782"/>
            <a:ext cx="2400583" cy="443368"/>
            <a:chOff x="165325" y="1699262"/>
            <a:chExt cx="3201194" cy="591157"/>
          </a:xfrm>
        </p:grpSpPr>
        <p:grpSp>
          <p:nvGrpSpPr>
            <p:cNvPr id="20" name="Group 23">
              <a:extLst>
                <a:ext uri="{FF2B5EF4-FFF2-40B4-BE49-F238E27FC236}">
                  <a16:creationId xmlns="" xmlns:a16="http://schemas.microsoft.com/office/drawing/2014/main" id="{B0951449-F0DB-4CB2-A739-B7A354998F27}"/>
                </a:ext>
              </a:extLst>
            </p:cNvPr>
            <p:cNvGrpSpPr>
              <a:grpSpLocks/>
            </p:cNvGrpSpPr>
            <p:nvPr/>
          </p:nvGrpSpPr>
          <p:grpSpPr bwMode="auto">
            <a:xfrm>
              <a:off x="190526" y="1732633"/>
              <a:ext cx="3175993" cy="557786"/>
              <a:chOff x="1431883" y="5462176"/>
              <a:chExt cx="6772458" cy="619186"/>
            </a:xfrm>
          </p:grpSpPr>
          <p:sp>
            <p:nvSpPr>
              <p:cNvPr id="22" name="Round Diagonal Corner Rectangle 12">
                <a:extLst>
                  <a:ext uri="{FF2B5EF4-FFF2-40B4-BE49-F238E27FC236}">
                    <a16:creationId xmlns="" xmlns:a16="http://schemas.microsoft.com/office/drawing/2014/main" id="{EA8A92E4-CF4E-45A6-A30A-42EFD51A8F26}"/>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46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23" name="Round Diagonal Corner Rectangle 13">
                <a:extLst>
                  <a:ext uri="{FF2B5EF4-FFF2-40B4-BE49-F238E27FC236}">
                    <a16:creationId xmlns="" xmlns:a16="http://schemas.microsoft.com/office/drawing/2014/main" id="{DE020354-8EA7-4DED-8BC8-789FCDC5B71A}"/>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300" kern="0">
                    <a:solidFill>
                      <a:srgbClr val="4472C4">
                        <a:lumMod val="75000"/>
                      </a:srgbClr>
                    </a:solidFill>
                    <a:latin typeface="Arial" panose="020B0604020202020204" pitchFamily="34" charset="0"/>
                    <a:cs typeface="Arial" panose="020B0604020202020204" pitchFamily="34" charset="0"/>
                  </a:rPr>
                  <a:t>Đất đai</a:t>
                </a:r>
              </a:p>
            </p:txBody>
          </p:sp>
        </p:grpSp>
        <p:sp>
          <p:nvSpPr>
            <p:cNvPr id="21" name="TextBox 20">
              <a:extLst>
                <a:ext uri="{FF2B5EF4-FFF2-40B4-BE49-F238E27FC236}">
                  <a16:creationId xmlns="" xmlns:a16="http://schemas.microsoft.com/office/drawing/2014/main" id="{63E4FA8A-6175-4C96-A14C-12EA2A7C2FED}"/>
                </a:ext>
              </a:extLst>
            </p:cNvPr>
            <p:cNvSpPr txBox="1"/>
            <p:nvPr/>
          </p:nvSpPr>
          <p:spPr>
            <a:xfrm>
              <a:off x="165325" y="1699262"/>
              <a:ext cx="780060" cy="574516"/>
            </a:xfrm>
            <a:prstGeom prst="rect">
              <a:avLst/>
            </a:prstGeom>
            <a:noFill/>
          </p:spPr>
          <p:txBody>
            <a:bodyPr wrap="square" rtlCol="0">
              <a:spAutoFit/>
            </a:bodyPr>
            <a:lstStyle/>
            <a:p>
              <a:pPr algn="ctr" defTabSz="685617" fontAlgn="base">
                <a:spcBef>
                  <a:spcPct val="0"/>
                </a:spcBef>
                <a:spcAft>
                  <a:spcPct val="0"/>
                </a:spcAft>
                <a:defRPr/>
              </a:pPr>
              <a:r>
                <a:rPr lang="en-US" sz="2200" b="1" i="1" kern="0">
                  <a:solidFill>
                    <a:prstClr val="white"/>
                  </a:solidFill>
                  <a:latin typeface="Tahoma" panose="020B0604030504040204" pitchFamily="34" charset="0"/>
                  <a:ea typeface="Tahoma" panose="020B0604030504040204" pitchFamily="34" charset="0"/>
                  <a:cs typeface="Tahoma" panose="020B0604030504040204" pitchFamily="34" charset="0"/>
                </a:rPr>
                <a:t>11</a:t>
              </a:r>
            </a:p>
          </p:txBody>
        </p:sp>
      </p:grpSp>
      <p:pic>
        <p:nvPicPr>
          <p:cNvPr id="24" name="Picture 23">
            <a:extLst>
              <a:ext uri="{FF2B5EF4-FFF2-40B4-BE49-F238E27FC236}">
                <a16:creationId xmlns="" xmlns:a16="http://schemas.microsoft.com/office/drawing/2014/main" id="{26354351-C825-4E3F-8FF7-11B269A58631}"/>
              </a:ext>
            </a:extLst>
          </p:cNvPr>
          <p:cNvPicPr>
            <a:picLocks noChangeAspect="1"/>
          </p:cNvPicPr>
          <p:nvPr/>
        </p:nvPicPr>
        <p:blipFill>
          <a:blip r:embed="rId3"/>
          <a:stretch>
            <a:fillRect/>
          </a:stretch>
        </p:blipFill>
        <p:spPr>
          <a:xfrm>
            <a:off x="3253720" y="956783"/>
            <a:ext cx="1757161" cy="3806190"/>
          </a:xfrm>
          <a:prstGeom prst="rect">
            <a:avLst/>
          </a:prstGeom>
          <a:ln w="12700">
            <a:solidFill>
              <a:sysClr val="windowText" lastClr="000000"/>
            </a:solidFill>
          </a:ln>
        </p:spPr>
      </p:pic>
      <p:pic>
        <p:nvPicPr>
          <p:cNvPr id="25" name="Picture 24">
            <a:extLst>
              <a:ext uri="{FF2B5EF4-FFF2-40B4-BE49-F238E27FC236}">
                <a16:creationId xmlns="" xmlns:a16="http://schemas.microsoft.com/office/drawing/2014/main" id="{BC4068DB-0BA0-4EC4-B097-0D6E015198C0}"/>
              </a:ext>
            </a:extLst>
          </p:cNvPr>
          <p:cNvPicPr>
            <a:picLocks noChangeAspect="1"/>
          </p:cNvPicPr>
          <p:nvPr/>
        </p:nvPicPr>
        <p:blipFill>
          <a:blip r:embed="rId4"/>
          <a:stretch>
            <a:fillRect/>
          </a:stretch>
        </p:blipFill>
        <p:spPr>
          <a:xfrm>
            <a:off x="5169074" y="956783"/>
            <a:ext cx="1757161" cy="3806190"/>
          </a:xfrm>
          <a:prstGeom prst="rect">
            <a:avLst/>
          </a:prstGeom>
          <a:ln w="12700">
            <a:solidFill>
              <a:sysClr val="windowText" lastClr="000000"/>
            </a:solidFill>
          </a:ln>
        </p:spPr>
      </p:pic>
      <p:pic>
        <p:nvPicPr>
          <p:cNvPr id="26" name="Picture 25">
            <a:extLst>
              <a:ext uri="{FF2B5EF4-FFF2-40B4-BE49-F238E27FC236}">
                <a16:creationId xmlns="" xmlns:a16="http://schemas.microsoft.com/office/drawing/2014/main" id="{2762720D-1AE3-4B6B-9A25-F1E49649B24C}"/>
              </a:ext>
            </a:extLst>
          </p:cNvPr>
          <p:cNvPicPr>
            <a:picLocks noChangeAspect="1"/>
          </p:cNvPicPr>
          <p:nvPr/>
        </p:nvPicPr>
        <p:blipFill>
          <a:blip r:embed="rId5"/>
          <a:stretch>
            <a:fillRect/>
          </a:stretch>
        </p:blipFill>
        <p:spPr>
          <a:xfrm>
            <a:off x="7084428" y="956783"/>
            <a:ext cx="1757161" cy="3806190"/>
          </a:xfrm>
          <a:prstGeom prst="rect">
            <a:avLst/>
          </a:prstGeom>
        </p:spPr>
      </p:pic>
    </p:spTree>
    <p:extLst>
      <p:ext uri="{BB962C8B-B14F-4D97-AF65-F5344CB8AC3E}">
        <p14:creationId xmlns:p14="http://schemas.microsoft.com/office/powerpoint/2010/main" val="136367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a:extLst>
              <a:ext uri="{FF2B5EF4-FFF2-40B4-BE49-F238E27FC236}">
                <a16:creationId xmlns="" xmlns:a16="http://schemas.microsoft.com/office/drawing/2014/main" id="{1D8249E4-D71F-4998-AE3D-8147399F90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2. ĐẶC ĐIỂM NỔI BẬT</a:t>
            </a:r>
            <a:endParaRPr lang="id-ID" sz="3300" b="1">
              <a:solidFill>
                <a:srgbClr val="0066B3"/>
              </a:solidFill>
              <a:latin typeface="Lato Regular"/>
              <a:cs typeface="Lato Regular"/>
            </a:endParaRPr>
          </a:p>
        </p:txBody>
      </p:sp>
      <p:grpSp>
        <p:nvGrpSpPr>
          <p:cNvPr id="103" name="Group 102">
            <a:extLst>
              <a:ext uri="{FF2B5EF4-FFF2-40B4-BE49-F238E27FC236}">
                <a16:creationId xmlns="" xmlns:a16="http://schemas.microsoft.com/office/drawing/2014/main" id="{34009364-6852-40B8-BDA3-F96F135744A2}"/>
              </a:ext>
            </a:extLst>
          </p:cNvPr>
          <p:cNvGrpSpPr/>
          <p:nvPr/>
        </p:nvGrpSpPr>
        <p:grpSpPr>
          <a:xfrm>
            <a:off x="4144734" y="732729"/>
            <a:ext cx="854532" cy="27432"/>
            <a:chOff x="1775295" y="2020905"/>
            <a:chExt cx="3021911" cy="45719"/>
          </a:xfrm>
        </p:grpSpPr>
        <p:sp>
          <p:nvSpPr>
            <p:cNvPr id="104" name="Rectangle 103">
              <a:extLst>
                <a:ext uri="{FF2B5EF4-FFF2-40B4-BE49-F238E27FC236}">
                  <a16:creationId xmlns="" xmlns:a16="http://schemas.microsoft.com/office/drawing/2014/main" id="{4C5E160B-C663-4ABE-8B72-51FC1A9C6D9C}"/>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5" name="Rectangle 104">
              <a:extLst>
                <a:ext uri="{FF2B5EF4-FFF2-40B4-BE49-F238E27FC236}">
                  <a16:creationId xmlns="" xmlns:a16="http://schemas.microsoft.com/office/drawing/2014/main" id="{C6DDB527-BD54-4EE6-9240-7D3E828577FE}"/>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6" name="Rectangle 105">
              <a:extLst>
                <a:ext uri="{FF2B5EF4-FFF2-40B4-BE49-F238E27FC236}">
                  <a16:creationId xmlns="" xmlns:a16="http://schemas.microsoft.com/office/drawing/2014/main" id="{5261705A-735F-43A7-AB92-B601B0ADF831}"/>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7" name="Rectangle 106">
              <a:extLst>
                <a:ext uri="{FF2B5EF4-FFF2-40B4-BE49-F238E27FC236}">
                  <a16:creationId xmlns="" xmlns:a16="http://schemas.microsoft.com/office/drawing/2014/main" id="{42117076-F7E9-49DE-9E23-A72D85163BA6}"/>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8" name="Rectangle 107">
              <a:extLst>
                <a:ext uri="{FF2B5EF4-FFF2-40B4-BE49-F238E27FC236}">
                  <a16:creationId xmlns="" xmlns:a16="http://schemas.microsoft.com/office/drawing/2014/main" id="{03A26755-381D-4FD1-ABA6-E64CD8A97BDA}"/>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sp>
        <p:nvSpPr>
          <p:cNvPr id="18" name="Rectangle 17">
            <a:extLst>
              <a:ext uri="{FF2B5EF4-FFF2-40B4-BE49-F238E27FC236}">
                <a16:creationId xmlns="" xmlns:a16="http://schemas.microsoft.com/office/drawing/2014/main" id="{FAAFCE18-5A6F-438C-9C75-4DF05E3EE534}"/>
              </a:ext>
            </a:extLst>
          </p:cNvPr>
          <p:cNvSpPr/>
          <p:nvPr/>
        </p:nvSpPr>
        <p:spPr>
          <a:xfrm>
            <a:off x="357199" y="1795571"/>
            <a:ext cx="2625694" cy="1812035"/>
          </a:xfrm>
          <a:prstGeom prst="rect">
            <a:avLst/>
          </a:prstGeom>
        </p:spPr>
        <p:txBody>
          <a:bodyPr wrap="square" lIns="34281" tIns="17140" rIns="34281" bIns="17140">
            <a:spAutoFit/>
          </a:bodyPr>
          <a:lstStyle/>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Cung cấp cho người dùng tra cứu thêm thông tin, Xem danh sách, vị trí các cơ sở y tế trên bản đồ, liên kết với google map chỉ đường tới địa điểm được chọn</a:t>
            </a:r>
            <a:endParaRPr lang="en-US" sz="1600">
              <a:solidFill>
                <a:srgbClr val="4472C4">
                  <a:lumMod val="75000"/>
                </a:srgbClr>
              </a:solidFill>
              <a:latin typeface="Arial" panose="020B0604020202020204" pitchFamily="34" charset="0"/>
              <a:cs typeface="Arial" pitchFamily="34" charset="0"/>
            </a:endParaRPr>
          </a:p>
        </p:txBody>
      </p:sp>
      <p:grpSp>
        <p:nvGrpSpPr>
          <p:cNvPr id="19" name="Group 18">
            <a:extLst>
              <a:ext uri="{FF2B5EF4-FFF2-40B4-BE49-F238E27FC236}">
                <a16:creationId xmlns="" xmlns:a16="http://schemas.microsoft.com/office/drawing/2014/main" id="{882AEC04-2315-4E04-A4F8-272EB90847A7}"/>
              </a:ext>
            </a:extLst>
          </p:cNvPr>
          <p:cNvGrpSpPr/>
          <p:nvPr/>
        </p:nvGrpSpPr>
        <p:grpSpPr>
          <a:xfrm>
            <a:off x="357198" y="956782"/>
            <a:ext cx="2400583" cy="443368"/>
            <a:chOff x="165325" y="1699262"/>
            <a:chExt cx="3201194" cy="591157"/>
          </a:xfrm>
        </p:grpSpPr>
        <p:grpSp>
          <p:nvGrpSpPr>
            <p:cNvPr id="20" name="Group 23">
              <a:extLst>
                <a:ext uri="{FF2B5EF4-FFF2-40B4-BE49-F238E27FC236}">
                  <a16:creationId xmlns="" xmlns:a16="http://schemas.microsoft.com/office/drawing/2014/main" id="{AB36D107-E579-429E-88EA-478814BE5BBE}"/>
                </a:ext>
              </a:extLst>
            </p:cNvPr>
            <p:cNvGrpSpPr>
              <a:grpSpLocks/>
            </p:cNvGrpSpPr>
            <p:nvPr/>
          </p:nvGrpSpPr>
          <p:grpSpPr bwMode="auto">
            <a:xfrm>
              <a:off x="190526" y="1732633"/>
              <a:ext cx="3175993" cy="557786"/>
              <a:chOff x="1431883" y="5462176"/>
              <a:chExt cx="6772458" cy="619186"/>
            </a:xfrm>
          </p:grpSpPr>
          <p:sp>
            <p:nvSpPr>
              <p:cNvPr id="22" name="Round Diagonal Corner Rectangle 12">
                <a:extLst>
                  <a:ext uri="{FF2B5EF4-FFF2-40B4-BE49-F238E27FC236}">
                    <a16:creationId xmlns="" xmlns:a16="http://schemas.microsoft.com/office/drawing/2014/main" id="{1984D03D-7119-4418-8747-F68B240889AC}"/>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46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23" name="Round Diagonal Corner Rectangle 13">
                <a:extLst>
                  <a:ext uri="{FF2B5EF4-FFF2-40B4-BE49-F238E27FC236}">
                    <a16:creationId xmlns="" xmlns:a16="http://schemas.microsoft.com/office/drawing/2014/main" id="{1A788047-4C56-4AD2-BE64-C8946122EF00}"/>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400" kern="0">
                    <a:solidFill>
                      <a:srgbClr val="4472C4">
                        <a:lumMod val="75000"/>
                      </a:srgbClr>
                    </a:solidFill>
                    <a:latin typeface="Arial" panose="020B0604020202020204" pitchFamily="34" charset="0"/>
                    <a:cs typeface="Arial" panose="020B0604020202020204" pitchFamily="34" charset="0"/>
                  </a:rPr>
                  <a:t>  Y tế</a:t>
                </a:r>
              </a:p>
            </p:txBody>
          </p:sp>
        </p:grpSp>
        <p:sp>
          <p:nvSpPr>
            <p:cNvPr id="21" name="TextBox 20">
              <a:extLst>
                <a:ext uri="{FF2B5EF4-FFF2-40B4-BE49-F238E27FC236}">
                  <a16:creationId xmlns="" xmlns:a16="http://schemas.microsoft.com/office/drawing/2014/main" id="{C48DA150-7ABF-4B70-81FB-C07078CFD2A4}"/>
                </a:ext>
              </a:extLst>
            </p:cNvPr>
            <p:cNvSpPr txBox="1"/>
            <p:nvPr/>
          </p:nvSpPr>
          <p:spPr>
            <a:xfrm>
              <a:off x="165325" y="1699262"/>
              <a:ext cx="780060" cy="574516"/>
            </a:xfrm>
            <a:prstGeom prst="rect">
              <a:avLst/>
            </a:prstGeom>
            <a:noFill/>
          </p:spPr>
          <p:txBody>
            <a:bodyPr wrap="square" rtlCol="0">
              <a:spAutoFit/>
            </a:bodyPr>
            <a:lstStyle/>
            <a:p>
              <a:pPr algn="ctr" defTabSz="685617" fontAlgn="base">
                <a:spcBef>
                  <a:spcPct val="0"/>
                </a:spcBef>
                <a:spcAft>
                  <a:spcPct val="0"/>
                </a:spcAft>
                <a:defRPr/>
              </a:pPr>
              <a:r>
                <a:rPr lang="en-US" sz="2200" b="1" i="1" kern="0">
                  <a:solidFill>
                    <a:prstClr val="white"/>
                  </a:solidFill>
                  <a:latin typeface="Tahoma" panose="020B0604030504040204" pitchFamily="34" charset="0"/>
                  <a:ea typeface="Tahoma" panose="020B0604030504040204" pitchFamily="34" charset="0"/>
                  <a:cs typeface="Tahoma" panose="020B0604030504040204" pitchFamily="34" charset="0"/>
                </a:rPr>
                <a:t>12</a:t>
              </a:r>
            </a:p>
          </p:txBody>
        </p:sp>
      </p:grpSp>
      <p:pic>
        <p:nvPicPr>
          <p:cNvPr id="25" name="Picture 24">
            <a:extLst>
              <a:ext uri="{FF2B5EF4-FFF2-40B4-BE49-F238E27FC236}">
                <a16:creationId xmlns="" xmlns:a16="http://schemas.microsoft.com/office/drawing/2014/main" id="{E3BEBD48-1047-4A19-81E3-7FFCE95C7494}"/>
              </a:ext>
            </a:extLst>
          </p:cNvPr>
          <p:cNvPicPr>
            <a:picLocks noChangeAspect="1"/>
          </p:cNvPicPr>
          <p:nvPr/>
        </p:nvPicPr>
        <p:blipFill>
          <a:blip r:embed="rId3"/>
          <a:stretch>
            <a:fillRect/>
          </a:stretch>
        </p:blipFill>
        <p:spPr>
          <a:xfrm>
            <a:off x="5191103" y="981811"/>
            <a:ext cx="1757161" cy="3806190"/>
          </a:xfrm>
          <a:prstGeom prst="rect">
            <a:avLst/>
          </a:prstGeom>
          <a:ln w="19050">
            <a:solidFill>
              <a:sysClr val="windowText" lastClr="000000"/>
            </a:solidFill>
          </a:ln>
        </p:spPr>
      </p:pic>
      <p:pic>
        <p:nvPicPr>
          <p:cNvPr id="26" name="Picture 25">
            <a:extLst>
              <a:ext uri="{FF2B5EF4-FFF2-40B4-BE49-F238E27FC236}">
                <a16:creationId xmlns="" xmlns:a16="http://schemas.microsoft.com/office/drawing/2014/main" id="{1511AA9E-E801-4C26-A1BC-A9CD23AFEFFF}"/>
              </a:ext>
            </a:extLst>
          </p:cNvPr>
          <p:cNvPicPr>
            <a:picLocks noChangeAspect="1"/>
          </p:cNvPicPr>
          <p:nvPr/>
        </p:nvPicPr>
        <p:blipFill>
          <a:blip r:embed="rId4"/>
          <a:stretch>
            <a:fillRect/>
          </a:stretch>
        </p:blipFill>
        <p:spPr>
          <a:xfrm>
            <a:off x="7091819" y="956783"/>
            <a:ext cx="1757161" cy="3806190"/>
          </a:xfrm>
          <a:prstGeom prst="rect">
            <a:avLst/>
          </a:prstGeom>
          <a:ln w="19050">
            <a:solidFill>
              <a:sysClr val="windowText" lastClr="000000"/>
            </a:solidFill>
          </a:ln>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7392" y="981810"/>
            <a:ext cx="1758664" cy="3806191"/>
          </a:xfrm>
          <a:prstGeom prst="rect">
            <a:avLst/>
          </a:prstGeom>
        </p:spPr>
      </p:pic>
    </p:spTree>
    <p:extLst>
      <p:ext uri="{BB962C8B-B14F-4D97-AF65-F5344CB8AC3E}">
        <p14:creationId xmlns:p14="http://schemas.microsoft.com/office/powerpoint/2010/main" val="100215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a:extLst>
              <a:ext uri="{FF2B5EF4-FFF2-40B4-BE49-F238E27FC236}">
                <a16:creationId xmlns="" xmlns:a16="http://schemas.microsoft.com/office/drawing/2014/main" id="{1D8249E4-D71F-4998-AE3D-8147399F90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2. ĐẶC ĐIỂM NỔI BẬT</a:t>
            </a:r>
            <a:endParaRPr lang="id-ID" sz="3300" b="1">
              <a:solidFill>
                <a:srgbClr val="0066B3"/>
              </a:solidFill>
              <a:latin typeface="Lato Regular"/>
              <a:cs typeface="Lato Regular"/>
            </a:endParaRPr>
          </a:p>
        </p:txBody>
      </p:sp>
      <p:grpSp>
        <p:nvGrpSpPr>
          <p:cNvPr id="103" name="Group 102">
            <a:extLst>
              <a:ext uri="{FF2B5EF4-FFF2-40B4-BE49-F238E27FC236}">
                <a16:creationId xmlns="" xmlns:a16="http://schemas.microsoft.com/office/drawing/2014/main" id="{34009364-6852-40B8-BDA3-F96F135744A2}"/>
              </a:ext>
            </a:extLst>
          </p:cNvPr>
          <p:cNvGrpSpPr/>
          <p:nvPr/>
        </p:nvGrpSpPr>
        <p:grpSpPr>
          <a:xfrm>
            <a:off x="4144734" y="732729"/>
            <a:ext cx="854532" cy="27432"/>
            <a:chOff x="1775295" y="2020905"/>
            <a:chExt cx="3021911" cy="45719"/>
          </a:xfrm>
        </p:grpSpPr>
        <p:sp>
          <p:nvSpPr>
            <p:cNvPr id="104" name="Rectangle 103">
              <a:extLst>
                <a:ext uri="{FF2B5EF4-FFF2-40B4-BE49-F238E27FC236}">
                  <a16:creationId xmlns="" xmlns:a16="http://schemas.microsoft.com/office/drawing/2014/main" id="{4C5E160B-C663-4ABE-8B72-51FC1A9C6D9C}"/>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5" name="Rectangle 104">
              <a:extLst>
                <a:ext uri="{FF2B5EF4-FFF2-40B4-BE49-F238E27FC236}">
                  <a16:creationId xmlns="" xmlns:a16="http://schemas.microsoft.com/office/drawing/2014/main" id="{C6DDB527-BD54-4EE6-9240-7D3E828577FE}"/>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6" name="Rectangle 105">
              <a:extLst>
                <a:ext uri="{FF2B5EF4-FFF2-40B4-BE49-F238E27FC236}">
                  <a16:creationId xmlns="" xmlns:a16="http://schemas.microsoft.com/office/drawing/2014/main" id="{5261705A-735F-43A7-AB92-B601B0ADF831}"/>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7" name="Rectangle 106">
              <a:extLst>
                <a:ext uri="{FF2B5EF4-FFF2-40B4-BE49-F238E27FC236}">
                  <a16:creationId xmlns="" xmlns:a16="http://schemas.microsoft.com/office/drawing/2014/main" id="{42117076-F7E9-49DE-9E23-A72D85163BA6}"/>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8" name="Rectangle 107">
              <a:extLst>
                <a:ext uri="{FF2B5EF4-FFF2-40B4-BE49-F238E27FC236}">
                  <a16:creationId xmlns="" xmlns:a16="http://schemas.microsoft.com/office/drawing/2014/main" id="{03A26755-381D-4FD1-ABA6-E64CD8A97BDA}"/>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sp>
        <p:nvSpPr>
          <p:cNvPr id="27" name="Rectangle 26">
            <a:extLst>
              <a:ext uri="{FF2B5EF4-FFF2-40B4-BE49-F238E27FC236}">
                <a16:creationId xmlns="" xmlns:a16="http://schemas.microsoft.com/office/drawing/2014/main" id="{A818D566-C668-42EC-A752-5740AE3E0DB3}"/>
              </a:ext>
            </a:extLst>
          </p:cNvPr>
          <p:cNvSpPr/>
          <p:nvPr/>
        </p:nvSpPr>
        <p:spPr>
          <a:xfrm>
            <a:off x="357199" y="1795571"/>
            <a:ext cx="2625694" cy="2871289"/>
          </a:xfrm>
          <a:prstGeom prst="rect">
            <a:avLst/>
          </a:prstGeom>
        </p:spPr>
        <p:txBody>
          <a:bodyPr wrap="square" lIns="34281" tIns="17140" rIns="34281" bIns="17140">
            <a:spAutoFit/>
          </a:bodyPr>
          <a:lstStyle/>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Cung cấp cho người dùng tra cứu thêm thông </a:t>
            </a:r>
            <a:r>
              <a:rPr lang="en-AU" sz="1600" smtClean="0">
                <a:solidFill>
                  <a:srgbClr val="4472C4">
                    <a:lumMod val="75000"/>
                  </a:srgbClr>
                </a:solidFill>
                <a:latin typeface="Arial" panose="020B0604020202020204" pitchFamily="34" charset="0"/>
                <a:cs typeface="Arial" pitchFamily="34" charset="0"/>
              </a:rPr>
              <a:t>tin từ Cổng thông tin Sở giáo dục</a:t>
            </a:r>
          </a:p>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X</a:t>
            </a:r>
            <a:r>
              <a:rPr lang="en-AU" sz="1600" smtClean="0">
                <a:solidFill>
                  <a:srgbClr val="4472C4">
                    <a:lumMod val="75000"/>
                  </a:srgbClr>
                </a:solidFill>
                <a:latin typeface="Arial" panose="020B0604020202020204" pitchFamily="34" charset="0"/>
                <a:cs typeface="Arial" pitchFamily="34" charset="0"/>
              </a:rPr>
              <a:t>em </a:t>
            </a:r>
            <a:r>
              <a:rPr lang="en-AU" sz="1600">
                <a:solidFill>
                  <a:srgbClr val="4472C4">
                    <a:lumMod val="75000"/>
                  </a:srgbClr>
                </a:solidFill>
                <a:latin typeface="Arial" panose="020B0604020202020204" pitchFamily="34" charset="0"/>
                <a:cs typeface="Arial" pitchFamily="34" charset="0"/>
              </a:rPr>
              <a:t>danh sách, vị trí các trường học trên bản đồ, liên kết với google map chỉ đường tới địa điểm được </a:t>
            </a:r>
            <a:r>
              <a:rPr lang="en-AU" sz="1600" smtClean="0">
                <a:solidFill>
                  <a:srgbClr val="4472C4">
                    <a:lumMod val="75000"/>
                  </a:srgbClr>
                </a:solidFill>
                <a:latin typeface="Arial" panose="020B0604020202020204" pitchFamily="34" charset="0"/>
                <a:cs typeface="Arial" pitchFamily="34" charset="0"/>
              </a:rPr>
              <a:t>chọn.</a:t>
            </a:r>
          </a:p>
          <a:p>
            <a:pPr indent="342809" algn="just" defTabSz="685617">
              <a:spcBef>
                <a:spcPts val="450"/>
              </a:spcBef>
              <a:defRPr/>
            </a:pPr>
            <a:r>
              <a:rPr lang="en-AU" sz="1600" smtClean="0">
                <a:solidFill>
                  <a:srgbClr val="4472C4">
                    <a:lumMod val="75000"/>
                  </a:srgbClr>
                </a:solidFill>
                <a:latin typeface="Arial" panose="020B0604020202020204" pitchFamily="34" charset="0"/>
                <a:cs typeface="Arial" pitchFamily="34" charset="0"/>
              </a:rPr>
              <a:t>Sổ liên lạc điện tử cho phụ huynh học sinh</a:t>
            </a:r>
            <a:endParaRPr lang="en-US" sz="1600">
              <a:solidFill>
                <a:srgbClr val="4472C4">
                  <a:lumMod val="75000"/>
                </a:srgbClr>
              </a:solidFill>
              <a:latin typeface="Arial" panose="020B0604020202020204" pitchFamily="34" charset="0"/>
              <a:cs typeface="Arial" pitchFamily="34" charset="0"/>
            </a:endParaRPr>
          </a:p>
        </p:txBody>
      </p:sp>
      <p:grpSp>
        <p:nvGrpSpPr>
          <p:cNvPr id="28" name="Group 27">
            <a:extLst>
              <a:ext uri="{FF2B5EF4-FFF2-40B4-BE49-F238E27FC236}">
                <a16:creationId xmlns="" xmlns:a16="http://schemas.microsoft.com/office/drawing/2014/main" id="{354A5E2A-EDEA-42F8-8512-D1A0DDEB555B}"/>
              </a:ext>
            </a:extLst>
          </p:cNvPr>
          <p:cNvGrpSpPr/>
          <p:nvPr/>
        </p:nvGrpSpPr>
        <p:grpSpPr>
          <a:xfrm>
            <a:off x="357198" y="956782"/>
            <a:ext cx="2400583" cy="443368"/>
            <a:chOff x="165325" y="1699262"/>
            <a:chExt cx="3201194" cy="591157"/>
          </a:xfrm>
        </p:grpSpPr>
        <p:grpSp>
          <p:nvGrpSpPr>
            <p:cNvPr id="29" name="Group 23">
              <a:extLst>
                <a:ext uri="{FF2B5EF4-FFF2-40B4-BE49-F238E27FC236}">
                  <a16:creationId xmlns="" xmlns:a16="http://schemas.microsoft.com/office/drawing/2014/main" id="{65A0A9AC-F30C-4A7A-A2DB-EADE8FE4F20B}"/>
                </a:ext>
              </a:extLst>
            </p:cNvPr>
            <p:cNvGrpSpPr>
              <a:grpSpLocks/>
            </p:cNvGrpSpPr>
            <p:nvPr/>
          </p:nvGrpSpPr>
          <p:grpSpPr bwMode="auto">
            <a:xfrm>
              <a:off x="190526" y="1732633"/>
              <a:ext cx="3175993" cy="557786"/>
              <a:chOff x="1431883" y="5462176"/>
              <a:chExt cx="6772458" cy="619186"/>
            </a:xfrm>
          </p:grpSpPr>
          <p:sp>
            <p:nvSpPr>
              <p:cNvPr id="31" name="Round Diagonal Corner Rectangle 12">
                <a:extLst>
                  <a:ext uri="{FF2B5EF4-FFF2-40B4-BE49-F238E27FC236}">
                    <a16:creationId xmlns="" xmlns:a16="http://schemas.microsoft.com/office/drawing/2014/main" id="{9C7EDC2B-A814-4360-B433-4561C77F7712}"/>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46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32" name="Round Diagonal Corner Rectangle 13">
                <a:extLst>
                  <a:ext uri="{FF2B5EF4-FFF2-40B4-BE49-F238E27FC236}">
                    <a16:creationId xmlns="" xmlns:a16="http://schemas.microsoft.com/office/drawing/2014/main" id="{ED2E2442-C0E4-444F-9636-B45CB4F5D780}"/>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400" kern="0">
                    <a:solidFill>
                      <a:srgbClr val="4472C4">
                        <a:lumMod val="75000"/>
                      </a:srgbClr>
                    </a:solidFill>
                    <a:latin typeface="Arial" panose="020B0604020202020204" pitchFamily="34" charset="0"/>
                    <a:cs typeface="Arial" panose="020B0604020202020204" pitchFamily="34" charset="0"/>
                  </a:rPr>
                  <a:t>Giáo dục</a:t>
                </a:r>
              </a:p>
            </p:txBody>
          </p:sp>
        </p:grpSp>
        <p:sp>
          <p:nvSpPr>
            <p:cNvPr id="30" name="TextBox 29">
              <a:extLst>
                <a:ext uri="{FF2B5EF4-FFF2-40B4-BE49-F238E27FC236}">
                  <a16:creationId xmlns="" xmlns:a16="http://schemas.microsoft.com/office/drawing/2014/main" id="{4557988D-8A6E-46C2-8AD3-CA3186EBD893}"/>
                </a:ext>
              </a:extLst>
            </p:cNvPr>
            <p:cNvSpPr txBox="1"/>
            <p:nvPr/>
          </p:nvSpPr>
          <p:spPr>
            <a:xfrm>
              <a:off x="165325" y="1699262"/>
              <a:ext cx="780060" cy="574516"/>
            </a:xfrm>
            <a:prstGeom prst="rect">
              <a:avLst/>
            </a:prstGeom>
            <a:noFill/>
          </p:spPr>
          <p:txBody>
            <a:bodyPr wrap="square" rtlCol="0">
              <a:spAutoFit/>
            </a:bodyPr>
            <a:lstStyle/>
            <a:p>
              <a:pPr algn="ctr" defTabSz="685617" fontAlgn="base">
                <a:spcBef>
                  <a:spcPct val="0"/>
                </a:spcBef>
                <a:spcAft>
                  <a:spcPct val="0"/>
                </a:spcAft>
                <a:defRPr/>
              </a:pPr>
              <a:r>
                <a:rPr lang="en-US" sz="2200" b="1" i="1" kern="0">
                  <a:solidFill>
                    <a:prstClr val="white"/>
                  </a:solidFill>
                  <a:latin typeface="Tahoma" panose="020B0604030504040204" pitchFamily="34" charset="0"/>
                  <a:ea typeface="Tahoma" panose="020B0604030504040204" pitchFamily="34" charset="0"/>
                  <a:cs typeface="Tahoma" panose="020B0604030504040204" pitchFamily="34" charset="0"/>
                </a:rPr>
                <a:t>13</a:t>
              </a:r>
            </a:p>
          </p:txBody>
        </p:sp>
      </p:grpSp>
      <p:pic>
        <p:nvPicPr>
          <p:cNvPr id="34" name="Picture 33">
            <a:extLst>
              <a:ext uri="{FF2B5EF4-FFF2-40B4-BE49-F238E27FC236}">
                <a16:creationId xmlns="" xmlns:a16="http://schemas.microsoft.com/office/drawing/2014/main" id="{88009C62-9D36-40E2-AAFB-9225945DD010}"/>
              </a:ext>
            </a:extLst>
          </p:cNvPr>
          <p:cNvPicPr>
            <a:picLocks noChangeAspect="1"/>
          </p:cNvPicPr>
          <p:nvPr/>
        </p:nvPicPr>
        <p:blipFill>
          <a:blip r:embed="rId3"/>
          <a:stretch>
            <a:fillRect/>
          </a:stretch>
        </p:blipFill>
        <p:spPr>
          <a:xfrm>
            <a:off x="5142543" y="921064"/>
            <a:ext cx="1757161" cy="3806190"/>
          </a:xfrm>
          <a:prstGeom prst="rect">
            <a:avLst/>
          </a:prstGeom>
          <a:ln w="12700">
            <a:solidFill>
              <a:sysClr val="windowText" lastClr="000000"/>
            </a:solidFill>
          </a:ln>
        </p:spPr>
      </p:pic>
      <p:pic>
        <p:nvPicPr>
          <p:cNvPr id="35" name="Picture 34">
            <a:extLst>
              <a:ext uri="{FF2B5EF4-FFF2-40B4-BE49-F238E27FC236}">
                <a16:creationId xmlns="" xmlns:a16="http://schemas.microsoft.com/office/drawing/2014/main" id="{5A447685-4C30-4FB5-A374-A5DA33644087}"/>
              </a:ext>
            </a:extLst>
          </p:cNvPr>
          <p:cNvPicPr>
            <a:picLocks noChangeAspect="1"/>
          </p:cNvPicPr>
          <p:nvPr/>
        </p:nvPicPr>
        <p:blipFill>
          <a:blip r:embed="rId4"/>
          <a:stretch>
            <a:fillRect/>
          </a:stretch>
        </p:blipFill>
        <p:spPr>
          <a:xfrm>
            <a:off x="7058178" y="946092"/>
            <a:ext cx="1757161" cy="3806190"/>
          </a:xfrm>
          <a:prstGeom prst="rect">
            <a:avLst/>
          </a:prstGeom>
          <a:ln w="12700">
            <a:solidFill>
              <a:sysClr val="windowText" lastClr="000000"/>
            </a:solidFill>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8642" y="921064"/>
            <a:ext cx="1744527" cy="3831218"/>
          </a:xfrm>
          <a:prstGeom prst="rect">
            <a:avLst/>
          </a:prstGeom>
        </p:spPr>
      </p:pic>
    </p:spTree>
    <p:extLst>
      <p:ext uri="{BB962C8B-B14F-4D97-AF65-F5344CB8AC3E}">
        <p14:creationId xmlns:p14="http://schemas.microsoft.com/office/powerpoint/2010/main" val="13365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a:extLst>
              <a:ext uri="{FF2B5EF4-FFF2-40B4-BE49-F238E27FC236}">
                <a16:creationId xmlns="" xmlns:a16="http://schemas.microsoft.com/office/drawing/2014/main" id="{1D8249E4-D71F-4998-AE3D-8147399F90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2. ĐẶC ĐIỂM NỔI BẬT</a:t>
            </a:r>
            <a:endParaRPr lang="id-ID" sz="3300" b="1">
              <a:solidFill>
                <a:srgbClr val="0066B3"/>
              </a:solidFill>
              <a:latin typeface="Lato Regular"/>
              <a:cs typeface="Lato Regular"/>
            </a:endParaRPr>
          </a:p>
        </p:txBody>
      </p:sp>
      <p:grpSp>
        <p:nvGrpSpPr>
          <p:cNvPr id="103" name="Group 102">
            <a:extLst>
              <a:ext uri="{FF2B5EF4-FFF2-40B4-BE49-F238E27FC236}">
                <a16:creationId xmlns="" xmlns:a16="http://schemas.microsoft.com/office/drawing/2014/main" id="{34009364-6852-40B8-BDA3-F96F135744A2}"/>
              </a:ext>
            </a:extLst>
          </p:cNvPr>
          <p:cNvGrpSpPr/>
          <p:nvPr/>
        </p:nvGrpSpPr>
        <p:grpSpPr>
          <a:xfrm>
            <a:off x="4144734" y="732729"/>
            <a:ext cx="854532" cy="27432"/>
            <a:chOff x="1775295" y="2020905"/>
            <a:chExt cx="3021911" cy="45719"/>
          </a:xfrm>
        </p:grpSpPr>
        <p:sp>
          <p:nvSpPr>
            <p:cNvPr id="104" name="Rectangle 103">
              <a:extLst>
                <a:ext uri="{FF2B5EF4-FFF2-40B4-BE49-F238E27FC236}">
                  <a16:creationId xmlns="" xmlns:a16="http://schemas.microsoft.com/office/drawing/2014/main" id="{4C5E160B-C663-4ABE-8B72-51FC1A9C6D9C}"/>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5" name="Rectangle 104">
              <a:extLst>
                <a:ext uri="{FF2B5EF4-FFF2-40B4-BE49-F238E27FC236}">
                  <a16:creationId xmlns="" xmlns:a16="http://schemas.microsoft.com/office/drawing/2014/main" id="{C6DDB527-BD54-4EE6-9240-7D3E828577FE}"/>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6" name="Rectangle 105">
              <a:extLst>
                <a:ext uri="{FF2B5EF4-FFF2-40B4-BE49-F238E27FC236}">
                  <a16:creationId xmlns="" xmlns:a16="http://schemas.microsoft.com/office/drawing/2014/main" id="{5261705A-735F-43A7-AB92-B601B0ADF831}"/>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7" name="Rectangle 106">
              <a:extLst>
                <a:ext uri="{FF2B5EF4-FFF2-40B4-BE49-F238E27FC236}">
                  <a16:creationId xmlns="" xmlns:a16="http://schemas.microsoft.com/office/drawing/2014/main" id="{42117076-F7E9-49DE-9E23-A72D85163BA6}"/>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8" name="Rectangle 107">
              <a:extLst>
                <a:ext uri="{FF2B5EF4-FFF2-40B4-BE49-F238E27FC236}">
                  <a16:creationId xmlns="" xmlns:a16="http://schemas.microsoft.com/office/drawing/2014/main" id="{03A26755-381D-4FD1-ABA6-E64CD8A97BDA}"/>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sp>
        <p:nvSpPr>
          <p:cNvPr id="17" name="Rectangle 16">
            <a:extLst>
              <a:ext uri="{FF2B5EF4-FFF2-40B4-BE49-F238E27FC236}">
                <a16:creationId xmlns="" xmlns:a16="http://schemas.microsoft.com/office/drawing/2014/main" id="{F4E2D47A-EC48-4534-B6C9-03B5662B588D}"/>
              </a:ext>
            </a:extLst>
          </p:cNvPr>
          <p:cNvSpPr/>
          <p:nvPr/>
        </p:nvSpPr>
        <p:spPr>
          <a:xfrm>
            <a:off x="357198" y="1795571"/>
            <a:ext cx="3961604" cy="1265721"/>
          </a:xfrm>
          <a:prstGeom prst="rect">
            <a:avLst/>
          </a:prstGeom>
        </p:spPr>
        <p:txBody>
          <a:bodyPr wrap="square" lIns="34281" tIns="17140" rIns="34281" bIns="17140">
            <a:spAutoFit/>
          </a:bodyPr>
          <a:lstStyle/>
          <a:p>
            <a:pPr algn="just" defTabSz="685617" fontAlgn="base">
              <a:spcBef>
                <a:spcPct val="0"/>
              </a:spcBef>
              <a:spcAft>
                <a:spcPct val="0"/>
              </a:spcAft>
            </a:pPr>
            <a:r>
              <a:rPr lang="en-AU" sz="1600" smtClean="0">
                <a:solidFill>
                  <a:srgbClr val="4472C4">
                    <a:lumMod val="75000"/>
                  </a:srgbClr>
                </a:solidFill>
                <a:latin typeface="Arial" panose="020B0604020202020204" pitchFamily="34" charset="0"/>
                <a:cs typeface="Arial" pitchFamily="34" charset="0"/>
              </a:rPr>
              <a:t>	Kết </a:t>
            </a:r>
            <a:r>
              <a:rPr lang="en-AU" sz="1600">
                <a:solidFill>
                  <a:srgbClr val="4472C4">
                    <a:lumMod val="75000"/>
                  </a:srgbClr>
                </a:solidFill>
                <a:latin typeface="Arial" panose="020B0604020202020204" pitchFamily="34" charset="0"/>
                <a:cs typeface="Arial" pitchFamily="34" charset="0"/>
              </a:rPr>
              <a:t>nối với hệ thống </a:t>
            </a:r>
            <a:r>
              <a:rPr lang="en-AU" sz="1600" smtClean="0">
                <a:solidFill>
                  <a:srgbClr val="4472C4">
                    <a:lumMod val="75000"/>
                  </a:srgbClr>
                </a:solidFill>
                <a:latin typeface="Arial" panose="020B0604020202020204" pitchFamily="34" charset="0"/>
                <a:cs typeface="Arial" pitchFamily="34" charset="0"/>
              </a:rPr>
              <a:t>Công thông tin – Sở VHTT Du lịch.</a:t>
            </a:r>
          </a:p>
          <a:p>
            <a:pPr algn="just" defTabSz="685617" fontAlgn="base">
              <a:spcBef>
                <a:spcPct val="0"/>
              </a:spcBef>
              <a:spcAft>
                <a:spcPct val="0"/>
              </a:spcAft>
            </a:pPr>
            <a:r>
              <a:rPr lang="en-AU" sz="1600">
                <a:solidFill>
                  <a:srgbClr val="4472C4">
                    <a:lumMod val="75000"/>
                  </a:srgbClr>
                </a:solidFill>
                <a:latin typeface="Arial" panose="020B0604020202020204" pitchFamily="34" charset="0"/>
                <a:cs typeface="Arial" pitchFamily="34" charset="0"/>
              </a:rPr>
              <a:t>	</a:t>
            </a:r>
            <a:r>
              <a:rPr lang="en-AU" sz="1600" smtClean="0">
                <a:solidFill>
                  <a:srgbClr val="4472C4">
                    <a:lumMod val="75000"/>
                  </a:srgbClr>
                </a:solidFill>
                <a:latin typeface="Arial" panose="020B0604020202020204" pitchFamily="34" charset="0"/>
                <a:cs typeface="Arial" pitchFamily="34" charset="0"/>
              </a:rPr>
              <a:t>TienGiang Tourism Cho </a:t>
            </a:r>
            <a:r>
              <a:rPr lang="en-AU" sz="1600">
                <a:solidFill>
                  <a:srgbClr val="4472C4">
                    <a:lumMod val="75000"/>
                  </a:srgbClr>
                </a:solidFill>
                <a:latin typeface="Arial" panose="020B0604020202020204" pitchFamily="34" charset="0"/>
                <a:cs typeface="Arial" pitchFamily="34" charset="0"/>
              </a:rPr>
              <a:t>phép người dùng xem các </a:t>
            </a:r>
            <a:r>
              <a:rPr lang="en-US" sz="1600">
                <a:solidFill>
                  <a:srgbClr val="4472C4">
                    <a:lumMod val="75000"/>
                  </a:srgbClr>
                </a:solidFill>
                <a:latin typeface="Arial" panose="020B0604020202020204" pitchFamily="34" charset="0"/>
                <a:cs typeface="Arial" pitchFamily="34" charset="0"/>
              </a:rPr>
              <a:t>thông tin về du lịch: ẩm thực, lưu trú, giải trí,…</a:t>
            </a:r>
          </a:p>
        </p:txBody>
      </p:sp>
      <p:grpSp>
        <p:nvGrpSpPr>
          <p:cNvPr id="18" name="Group 17">
            <a:extLst>
              <a:ext uri="{FF2B5EF4-FFF2-40B4-BE49-F238E27FC236}">
                <a16:creationId xmlns="" xmlns:a16="http://schemas.microsoft.com/office/drawing/2014/main" id="{5A64136D-AFDC-4664-886D-C323951577EB}"/>
              </a:ext>
            </a:extLst>
          </p:cNvPr>
          <p:cNvGrpSpPr/>
          <p:nvPr/>
        </p:nvGrpSpPr>
        <p:grpSpPr>
          <a:xfrm>
            <a:off x="357198" y="956782"/>
            <a:ext cx="2400583" cy="443368"/>
            <a:chOff x="165325" y="1699262"/>
            <a:chExt cx="3201194" cy="591157"/>
          </a:xfrm>
        </p:grpSpPr>
        <p:grpSp>
          <p:nvGrpSpPr>
            <p:cNvPr id="19" name="Group 23">
              <a:extLst>
                <a:ext uri="{FF2B5EF4-FFF2-40B4-BE49-F238E27FC236}">
                  <a16:creationId xmlns="" xmlns:a16="http://schemas.microsoft.com/office/drawing/2014/main" id="{C7C54F1C-B9CD-4BCF-96CA-7832904FCEB6}"/>
                </a:ext>
              </a:extLst>
            </p:cNvPr>
            <p:cNvGrpSpPr>
              <a:grpSpLocks/>
            </p:cNvGrpSpPr>
            <p:nvPr/>
          </p:nvGrpSpPr>
          <p:grpSpPr bwMode="auto">
            <a:xfrm>
              <a:off x="190526" y="1732633"/>
              <a:ext cx="3175993" cy="557786"/>
              <a:chOff x="1431883" y="5462176"/>
              <a:chExt cx="6772458" cy="619186"/>
            </a:xfrm>
          </p:grpSpPr>
          <p:sp>
            <p:nvSpPr>
              <p:cNvPr id="21" name="Round Diagonal Corner Rectangle 12">
                <a:extLst>
                  <a:ext uri="{FF2B5EF4-FFF2-40B4-BE49-F238E27FC236}">
                    <a16:creationId xmlns="" xmlns:a16="http://schemas.microsoft.com/office/drawing/2014/main" id="{47713B2B-EB62-4BE3-B25B-8CD2F65C660F}"/>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46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22" name="Round Diagonal Corner Rectangle 13">
                <a:extLst>
                  <a:ext uri="{FF2B5EF4-FFF2-40B4-BE49-F238E27FC236}">
                    <a16:creationId xmlns="" xmlns:a16="http://schemas.microsoft.com/office/drawing/2014/main" id="{0913739A-9E62-4815-AB4C-9C8B2A940CD1}"/>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400" kern="0">
                    <a:solidFill>
                      <a:srgbClr val="4472C4">
                        <a:lumMod val="75000"/>
                      </a:srgbClr>
                    </a:solidFill>
                    <a:latin typeface="Arial" panose="020B0604020202020204" pitchFamily="34" charset="0"/>
                    <a:cs typeface="Arial" panose="020B0604020202020204" pitchFamily="34" charset="0"/>
                  </a:rPr>
                  <a:t>Du lịch</a:t>
                </a:r>
              </a:p>
            </p:txBody>
          </p:sp>
        </p:grpSp>
        <p:sp>
          <p:nvSpPr>
            <p:cNvPr id="20" name="TextBox 19">
              <a:extLst>
                <a:ext uri="{FF2B5EF4-FFF2-40B4-BE49-F238E27FC236}">
                  <a16:creationId xmlns="" xmlns:a16="http://schemas.microsoft.com/office/drawing/2014/main" id="{6E3F4E23-7987-49DA-AB03-928E87481E44}"/>
                </a:ext>
              </a:extLst>
            </p:cNvPr>
            <p:cNvSpPr txBox="1"/>
            <p:nvPr/>
          </p:nvSpPr>
          <p:spPr>
            <a:xfrm>
              <a:off x="165325" y="1699262"/>
              <a:ext cx="780060" cy="574516"/>
            </a:xfrm>
            <a:prstGeom prst="rect">
              <a:avLst/>
            </a:prstGeom>
            <a:noFill/>
          </p:spPr>
          <p:txBody>
            <a:bodyPr wrap="square" rtlCol="0">
              <a:spAutoFit/>
            </a:bodyPr>
            <a:lstStyle/>
            <a:p>
              <a:pPr algn="ctr" defTabSz="685617" fontAlgn="base">
                <a:spcBef>
                  <a:spcPct val="0"/>
                </a:spcBef>
                <a:spcAft>
                  <a:spcPct val="0"/>
                </a:spcAft>
                <a:defRPr/>
              </a:pPr>
              <a:r>
                <a:rPr lang="en-US" sz="2200" b="1" i="1" kern="0">
                  <a:solidFill>
                    <a:prstClr val="white"/>
                  </a:solidFill>
                  <a:latin typeface="Tahoma" panose="020B0604030504040204" pitchFamily="34" charset="0"/>
                  <a:ea typeface="Tahoma" panose="020B0604030504040204" pitchFamily="34" charset="0"/>
                  <a:cs typeface="Tahoma" panose="020B0604030504040204" pitchFamily="34" charset="0"/>
                </a:rPr>
                <a:t>14</a:t>
              </a:r>
            </a:p>
          </p:txBody>
        </p:sp>
      </p:grpSp>
      <p:pic>
        <p:nvPicPr>
          <p:cNvPr id="24" name="Picture 23">
            <a:extLst>
              <a:ext uri="{FF2B5EF4-FFF2-40B4-BE49-F238E27FC236}">
                <a16:creationId xmlns="" xmlns:a16="http://schemas.microsoft.com/office/drawing/2014/main" id="{A9E8BA2F-E133-469D-9F78-E8091BAB94D0}"/>
              </a:ext>
            </a:extLst>
          </p:cNvPr>
          <p:cNvPicPr>
            <a:picLocks noChangeAspect="1"/>
          </p:cNvPicPr>
          <p:nvPr/>
        </p:nvPicPr>
        <p:blipFill>
          <a:blip r:embed="rId3"/>
          <a:stretch>
            <a:fillRect/>
          </a:stretch>
        </p:blipFill>
        <p:spPr>
          <a:xfrm>
            <a:off x="6876256" y="956783"/>
            <a:ext cx="1757161" cy="380619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1817" y="948344"/>
            <a:ext cx="1766462" cy="3823067"/>
          </a:xfrm>
          <a:prstGeom prst="rect">
            <a:avLst/>
          </a:prstGeom>
        </p:spPr>
      </p:pic>
    </p:spTree>
    <p:extLst>
      <p:ext uri="{BB962C8B-B14F-4D97-AF65-F5344CB8AC3E}">
        <p14:creationId xmlns:p14="http://schemas.microsoft.com/office/powerpoint/2010/main" val="305559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a:extLst>
              <a:ext uri="{FF2B5EF4-FFF2-40B4-BE49-F238E27FC236}">
                <a16:creationId xmlns="" xmlns:a16="http://schemas.microsoft.com/office/drawing/2014/main" id="{1D8249E4-D71F-4998-AE3D-8147399F90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2. ĐẶC ĐIỂM NỔI BẬT</a:t>
            </a:r>
            <a:endParaRPr lang="id-ID" sz="3300" b="1">
              <a:solidFill>
                <a:srgbClr val="0066B3"/>
              </a:solidFill>
              <a:latin typeface="Lato Regular"/>
              <a:cs typeface="Lato Regular"/>
            </a:endParaRPr>
          </a:p>
        </p:txBody>
      </p:sp>
      <p:grpSp>
        <p:nvGrpSpPr>
          <p:cNvPr id="103" name="Group 102">
            <a:extLst>
              <a:ext uri="{FF2B5EF4-FFF2-40B4-BE49-F238E27FC236}">
                <a16:creationId xmlns="" xmlns:a16="http://schemas.microsoft.com/office/drawing/2014/main" id="{34009364-6852-40B8-BDA3-F96F135744A2}"/>
              </a:ext>
            </a:extLst>
          </p:cNvPr>
          <p:cNvGrpSpPr/>
          <p:nvPr/>
        </p:nvGrpSpPr>
        <p:grpSpPr>
          <a:xfrm>
            <a:off x="4144734" y="732729"/>
            <a:ext cx="854532" cy="27432"/>
            <a:chOff x="1775295" y="2020905"/>
            <a:chExt cx="3021911" cy="45719"/>
          </a:xfrm>
        </p:grpSpPr>
        <p:sp>
          <p:nvSpPr>
            <p:cNvPr id="104" name="Rectangle 103">
              <a:extLst>
                <a:ext uri="{FF2B5EF4-FFF2-40B4-BE49-F238E27FC236}">
                  <a16:creationId xmlns="" xmlns:a16="http://schemas.microsoft.com/office/drawing/2014/main" id="{4C5E160B-C663-4ABE-8B72-51FC1A9C6D9C}"/>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5" name="Rectangle 104">
              <a:extLst>
                <a:ext uri="{FF2B5EF4-FFF2-40B4-BE49-F238E27FC236}">
                  <a16:creationId xmlns="" xmlns:a16="http://schemas.microsoft.com/office/drawing/2014/main" id="{C6DDB527-BD54-4EE6-9240-7D3E828577FE}"/>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6" name="Rectangle 105">
              <a:extLst>
                <a:ext uri="{FF2B5EF4-FFF2-40B4-BE49-F238E27FC236}">
                  <a16:creationId xmlns="" xmlns:a16="http://schemas.microsoft.com/office/drawing/2014/main" id="{5261705A-735F-43A7-AB92-B601B0ADF831}"/>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7" name="Rectangle 106">
              <a:extLst>
                <a:ext uri="{FF2B5EF4-FFF2-40B4-BE49-F238E27FC236}">
                  <a16:creationId xmlns="" xmlns:a16="http://schemas.microsoft.com/office/drawing/2014/main" id="{42117076-F7E9-49DE-9E23-A72D85163BA6}"/>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8" name="Rectangle 107">
              <a:extLst>
                <a:ext uri="{FF2B5EF4-FFF2-40B4-BE49-F238E27FC236}">
                  <a16:creationId xmlns="" xmlns:a16="http://schemas.microsoft.com/office/drawing/2014/main" id="{03A26755-381D-4FD1-ABA6-E64CD8A97BDA}"/>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sp>
        <p:nvSpPr>
          <p:cNvPr id="18" name="Rectangle 17">
            <a:extLst>
              <a:ext uri="{FF2B5EF4-FFF2-40B4-BE49-F238E27FC236}">
                <a16:creationId xmlns="" xmlns:a16="http://schemas.microsoft.com/office/drawing/2014/main" id="{E68DA18E-C14B-4DB6-87FA-2E5B75217795}"/>
              </a:ext>
            </a:extLst>
          </p:cNvPr>
          <p:cNvSpPr/>
          <p:nvPr/>
        </p:nvSpPr>
        <p:spPr>
          <a:xfrm>
            <a:off x="357199" y="1795571"/>
            <a:ext cx="2625694" cy="1812035"/>
          </a:xfrm>
          <a:prstGeom prst="rect">
            <a:avLst/>
          </a:prstGeom>
        </p:spPr>
        <p:txBody>
          <a:bodyPr wrap="square" lIns="34281" tIns="17140" rIns="34281" bIns="17140">
            <a:spAutoFit/>
          </a:bodyPr>
          <a:lstStyle/>
          <a:p>
            <a:pPr algn="just" defTabSz="685617" fontAlgn="base">
              <a:spcBef>
                <a:spcPct val="0"/>
              </a:spcBef>
              <a:spcAft>
                <a:spcPct val="0"/>
              </a:spcAft>
            </a:pPr>
            <a:r>
              <a:rPr lang="en-AU" sz="1600">
                <a:solidFill>
                  <a:srgbClr val="4472C4">
                    <a:lumMod val="75000"/>
                  </a:srgbClr>
                </a:solidFill>
                <a:latin typeface="Arial" panose="020B0604020202020204" pitchFamily="34" charset="0"/>
                <a:cs typeface="Arial" pitchFamily="34" charset="0"/>
              </a:rPr>
              <a:t>Kết nối với hệ thống tra cứu bảo hiểm xã hội và tra cứu thuế dạng webview. Cho phép người dùng tra cứu bảo hiểm xã hội và tra cứu mã số thuế.</a:t>
            </a:r>
            <a:endParaRPr lang="en-US" sz="1600">
              <a:solidFill>
                <a:srgbClr val="4472C4">
                  <a:lumMod val="75000"/>
                </a:srgbClr>
              </a:solidFill>
              <a:latin typeface="Arial" panose="020B0604020202020204" pitchFamily="34" charset="0"/>
              <a:cs typeface="Arial" pitchFamily="34" charset="0"/>
            </a:endParaRPr>
          </a:p>
          <a:p>
            <a:pPr defTabSz="685617" fontAlgn="base">
              <a:spcBef>
                <a:spcPct val="0"/>
              </a:spcBef>
              <a:spcAft>
                <a:spcPct val="0"/>
              </a:spcAft>
            </a:pPr>
            <a:r>
              <a:rPr lang="en-AU" sz="1600">
                <a:solidFill>
                  <a:srgbClr val="4472C4">
                    <a:lumMod val="75000"/>
                  </a:srgbClr>
                </a:solidFill>
                <a:latin typeface="Arial" panose="020B0604020202020204" pitchFamily="34" charset="0"/>
                <a:cs typeface="Arial" pitchFamily="34" charset="0"/>
              </a:rPr>
              <a:t> </a:t>
            </a:r>
            <a:endParaRPr lang="en-US" sz="1600">
              <a:solidFill>
                <a:srgbClr val="4472C4">
                  <a:lumMod val="75000"/>
                </a:srgbClr>
              </a:solidFill>
              <a:latin typeface="Arial" panose="020B0604020202020204" pitchFamily="34" charset="0"/>
              <a:cs typeface="Arial" pitchFamily="34" charset="0"/>
            </a:endParaRPr>
          </a:p>
        </p:txBody>
      </p:sp>
      <p:grpSp>
        <p:nvGrpSpPr>
          <p:cNvPr id="19" name="Group 18">
            <a:extLst>
              <a:ext uri="{FF2B5EF4-FFF2-40B4-BE49-F238E27FC236}">
                <a16:creationId xmlns="" xmlns:a16="http://schemas.microsoft.com/office/drawing/2014/main" id="{10B0CAB9-4AB1-48AA-9BA8-51D022061282}"/>
              </a:ext>
            </a:extLst>
          </p:cNvPr>
          <p:cNvGrpSpPr/>
          <p:nvPr/>
        </p:nvGrpSpPr>
        <p:grpSpPr>
          <a:xfrm>
            <a:off x="357198" y="956782"/>
            <a:ext cx="2400583" cy="443368"/>
            <a:chOff x="165325" y="1699262"/>
            <a:chExt cx="3201194" cy="591157"/>
          </a:xfrm>
        </p:grpSpPr>
        <p:grpSp>
          <p:nvGrpSpPr>
            <p:cNvPr id="20" name="Group 23">
              <a:extLst>
                <a:ext uri="{FF2B5EF4-FFF2-40B4-BE49-F238E27FC236}">
                  <a16:creationId xmlns="" xmlns:a16="http://schemas.microsoft.com/office/drawing/2014/main" id="{730636CE-4181-44EB-AFCC-1078CDBDC47B}"/>
                </a:ext>
              </a:extLst>
            </p:cNvPr>
            <p:cNvGrpSpPr>
              <a:grpSpLocks/>
            </p:cNvGrpSpPr>
            <p:nvPr/>
          </p:nvGrpSpPr>
          <p:grpSpPr bwMode="auto">
            <a:xfrm>
              <a:off x="190526" y="1732633"/>
              <a:ext cx="3175993" cy="557786"/>
              <a:chOff x="1431883" y="5462176"/>
              <a:chExt cx="6772458" cy="619186"/>
            </a:xfrm>
          </p:grpSpPr>
          <p:sp>
            <p:nvSpPr>
              <p:cNvPr id="22" name="Round Diagonal Corner Rectangle 12">
                <a:extLst>
                  <a:ext uri="{FF2B5EF4-FFF2-40B4-BE49-F238E27FC236}">
                    <a16:creationId xmlns="" xmlns:a16="http://schemas.microsoft.com/office/drawing/2014/main" id="{C3B44D48-DA2A-4EF5-B208-0F5C36C29DE6}"/>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46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23" name="Round Diagonal Corner Rectangle 13">
                <a:extLst>
                  <a:ext uri="{FF2B5EF4-FFF2-40B4-BE49-F238E27FC236}">
                    <a16:creationId xmlns="" xmlns:a16="http://schemas.microsoft.com/office/drawing/2014/main" id="{79791E50-80C0-4377-8039-317300FACE69}"/>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400" kern="0">
                    <a:solidFill>
                      <a:srgbClr val="4472C4">
                        <a:lumMod val="75000"/>
                      </a:srgbClr>
                    </a:solidFill>
                    <a:latin typeface="Arial" panose="020B0604020202020204" pitchFamily="34" charset="0"/>
                    <a:cs typeface="Arial" panose="020B0604020202020204" pitchFamily="34" charset="0"/>
                  </a:rPr>
                  <a:t>An sinh xã hội</a:t>
                </a:r>
              </a:p>
            </p:txBody>
          </p:sp>
        </p:grpSp>
        <p:sp>
          <p:nvSpPr>
            <p:cNvPr id="21" name="TextBox 20">
              <a:extLst>
                <a:ext uri="{FF2B5EF4-FFF2-40B4-BE49-F238E27FC236}">
                  <a16:creationId xmlns="" xmlns:a16="http://schemas.microsoft.com/office/drawing/2014/main" id="{795C7C40-3495-47C2-A8DC-297389F99DBC}"/>
                </a:ext>
              </a:extLst>
            </p:cNvPr>
            <p:cNvSpPr txBox="1"/>
            <p:nvPr/>
          </p:nvSpPr>
          <p:spPr>
            <a:xfrm>
              <a:off x="165325" y="1699262"/>
              <a:ext cx="780060" cy="574516"/>
            </a:xfrm>
            <a:prstGeom prst="rect">
              <a:avLst/>
            </a:prstGeom>
            <a:noFill/>
          </p:spPr>
          <p:txBody>
            <a:bodyPr wrap="square" rtlCol="0">
              <a:spAutoFit/>
            </a:bodyPr>
            <a:lstStyle/>
            <a:p>
              <a:pPr algn="ctr" defTabSz="685617" fontAlgn="base">
                <a:spcBef>
                  <a:spcPct val="0"/>
                </a:spcBef>
                <a:spcAft>
                  <a:spcPct val="0"/>
                </a:spcAft>
                <a:defRPr/>
              </a:pPr>
              <a:r>
                <a:rPr lang="en-US" sz="2200" b="1" i="1" kern="0">
                  <a:solidFill>
                    <a:prstClr val="white"/>
                  </a:solidFill>
                  <a:latin typeface="Tahoma" panose="020B0604030504040204" pitchFamily="34" charset="0"/>
                  <a:ea typeface="Tahoma" panose="020B0604030504040204" pitchFamily="34" charset="0"/>
                  <a:cs typeface="Tahoma" panose="020B0604030504040204" pitchFamily="34" charset="0"/>
                </a:rPr>
                <a:t>15</a:t>
              </a:r>
            </a:p>
          </p:txBody>
        </p:sp>
      </p:grpSp>
      <p:pic>
        <p:nvPicPr>
          <p:cNvPr id="24" name="Picture 23">
            <a:extLst>
              <a:ext uri="{FF2B5EF4-FFF2-40B4-BE49-F238E27FC236}">
                <a16:creationId xmlns="" xmlns:a16="http://schemas.microsoft.com/office/drawing/2014/main" id="{E06693D8-2581-4B09-B9BE-05EBCF60526B}"/>
              </a:ext>
            </a:extLst>
          </p:cNvPr>
          <p:cNvPicPr>
            <a:picLocks noChangeAspect="1"/>
          </p:cNvPicPr>
          <p:nvPr/>
        </p:nvPicPr>
        <p:blipFill>
          <a:blip r:embed="rId3"/>
          <a:stretch>
            <a:fillRect/>
          </a:stretch>
        </p:blipFill>
        <p:spPr>
          <a:xfrm>
            <a:off x="3159177" y="956783"/>
            <a:ext cx="1757161" cy="3806190"/>
          </a:xfrm>
          <a:prstGeom prst="rect">
            <a:avLst/>
          </a:prstGeom>
          <a:ln w="12700">
            <a:solidFill>
              <a:sysClr val="windowText" lastClr="000000"/>
            </a:solidFill>
          </a:ln>
        </p:spPr>
      </p:pic>
      <p:pic>
        <p:nvPicPr>
          <p:cNvPr id="25" name="Picture 24">
            <a:extLst>
              <a:ext uri="{FF2B5EF4-FFF2-40B4-BE49-F238E27FC236}">
                <a16:creationId xmlns="" xmlns:a16="http://schemas.microsoft.com/office/drawing/2014/main" id="{5C02F232-DE65-4315-A6FF-CC8673A9A077}"/>
              </a:ext>
            </a:extLst>
          </p:cNvPr>
          <p:cNvPicPr>
            <a:picLocks noChangeAspect="1"/>
          </p:cNvPicPr>
          <p:nvPr/>
        </p:nvPicPr>
        <p:blipFill>
          <a:blip r:embed="rId4"/>
          <a:stretch>
            <a:fillRect/>
          </a:stretch>
        </p:blipFill>
        <p:spPr>
          <a:xfrm>
            <a:off x="5120413" y="981811"/>
            <a:ext cx="1757161" cy="3806190"/>
          </a:xfrm>
          <a:prstGeom prst="rect">
            <a:avLst/>
          </a:prstGeom>
          <a:ln w="12700">
            <a:solidFill>
              <a:sysClr val="windowText" lastClr="000000"/>
            </a:solidFill>
          </a:ln>
        </p:spPr>
      </p:pic>
      <p:pic>
        <p:nvPicPr>
          <p:cNvPr id="26" name="Picture 25">
            <a:extLst>
              <a:ext uri="{FF2B5EF4-FFF2-40B4-BE49-F238E27FC236}">
                <a16:creationId xmlns="" xmlns:a16="http://schemas.microsoft.com/office/drawing/2014/main" id="{728FD592-E8D8-4ABA-BF41-2FF01E781758}"/>
              </a:ext>
            </a:extLst>
          </p:cNvPr>
          <p:cNvPicPr>
            <a:picLocks noChangeAspect="1"/>
          </p:cNvPicPr>
          <p:nvPr/>
        </p:nvPicPr>
        <p:blipFill>
          <a:blip r:embed="rId5"/>
          <a:stretch>
            <a:fillRect/>
          </a:stretch>
        </p:blipFill>
        <p:spPr>
          <a:xfrm>
            <a:off x="7092533" y="981811"/>
            <a:ext cx="1757161" cy="3806190"/>
          </a:xfrm>
          <a:prstGeom prst="rect">
            <a:avLst/>
          </a:prstGeom>
          <a:ln w="12700">
            <a:solidFill>
              <a:sysClr val="windowText" lastClr="000000"/>
            </a:solidFill>
          </a:ln>
        </p:spPr>
      </p:pic>
    </p:spTree>
    <p:extLst>
      <p:ext uri="{BB962C8B-B14F-4D97-AF65-F5344CB8AC3E}">
        <p14:creationId xmlns:p14="http://schemas.microsoft.com/office/powerpoint/2010/main" val="282039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a:extLst>
              <a:ext uri="{FF2B5EF4-FFF2-40B4-BE49-F238E27FC236}">
                <a16:creationId xmlns="" xmlns:a16="http://schemas.microsoft.com/office/drawing/2014/main" id="{1D8249E4-D71F-4998-AE3D-8147399F90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2. ĐẶC ĐIỂM NỔI BẬT</a:t>
            </a:r>
            <a:endParaRPr lang="id-ID" sz="3300" b="1">
              <a:solidFill>
                <a:srgbClr val="0066B3"/>
              </a:solidFill>
              <a:latin typeface="Lato Regular"/>
              <a:cs typeface="Lato Regular"/>
            </a:endParaRPr>
          </a:p>
        </p:txBody>
      </p:sp>
      <p:grpSp>
        <p:nvGrpSpPr>
          <p:cNvPr id="103" name="Group 102">
            <a:extLst>
              <a:ext uri="{FF2B5EF4-FFF2-40B4-BE49-F238E27FC236}">
                <a16:creationId xmlns="" xmlns:a16="http://schemas.microsoft.com/office/drawing/2014/main" id="{34009364-6852-40B8-BDA3-F96F135744A2}"/>
              </a:ext>
            </a:extLst>
          </p:cNvPr>
          <p:cNvGrpSpPr/>
          <p:nvPr/>
        </p:nvGrpSpPr>
        <p:grpSpPr>
          <a:xfrm>
            <a:off x="4144734" y="732729"/>
            <a:ext cx="854532" cy="27432"/>
            <a:chOff x="1775295" y="2020905"/>
            <a:chExt cx="3021911" cy="45719"/>
          </a:xfrm>
        </p:grpSpPr>
        <p:sp>
          <p:nvSpPr>
            <p:cNvPr id="104" name="Rectangle 103">
              <a:extLst>
                <a:ext uri="{FF2B5EF4-FFF2-40B4-BE49-F238E27FC236}">
                  <a16:creationId xmlns="" xmlns:a16="http://schemas.microsoft.com/office/drawing/2014/main" id="{4C5E160B-C663-4ABE-8B72-51FC1A9C6D9C}"/>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5" name="Rectangle 104">
              <a:extLst>
                <a:ext uri="{FF2B5EF4-FFF2-40B4-BE49-F238E27FC236}">
                  <a16:creationId xmlns="" xmlns:a16="http://schemas.microsoft.com/office/drawing/2014/main" id="{C6DDB527-BD54-4EE6-9240-7D3E828577FE}"/>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6" name="Rectangle 105">
              <a:extLst>
                <a:ext uri="{FF2B5EF4-FFF2-40B4-BE49-F238E27FC236}">
                  <a16:creationId xmlns="" xmlns:a16="http://schemas.microsoft.com/office/drawing/2014/main" id="{5261705A-735F-43A7-AB92-B601B0ADF831}"/>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7" name="Rectangle 106">
              <a:extLst>
                <a:ext uri="{FF2B5EF4-FFF2-40B4-BE49-F238E27FC236}">
                  <a16:creationId xmlns="" xmlns:a16="http://schemas.microsoft.com/office/drawing/2014/main" id="{42117076-F7E9-49DE-9E23-A72D85163BA6}"/>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8" name="Rectangle 107">
              <a:extLst>
                <a:ext uri="{FF2B5EF4-FFF2-40B4-BE49-F238E27FC236}">
                  <a16:creationId xmlns="" xmlns:a16="http://schemas.microsoft.com/office/drawing/2014/main" id="{03A26755-381D-4FD1-ABA6-E64CD8A97BDA}"/>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sp>
        <p:nvSpPr>
          <p:cNvPr id="18" name="Rectangle 17">
            <a:extLst>
              <a:ext uri="{FF2B5EF4-FFF2-40B4-BE49-F238E27FC236}">
                <a16:creationId xmlns="" xmlns:a16="http://schemas.microsoft.com/office/drawing/2014/main" id="{DBAB6C75-5875-42E4-A7F3-A439097B1913}"/>
              </a:ext>
            </a:extLst>
          </p:cNvPr>
          <p:cNvSpPr/>
          <p:nvPr/>
        </p:nvSpPr>
        <p:spPr>
          <a:xfrm>
            <a:off x="357199" y="1795571"/>
            <a:ext cx="2779149" cy="1050288"/>
          </a:xfrm>
          <a:prstGeom prst="rect">
            <a:avLst/>
          </a:prstGeom>
        </p:spPr>
        <p:txBody>
          <a:bodyPr wrap="square" lIns="34281" tIns="17140" rIns="34281" bIns="17140">
            <a:spAutoFit/>
          </a:bodyPr>
          <a:lstStyle/>
          <a:p>
            <a:pPr algn="just" defTabSz="685617" fontAlgn="base">
              <a:spcBef>
                <a:spcPct val="0"/>
              </a:spcBef>
              <a:spcAft>
                <a:spcPct val="0"/>
              </a:spcAft>
            </a:pPr>
            <a:r>
              <a:rPr lang="en-AU" sz="1600">
                <a:solidFill>
                  <a:srgbClr val="4472C4">
                    <a:lumMod val="75000"/>
                  </a:srgbClr>
                </a:solidFill>
                <a:latin typeface="Arial" panose="020B0604020202020204" pitchFamily="34" charset="0"/>
                <a:cs typeface="Arial" pitchFamily="34" charset="0"/>
              </a:rPr>
              <a:t>Kết nối với cổng thông tin nông nghiệp dạng webview. Cho phép người dùng xem các </a:t>
            </a:r>
            <a:r>
              <a:rPr lang="en-US" sz="1600">
                <a:solidFill>
                  <a:srgbClr val="4472C4">
                    <a:lumMod val="75000"/>
                  </a:srgbClr>
                </a:solidFill>
                <a:latin typeface="Arial" panose="020B0604020202020204" pitchFamily="34" charset="0"/>
                <a:cs typeface="Arial" pitchFamily="34" charset="0"/>
              </a:rPr>
              <a:t>thông tin về nông nghiệp</a:t>
            </a:r>
          </a:p>
        </p:txBody>
      </p:sp>
      <p:grpSp>
        <p:nvGrpSpPr>
          <p:cNvPr id="19" name="Group 18">
            <a:extLst>
              <a:ext uri="{FF2B5EF4-FFF2-40B4-BE49-F238E27FC236}">
                <a16:creationId xmlns="" xmlns:a16="http://schemas.microsoft.com/office/drawing/2014/main" id="{A2F97A06-8669-48F7-A573-5BA3B58EFF1E}"/>
              </a:ext>
            </a:extLst>
          </p:cNvPr>
          <p:cNvGrpSpPr/>
          <p:nvPr/>
        </p:nvGrpSpPr>
        <p:grpSpPr>
          <a:xfrm>
            <a:off x="357198" y="956782"/>
            <a:ext cx="2400583" cy="443368"/>
            <a:chOff x="165325" y="1699262"/>
            <a:chExt cx="3201194" cy="591157"/>
          </a:xfrm>
        </p:grpSpPr>
        <p:grpSp>
          <p:nvGrpSpPr>
            <p:cNvPr id="20" name="Group 23">
              <a:extLst>
                <a:ext uri="{FF2B5EF4-FFF2-40B4-BE49-F238E27FC236}">
                  <a16:creationId xmlns="" xmlns:a16="http://schemas.microsoft.com/office/drawing/2014/main" id="{F82BEFBB-2CD5-4B9C-8597-6FA30998266D}"/>
                </a:ext>
              </a:extLst>
            </p:cNvPr>
            <p:cNvGrpSpPr>
              <a:grpSpLocks/>
            </p:cNvGrpSpPr>
            <p:nvPr/>
          </p:nvGrpSpPr>
          <p:grpSpPr bwMode="auto">
            <a:xfrm>
              <a:off x="190526" y="1732633"/>
              <a:ext cx="3175993" cy="557786"/>
              <a:chOff x="1431883" y="5462176"/>
              <a:chExt cx="6772458" cy="619186"/>
            </a:xfrm>
          </p:grpSpPr>
          <p:sp>
            <p:nvSpPr>
              <p:cNvPr id="22" name="Round Diagonal Corner Rectangle 12">
                <a:extLst>
                  <a:ext uri="{FF2B5EF4-FFF2-40B4-BE49-F238E27FC236}">
                    <a16:creationId xmlns="" xmlns:a16="http://schemas.microsoft.com/office/drawing/2014/main" id="{7A584166-C988-474C-9113-742808BF3B93}"/>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46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23" name="Round Diagonal Corner Rectangle 13">
                <a:extLst>
                  <a:ext uri="{FF2B5EF4-FFF2-40B4-BE49-F238E27FC236}">
                    <a16:creationId xmlns="" xmlns:a16="http://schemas.microsoft.com/office/drawing/2014/main" id="{87816940-4C9D-48CD-89F4-C269CCC9B54C}"/>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400" kern="0">
                    <a:solidFill>
                      <a:srgbClr val="4472C4">
                        <a:lumMod val="75000"/>
                      </a:srgbClr>
                    </a:solidFill>
                    <a:latin typeface="Arial" panose="020B0604020202020204" pitchFamily="34" charset="0"/>
                    <a:cs typeface="Arial" panose="020B0604020202020204" pitchFamily="34" charset="0"/>
                  </a:rPr>
                  <a:t>Kinh tế </a:t>
                </a:r>
              </a:p>
            </p:txBody>
          </p:sp>
        </p:grpSp>
        <p:sp>
          <p:nvSpPr>
            <p:cNvPr id="21" name="TextBox 20">
              <a:extLst>
                <a:ext uri="{FF2B5EF4-FFF2-40B4-BE49-F238E27FC236}">
                  <a16:creationId xmlns="" xmlns:a16="http://schemas.microsoft.com/office/drawing/2014/main" id="{D192CDC1-4C70-4B1F-8DA4-7BFD305646F7}"/>
                </a:ext>
              </a:extLst>
            </p:cNvPr>
            <p:cNvSpPr txBox="1"/>
            <p:nvPr/>
          </p:nvSpPr>
          <p:spPr>
            <a:xfrm>
              <a:off x="165325" y="1699262"/>
              <a:ext cx="780060" cy="574516"/>
            </a:xfrm>
            <a:prstGeom prst="rect">
              <a:avLst/>
            </a:prstGeom>
            <a:noFill/>
          </p:spPr>
          <p:txBody>
            <a:bodyPr wrap="square" rtlCol="0">
              <a:spAutoFit/>
            </a:bodyPr>
            <a:lstStyle/>
            <a:p>
              <a:pPr algn="ctr" defTabSz="685617" fontAlgn="base">
                <a:spcBef>
                  <a:spcPct val="0"/>
                </a:spcBef>
                <a:spcAft>
                  <a:spcPct val="0"/>
                </a:spcAft>
                <a:defRPr/>
              </a:pPr>
              <a:r>
                <a:rPr lang="en-US" sz="2200" b="1" i="1" kern="0">
                  <a:solidFill>
                    <a:prstClr val="white"/>
                  </a:solidFill>
                  <a:latin typeface="Tahoma" panose="020B0604030504040204" pitchFamily="34" charset="0"/>
                  <a:ea typeface="Tahoma" panose="020B0604030504040204" pitchFamily="34" charset="0"/>
                  <a:cs typeface="Tahoma" panose="020B0604030504040204" pitchFamily="34" charset="0"/>
                </a:rPr>
                <a:t>16</a:t>
              </a:r>
            </a:p>
          </p:txBody>
        </p:sp>
      </p:grpSp>
      <p:pic>
        <p:nvPicPr>
          <p:cNvPr id="25" name="Picture 24">
            <a:extLst>
              <a:ext uri="{FF2B5EF4-FFF2-40B4-BE49-F238E27FC236}">
                <a16:creationId xmlns="" xmlns:a16="http://schemas.microsoft.com/office/drawing/2014/main" id="{F0047E16-E57F-4A17-9AF2-97761438437B}"/>
              </a:ext>
            </a:extLst>
          </p:cNvPr>
          <p:cNvPicPr>
            <a:picLocks noChangeAspect="1"/>
          </p:cNvPicPr>
          <p:nvPr/>
        </p:nvPicPr>
        <p:blipFill>
          <a:blip r:embed="rId3"/>
          <a:stretch>
            <a:fillRect/>
          </a:stretch>
        </p:blipFill>
        <p:spPr>
          <a:xfrm>
            <a:off x="5171772" y="981811"/>
            <a:ext cx="1757161" cy="3806190"/>
          </a:xfrm>
          <a:prstGeom prst="rect">
            <a:avLst/>
          </a:prstGeom>
          <a:ln w="12700">
            <a:solidFill>
              <a:sysClr val="windowText" lastClr="000000"/>
            </a:solid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6348" y="981810"/>
            <a:ext cx="1870593" cy="380619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0273" y="981810"/>
            <a:ext cx="1758664" cy="3806191"/>
          </a:xfrm>
          <a:prstGeom prst="rect">
            <a:avLst/>
          </a:prstGeom>
        </p:spPr>
      </p:pic>
    </p:spTree>
    <p:extLst>
      <p:ext uri="{BB962C8B-B14F-4D97-AF65-F5344CB8AC3E}">
        <p14:creationId xmlns:p14="http://schemas.microsoft.com/office/powerpoint/2010/main" val="395615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a:extLst>
              <a:ext uri="{FF2B5EF4-FFF2-40B4-BE49-F238E27FC236}">
                <a16:creationId xmlns="" xmlns:a16="http://schemas.microsoft.com/office/drawing/2014/main" id="{1D8249E4-D71F-4998-AE3D-8147399F90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2. ĐẶC ĐIỂM NỔI BẬT</a:t>
            </a:r>
            <a:endParaRPr lang="id-ID" sz="3300" b="1">
              <a:solidFill>
                <a:srgbClr val="0066B3"/>
              </a:solidFill>
              <a:latin typeface="Lato Regular"/>
              <a:cs typeface="Lato Regular"/>
            </a:endParaRPr>
          </a:p>
        </p:txBody>
      </p:sp>
      <p:grpSp>
        <p:nvGrpSpPr>
          <p:cNvPr id="103" name="Group 102">
            <a:extLst>
              <a:ext uri="{FF2B5EF4-FFF2-40B4-BE49-F238E27FC236}">
                <a16:creationId xmlns="" xmlns:a16="http://schemas.microsoft.com/office/drawing/2014/main" id="{34009364-6852-40B8-BDA3-F96F135744A2}"/>
              </a:ext>
            </a:extLst>
          </p:cNvPr>
          <p:cNvGrpSpPr/>
          <p:nvPr/>
        </p:nvGrpSpPr>
        <p:grpSpPr>
          <a:xfrm>
            <a:off x="4144734" y="732729"/>
            <a:ext cx="854532" cy="27432"/>
            <a:chOff x="1775295" y="2020905"/>
            <a:chExt cx="3021911" cy="45719"/>
          </a:xfrm>
        </p:grpSpPr>
        <p:sp>
          <p:nvSpPr>
            <p:cNvPr id="104" name="Rectangle 103">
              <a:extLst>
                <a:ext uri="{FF2B5EF4-FFF2-40B4-BE49-F238E27FC236}">
                  <a16:creationId xmlns="" xmlns:a16="http://schemas.microsoft.com/office/drawing/2014/main" id="{4C5E160B-C663-4ABE-8B72-51FC1A9C6D9C}"/>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5" name="Rectangle 104">
              <a:extLst>
                <a:ext uri="{FF2B5EF4-FFF2-40B4-BE49-F238E27FC236}">
                  <a16:creationId xmlns="" xmlns:a16="http://schemas.microsoft.com/office/drawing/2014/main" id="{C6DDB527-BD54-4EE6-9240-7D3E828577FE}"/>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6" name="Rectangle 105">
              <a:extLst>
                <a:ext uri="{FF2B5EF4-FFF2-40B4-BE49-F238E27FC236}">
                  <a16:creationId xmlns="" xmlns:a16="http://schemas.microsoft.com/office/drawing/2014/main" id="{5261705A-735F-43A7-AB92-B601B0ADF831}"/>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7" name="Rectangle 106">
              <a:extLst>
                <a:ext uri="{FF2B5EF4-FFF2-40B4-BE49-F238E27FC236}">
                  <a16:creationId xmlns="" xmlns:a16="http://schemas.microsoft.com/office/drawing/2014/main" id="{42117076-F7E9-49DE-9E23-A72D85163BA6}"/>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8" name="Rectangle 107">
              <a:extLst>
                <a:ext uri="{FF2B5EF4-FFF2-40B4-BE49-F238E27FC236}">
                  <a16:creationId xmlns="" xmlns:a16="http://schemas.microsoft.com/office/drawing/2014/main" id="{03A26755-381D-4FD1-ABA6-E64CD8A97BDA}"/>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sp>
        <p:nvSpPr>
          <p:cNvPr id="18" name="Rectangle 17">
            <a:extLst>
              <a:ext uri="{FF2B5EF4-FFF2-40B4-BE49-F238E27FC236}">
                <a16:creationId xmlns="" xmlns:a16="http://schemas.microsoft.com/office/drawing/2014/main" id="{A93FED49-8E60-4CD9-B9FA-946AE035A150}"/>
              </a:ext>
            </a:extLst>
          </p:cNvPr>
          <p:cNvSpPr/>
          <p:nvPr/>
        </p:nvSpPr>
        <p:spPr>
          <a:xfrm>
            <a:off x="357199" y="1795571"/>
            <a:ext cx="2625694" cy="2065950"/>
          </a:xfrm>
          <a:prstGeom prst="rect">
            <a:avLst/>
          </a:prstGeom>
        </p:spPr>
        <p:txBody>
          <a:bodyPr wrap="square" lIns="34281" tIns="17140" rIns="34281" bIns="17140">
            <a:spAutoFit/>
          </a:bodyPr>
          <a:lstStyle/>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Cung cấp cho người dùng tra cứu thêm thông tin về các tiện ích: trạm xăng, cây ATM, xem danh sách, vị trí các tiện ích trên bản đồ, liên kết với google map chỉ đường tới địa điểm được chọn</a:t>
            </a:r>
            <a:endParaRPr lang="en-US" sz="1600">
              <a:solidFill>
                <a:srgbClr val="4472C4">
                  <a:lumMod val="75000"/>
                </a:srgbClr>
              </a:solidFill>
              <a:latin typeface="Arial" panose="020B0604020202020204" pitchFamily="34" charset="0"/>
              <a:cs typeface="Arial" pitchFamily="34" charset="0"/>
            </a:endParaRPr>
          </a:p>
        </p:txBody>
      </p:sp>
      <p:grpSp>
        <p:nvGrpSpPr>
          <p:cNvPr id="19" name="Group 18">
            <a:extLst>
              <a:ext uri="{FF2B5EF4-FFF2-40B4-BE49-F238E27FC236}">
                <a16:creationId xmlns="" xmlns:a16="http://schemas.microsoft.com/office/drawing/2014/main" id="{6BB15FB5-ED21-47B2-B728-EDC18C148206}"/>
              </a:ext>
            </a:extLst>
          </p:cNvPr>
          <p:cNvGrpSpPr/>
          <p:nvPr/>
        </p:nvGrpSpPr>
        <p:grpSpPr>
          <a:xfrm>
            <a:off x="357198" y="956782"/>
            <a:ext cx="2400583" cy="443368"/>
            <a:chOff x="165325" y="1699262"/>
            <a:chExt cx="3201194" cy="591157"/>
          </a:xfrm>
        </p:grpSpPr>
        <p:grpSp>
          <p:nvGrpSpPr>
            <p:cNvPr id="20" name="Group 23">
              <a:extLst>
                <a:ext uri="{FF2B5EF4-FFF2-40B4-BE49-F238E27FC236}">
                  <a16:creationId xmlns="" xmlns:a16="http://schemas.microsoft.com/office/drawing/2014/main" id="{0FA99F17-4518-401F-8987-30CA0F665E34}"/>
                </a:ext>
              </a:extLst>
            </p:cNvPr>
            <p:cNvGrpSpPr>
              <a:grpSpLocks/>
            </p:cNvGrpSpPr>
            <p:nvPr/>
          </p:nvGrpSpPr>
          <p:grpSpPr bwMode="auto">
            <a:xfrm>
              <a:off x="190526" y="1732633"/>
              <a:ext cx="3175993" cy="557786"/>
              <a:chOff x="1431883" y="5462176"/>
              <a:chExt cx="6772458" cy="619186"/>
            </a:xfrm>
          </p:grpSpPr>
          <p:sp>
            <p:nvSpPr>
              <p:cNvPr id="22" name="Round Diagonal Corner Rectangle 12">
                <a:extLst>
                  <a:ext uri="{FF2B5EF4-FFF2-40B4-BE49-F238E27FC236}">
                    <a16:creationId xmlns="" xmlns:a16="http://schemas.microsoft.com/office/drawing/2014/main" id="{BF0CB421-9CE8-4C1A-A0FB-5FB45793D2B3}"/>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46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23" name="Round Diagonal Corner Rectangle 13">
                <a:extLst>
                  <a:ext uri="{FF2B5EF4-FFF2-40B4-BE49-F238E27FC236}">
                    <a16:creationId xmlns="" xmlns:a16="http://schemas.microsoft.com/office/drawing/2014/main" id="{6D078B2E-B938-4B1F-99B8-E1F7621692FE}"/>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400" kern="0">
                    <a:solidFill>
                      <a:srgbClr val="4472C4">
                        <a:lumMod val="75000"/>
                      </a:srgbClr>
                    </a:solidFill>
                    <a:latin typeface="Arial" panose="020B0604020202020204" pitchFamily="34" charset="0"/>
                    <a:cs typeface="Arial" panose="020B0604020202020204" pitchFamily="34" charset="0"/>
                  </a:rPr>
                  <a:t>Tiện ích khác</a:t>
                </a:r>
              </a:p>
            </p:txBody>
          </p:sp>
        </p:grpSp>
        <p:sp>
          <p:nvSpPr>
            <p:cNvPr id="21" name="TextBox 20">
              <a:extLst>
                <a:ext uri="{FF2B5EF4-FFF2-40B4-BE49-F238E27FC236}">
                  <a16:creationId xmlns="" xmlns:a16="http://schemas.microsoft.com/office/drawing/2014/main" id="{99B9BC6A-2EE5-4661-AD9D-17501FCD8631}"/>
                </a:ext>
              </a:extLst>
            </p:cNvPr>
            <p:cNvSpPr txBox="1"/>
            <p:nvPr/>
          </p:nvSpPr>
          <p:spPr>
            <a:xfrm>
              <a:off x="165325" y="1699262"/>
              <a:ext cx="780060" cy="574516"/>
            </a:xfrm>
            <a:prstGeom prst="rect">
              <a:avLst/>
            </a:prstGeom>
            <a:noFill/>
          </p:spPr>
          <p:txBody>
            <a:bodyPr wrap="square" rtlCol="0">
              <a:spAutoFit/>
            </a:bodyPr>
            <a:lstStyle/>
            <a:p>
              <a:pPr algn="ctr" defTabSz="685617" fontAlgn="base">
                <a:spcBef>
                  <a:spcPct val="0"/>
                </a:spcBef>
                <a:spcAft>
                  <a:spcPct val="0"/>
                </a:spcAft>
                <a:defRPr/>
              </a:pPr>
              <a:r>
                <a:rPr lang="en-US" sz="2200" b="1" i="1" kern="0">
                  <a:solidFill>
                    <a:prstClr val="white"/>
                  </a:solidFill>
                  <a:latin typeface="Tahoma" panose="020B0604030504040204" pitchFamily="34" charset="0"/>
                  <a:ea typeface="Tahoma" panose="020B0604030504040204" pitchFamily="34" charset="0"/>
                  <a:cs typeface="Tahoma" panose="020B0604030504040204" pitchFamily="34" charset="0"/>
                </a:rPr>
                <a:t>17</a:t>
              </a:r>
            </a:p>
          </p:txBody>
        </p:sp>
      </p:grpSp>
      <p:pic>
        <p:nvPicPr>
          <p:cNvPr id="24" name="Picture 23">
            <a:extLst>
              <a:ext uri="{FF2B5EF4-FFF2-40B4-BE49-F238E27FC236}">
                <a16:creationId xmlns="" xmlns:a16="http://schemas.microsoft.com/office/drawing/2014/main" id="{2B24B4D8-107F-4AF1-B602-C944533C7397}"/>
              </a:ext>
            </a:extLst>
          </p:cNvPr>
          <p:cNvPicPr>
            <a:picLocks noChangeAspect="1"/>
          </p:cNvPicPr>
          <p:nvPr/>
        </p:nvPicPr>
        <p:blipFill>
          <a:blip r:embed="rId3"/>
          <a:stretch>
            <a:fillRect/>
          </a:stretch>
        </p:blipFill>
        <p:spPr>
          <a:xfrm>
            <a:off x="3247021" y="942763"/>
            <a:ext cx="1757161" cy="3806190"/>
          </a:xfrm>
          <a:prstGeom prst="rect">
            <a:avLst/>
          </a:prstGeom>
          <a:ln w="12700">
            <a:solidFill>
              <a:sysClr val="windowText" lastClr="000000"/>
            </a:solidFill>
          </a:ln>
        </p:spPr>
      </p:pic>
      <p:pic>
        <p:nvPicPr>
          <p:cNvPr id="25" name="Picture 24">
            <a:extLst>
              <a:ext uri="{FF2B5EF4-FFF2-40B4-BE49-F238E27FC236}">
                <a16:creationId xmlns="" xmlns:a16="http://schemas.microsoft.com/office/drawing/2014/main" id="{7D5B970D-82C0-4439-BAD4-175A52D62473}"/>
              </a:ext>
            </a:extLst>
          </p:cNvPr>
          <p:cNvPicPr>
            <a:picLocks noChangeAspect="1"/>
          </p:cNvPicPr>
          <p:nvPr/>
        </p:nvPicPr>
        <p:blipFill>
          <a:blip r:embed="rId4"/>
          <a:stretch>
            <a:fillRect/>
          </a:stretch>
        </p:blipFill>
        <p:spPr>
          <a:xfrm>
            <a:off x="5164339" y="942763"/>
            <a:ext cx="1757161" cy="3806190"/>
          </a:xfrm>
          <a:prstGeom prst="rect">
            <a:avLst/>
          </a:prstGeom>
          <a:ln w="12700">
            <a:solidFill>
              <a:sysClr val="windowText" lastClr="000000"/>
            </a:solidFill>
          </a:ln>
        </p:spPr>
      </p:pic>
      <p:pic>
        <p:nvPicPr>
          <p:cNvPr id="26" name="Picture 25">
            <a:extLst>
              <a:ext uri="{FF2B5EF4-FFF2-40B4-BE49-F238E27FC236}">
                <a16:creationId xmlns="" xmlns:a16="http://schemas.microsoft.com/office/drawing/2014/main" id="{97B61B9A-5A8E-4253-8698-91C7E556760C}"/>
              </a:ext>
            </a:extLst>
          </p:cNvPr>
          <p:cNvPicPr>
            <a:picLocks noChangeAspect="1"/>
          </p:cNvPicPr>
          <p:nvPr/>
        </p:nvPicPr>
        <p:blipFill>
          <a:blip r:embed="rId5"/>
          <a:stretch>
            <a:fillRect/>
          </a:stretch>
        </p:blipFill>
        <p:spPr>
          <a:xfrm>
            <a:off x="7081657" y="942763"/>
            <a:ext cx="1757161" cy="3806190"/>
          </a:xfrm>
          <a:prstGeom prst="rect">
            <a:avLst/>
          </a:prstGeom>
          <a:ln w="12700">
            <a:solidFill>
              <a:sysClr val="windowText" lastClr="000000"/>
            </a:solidFill>
          </a:ln>
        </p:spPr>
      </p:pic>
    </p:spTree>
    <p:extLst>
      <p:ext uri="{BB962C8B-B14F-4D97-AF65-F5344CB8AC3E}">
        <p14:creationId xmlns:p14="http://schemas.microsoft.com/office/powerpoint/2010/main" val="369416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a:extLst>
              <a:ext uri="{FF2B5EF4-FFF2-40B4-BE49-F238E27FC236}">
                <a16:creationId xmlns="" xmlns:a16="http://schemas.microsoft.com/office/drawing/2014/main" id="{1D8249E4-D71F-4998-AE3D-8147399F90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2. ĐẶC ĐIỂM NỔI BẬT</a:t>
            </a:r>
            <a:endParaRPr lang="id-ID" sz="3300" b="1">
              <a:solidFill>
                <a:srgbClr val="0066B3"/>
              </a:solidFill>
              <a:latin typeface="Lato Regular"/>
              <a:cs typeface="Lato Regular"/>
            </a:endParaRPr>
          </a:p>
        </p:txBody>
      </p:sp>
      <p:grpSp>
        <p:nvGrpSpPr>
          <p:cNvPr id="103" name="Group 102">
            <a:extLst>
              <a:ext uri="{FF2B5EF4-FFF2-40B4-BE49-F238E27FC236}">
                <a16:creationId xmlns="" xmlns:a16="http://schemas.microsoft.com/office/drawing/2014/main" id="{34009364-6852-40B8-BDA3-F96F135744A2}"/>
              </a:ext>
            </a:extLst>
          </p:cNvPr>
          <p:cNvGrpSpPr/>
          <p:nvPr/>
        </p:nvGrpSpPr>
        <p:grpSpPr>
          <a:xfrm>
            <a:off x="4144734" y="732729"/>
            <a:ext cx="854532" cy="27432"/>
            <a:chOff x="1775295" y="2020905"/>
            <a:chExt cx="3021911" cy="45719"/>
          </a:xfrm>
        </p:grpSpPr>
        <p:sp>
          <p:nvSpPr>
            <p:cNvPr id="104" name="Rectangle 103">
              <a:extLst>
                <a:ext uri="{FF2B5EF4-FFF2-40B4-BE49-F238E27FC236}">
                  <a16:creationId xmlns="" xmlns:a16="http://schemas.microsoft.com/office/drawing/2014/main" id="{4C5E160B-C663-4ABE-8B72-51FC1A9C6D9C}"/>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5" name="Rectangle 104">
              <a:extLst>
                <a:ext uri="{FF2B5EF4-FFF2-40B4-BE49-F238E27FC236}">
                  <a16:creationId xmlns="" xmlns:a16="http://schemas.microsoft.com/office/drawing/2014/main" id="{C6DDB527-BD54-4EE6-9240-7D3E828577FE}"/>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6" name="Rectangle 105">
              <a:extLst>
                <a:ext uri="{FF2B5EF4-FFF2-40B4-BE49-F238E27FC236}">
                  <a16:creationId xmlns="" xmlns:a16="http://schemas.microsoft.com/office/drawing/2014/main" id="{5261705A-735F-43A7-AB92-B601B0ADF831}"/>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7" name="Rectangle 106">
              <a:extLst>
                <a:ext uri="{FF2B5EF4-FFF2-40B4-BE49-F238E27FC236}">
                  <a16:creationId xmlns="" xmlns:a16="http://schemas.microsoft.com/office/drawing/2014/main" id="{42117076-F7E9-49DE-9E23-A72D85163BA6}"/>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8" name="Rectangle 107">
              <a:extLst>
                <a:ext uri="{FF2B5EF4-FFF2-40B4-BE49-F238E27FC236}">
                  <a16:creationId xmlns="" xmlns:a16="http://schemas.microsoft.com/office/drawing/2014/main" id="{03A26755-381D-4FD1-ABA6-E64CD8A97BDA}"/>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sp>
        <p:nvSpPr>
          <p:cNvPr id="16" name="Rectangle 15">
            <a:extLst>
              <a:ext uri="{FF2B5EF4-FFF2-40B4-BE49-F238E27FC236}">
                <a16:creationId xmlns="" xmlns:a16="http://schemas.microsoft.com/office/drawing/2014/main" id="{4B348129-94DA-43F2-B71A-87886C686AF3}"/>
              </a:ext>
            </a:extLst>
          </p:cNvPr>
          <p:cNvSpPr/>
          <p:nvPr/>
        </p:nvSpPr>
        <p:spPr>
          <a:xfrm>
            <a:off x="376096" y="1598609"/>
            <a:ext cx="4987991" cy="2689188"/>
          </a:xfrm>
          <a:prstGeom prst="rect">
            <a:avLst/>
          </a:prstGeom>
        </p:spPr>
        <p:txBody>
          <a:bodyPr wrap="square" lIns="34281" tIns="17140" rIns="34281" bIns="17140">
            <a:spAutoFit/>
          </a:bodyPr>
          <a:lstStyle/>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Cho phép người dùng nhận nhanh các thông báo từ các cơ quan nhà nước.</a:t>
            </a:r>
          </a:p>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 </a:t>
            </a:r>
            <a:r>
              <a:rPr lang="en-AU" sz="1600" smtClean="0">
                <a:solidFill>
                  <a:srgbClr val="4472C4">
                    <a:lumMod val="75000"/>
                  </a:srgbClr>
                </a:solidFill>
                <a:latin typeface="Arial" panose="020B0604020202020204" pitchFamily="34" charset="0"/>
                <a:cs typeface="Arial" pitchFamily="34" charset="0"/>
              </a:rPr>
              <a:t>Các </a:t>
            </a:r>
            <a:r>
              <a:rPr lang="en-AU" sz="1600">
                <a:solidFill>
                  <a:srgbClr val="4472C4">
                    <a:lumMod val="75000"/>
                  </a:srgbClr>
                </a:solidFill>
                <a:latin typeface="Arial" panose="020B0604020202020204" pitchFamily="34" charset="0"/>
                <a:cs typeface="Arial" pitchFamily="34" charset="0"/>
              </a:rPr>
              <a:t>thông báo được gửi đi dưới hình thức real-time.</a:t>
            </a:r>
          </a:p>
          <a:p>
            <a:pPr indent="342809" algn="just" defTabSz="685617">
              <a:spcBef>
                <a:spcPts val="450"/>
              </a:spcBef>
              <a:defRPr/>
            </a:pPr>
            <a:r>
              <a:rPr lang="en-AU" sz="1600">
                <a:solidFill>
                  <a:srgbClr val="4472C4">
                    <a:lumMod val="75000"/>
                  </a:srgbClr>
                </a:solidFill>
                <a:latin typeface="Arial" panose="020B0604020202020204" pitchFamily="34" charset="0"/>
                <a:cs typeface="Arial" pitchFamily="34" charset="0"/>
              </a:rPr>
              <a:t>Hiển thị trực tiếp trên màn hình thông báo của các thiết bị kèm theo âm thanh ngay cả trong trường hợp người dùng không mở ứng dụng</a:t>
            </a:r>
            <a:r>
              <a:rPr lang="en-AU" sz="1600" smtClean="0">
                <a:solidFill>
                  <a:srgbClr val="4472C4">
                    <a:lumMod val="75000"/>
                  </a:srgbClr>
                </a:solidFill>
                <a:latin typeface="Arial" panose="020B0604020202020204" pitchFamily="34" charset="0"/>
                <a:cs typeface="Arial" pitchFamily="34" charset="0"/>
              </a:rPr>
              <a:t>.</a:t>
            </a:r>
          </a:p>
          <a:p>
            <a:pPr indent="342809" algn="just" defTabSz="685617">
              <a:spcBef>
                <a:spcPts val="450"/>
              </a:spcBef>
              <a:defRPr/>
            </a:pPr>
            <a:r>
              <a:rPr lang="en-AU" sz="1600" smtClean="0">
                <a:solidFill>
                  <a:srgbClr val="4472C4">
                    <a:lumMod val="75000"/>
                  </a:srgbClr>
                </a:solidFill>
                <a:latin typeface="Arial" panose="020B0604020202020204" pitchFamily="34" charset="0"/>
                <a:cs typeface="Arial" pitchFamily="34" charset="0"/>
              </a:rPr>
              <a:t>Đang phát triển chức năng tự động thông báo tình trạng giao thông – kẹt xe trên các tuyến đường có camera thông minh</a:t>
            </a:r>
            <a:endParaRPr lang="en-US" sz="1600">
              <a:solidFill>
                <a:srgbClr val="4472C4">
                  <a:lumMod val="75000"/>
                </a:srgbClr>
              </a:solidFill>
              <a:latin typeface="Arial" panose="020B0604020202020204" pitchFamily="34" charset="0"/>
              <a:cs typeface="Arial" pitchFamily="34" charset="0"/>
            </a:endParaRPr>
          </a:p>
        </p:txBody>
      </p:sp>
      <p:grpSp>
        <p:nvGrpSpPr>
          <p:cNvPr id="18" name="Group 17">
            <a:extLst>
              <a:ext uri="{FF2B5EF4-FFF2-40B4-BE49-F238E27FC236}">
                <a16:creationId xmlns="" xmlns:a16="http://schemas.microsoft.com/office/drawing/2014/main" id="{A93C878E-EF1C-4984-9507-04BBF8469763}"/>
              </a:ext>
            </a:extLst>
          </p:cNvPr>
          <p:cNvGrpSpPr/>
          <p:nvPr/>
        </p:nvGrpSpPr>
        <p:grpSpPr>
          <a:xfrm>
            <a:off x="357198" y="956782"/>
            <a:ext cx="2400583" cy="443368"/>
            <a:chOff x="165325" y="1699262"/>
            <a:chExt cx="3201194" cy="591157"/>
          </a:xfrm>
        </p:grpSpPr>
        <p:grpSp>
          <p:nvGrpSpPr>
            <p:cNvPr id="19" name="Group 23">
              <a:extLst>
                <a:ext uri="{FF2B5EF4-FFF2-40B4-BE49-F238E27FC236}">
                  <a16:creationId xmlns="" xmlns:a16="http://schemas.microsoft.com/office/drawing/2014/main" id="{67A44CAE-22C7-4710-BFB6-7C59A596FE67}"/>
                </a:ext>
              </a:extLst>
            </p:cNvPr>
            <p:cNvGrpSpPr>
              <a:grpSpLocks/>
            </p:cNvGrpSpPr>
            <p:nvPr/>
          </p:nvGrpSpPr>
          <p:grpSpPr bwMode="auto">
            <a:xfrm>
              <a:off x="190526" y="1732633"/>
              <a:ext cx="3175993" cy="557786"/>
              <a:chOff x="1431883" y="5462176"/>
              <a:chExt cx="6772458" cy="619186"/>
            </a:xfrm>
          </p:grpSpPr>
          <p:sp>
            <p:nvSpPr>
              <p:cNvPr id="21" name="Round Diagonal Corner Rectangle 12">
                <a:extLst>
                  <a:ext uri="{FF2B5EF4-FFF2-40B4-BE49-F238E27FC236}">
                    <a16:creationId xmlns="" xmlns:a16="http://schemas.microsoft.com/office/drawing/2014/main" id="{94C7F7B5-2AFA-41A5-9E90-4532DFFC5333}"/>
                  </a:ext>
                </a:extLst>
              </p:cNvPr>
              <p:cNvSpPr/>
              <p:nvPr/>
            </p:nvSpPr>
            <p:spPr>
              <a:xfrm>
                <a:off x="1431883" y="5462176"/>
                <a:ext cx="6169071" cy="533335"/>
              </a:xfrm>
              <a:prstGeom prst="round2DiagRect">
                <a:avLst>
                  <a:gd name="adj1" fmla="val 50000"/>
                  <a:gd name="adj2" fmla="val 0"/>
                </a:avLst>
              </a:prstGeom>
              <a:solidFill>
                <a:srgbClr val="5B9BD5">
                  <a:lumMod val="75000"/>
                </a:srgbClr>
              </a:solidFill>
              <a:ln>
                <a:solidFill>
                  <a:srgbClr val="5B9BD5"/>
                </a:solidFill>
              </a:ln>
              <a:effectLst>
                <a:outerShdw blurRad="57150" dist="19050" dir="5400000" algn="ctr" rotWithShape="0">
                  <a:srgbClr val="000000">
                    <a:alpha val="63000"/>
                  </a:srgbClr>
                </a:outerShdw>
              </a:effectLst>
              <a:scene3d>
                <a:camera prst="orthographicFront">
                  <a:rot lat="0" lon="0" rev="0"/>
                </a:camera>
                <a:lightRig rig="glow" dir="l">
                  <a:rot lat="0" lon="0" rev="16200000"/>
                </a:lightRig>
              </a:scene3d>
              <a:sp3d prstMaterial="plastic">
                <a:bevelT w="127000"/>
              </a:sp3d>
            </p:spPr>
            <p:txBody>
              <a:bodyPr anchor="ctr"/>
              <a:lstStyle/>
              <a:p>
                <a:pPr defTabSz="685617">
                  <a:defRPr/>
                </a:pPr>
                <a:endParaRPr lang="en-US" sz="4600" b="1" i="1" kern="0">
                  <a:gradFill flip="none" rotWithShape="1">
                    <a:gsLst>
                      <a:gs pos="0">
                        <a:prstClr val="white">
                          <a:shade val="30000"/>
                          <a:satMod val="115000"/>
                          <a:alpha val="20000"/>
                        </a:prstClr>
                      </a:gs>
                      <a:gs pos="50000">
                        <a:prstClr val="white">
                          <a:shade val="67500"/>
                          <a:satMod val="115000"/>
                          <a:alpha val="20000"/>
                        </a:prstClr>
                      </a:gs>
                      <a:gs pos="100000">
                        <a:prstClr val="white">
                          <a:shade val="100000"/>
                          <a:satMod val="115000"/>
                          <a:alpha val="20000"/>
                        </a:prstClr>
                      </a:gs>
                    </a:gsLst>
                    <a:lin ang="16200000" scaled="1"/>
                    <a:tileRect/>
                  </a:gradFill>
                  <a:latin typeface="Tahoma" panose="020B0604030504040204" pitchFamily="34" charset="0"/>
                </a:endParaRPr>
              </a:p>
            </p:txBody>
          </p:sp>
          <p:sp>
            <p:nvSpPr>
              <p:cNvPr id="22" name="Round Diagonal Corner Rectangle 13">
                <a:extLst>
                  <a:ext uri="{FF2B5EF4-FFF2-40B4-BE49-F238E27FC236}">
                    <a16:creationId xmlns="" xmlns:a16="http://schemas.microsoft.com/office/drawing/2014/main" id="{5A570107-A60A-4C06-9B61-3C01B45E3358}"/>
                  </a:ext>
                </a:extLst>
              </p:cNvPr>
              <p:cNvSpPr/>
              <p:nvPr/>
            </p:nvSpPr>
            <p:spPr bwMode="gray">
              <a:xfrm>
                <a:off x="2923358" y="5559425"/>
                <a:ext cx="5280983" cy="521937"/>
              </a:xfrm>
              <a:prstGeom prst="round2DiagRect">
                <a:avLst>
                  <a:gd name="adj1" fmla="val 50000"/>
                  <a:gd name="adj2" fmla="val 0"/>
                </a:avLst>
              </a:prstGeom>
              <a:solidFill>
                <a:srgbClr val="5B9BD5">
                  <a:lumMod val="20000"/>
                  <a:lumOff val="80000"/>
                </a:srgbClr>
              </a:solidFill>
              <a:ln w="6350" cap="flat" cmpd="sng" algn="ctr">
                <a:solidFill>
                  <a:srgbClr val="5B9BD5"/>
                </a:solidFill>
                <a:prstDash val="solid"/>
                <a:miter lim="800000"/>
              </a:ln>
              <a:effectLst/>
            </p:spPr>
            <p:txBody>
              <a:bodyPr anchor="ctr"/>
              <a:lstStyle/>
              <a:p>
                <a:pPr defTabSz="685617">
                  <a:defRPr/>
                </a:pPr>
                <a:r>
                  <a:rPr lang="en-US" altLang="vi-VN" sz="1400" kern="0">
                    <a:solidFill>
                      <a:srgbClr val="4472C4">
                        <a:lumMod val="75000"/>
                      </a:srgbClr>
                    </a:solidFill>
                    <a:latin typeface="Arial" panose="020B0604020202020204" pitchFamily="34" charset="0"/>
                    <a:cs typeface="Arial" panose="020B0604020202020204" pitchFamily="34" charset="0"/>
                  </a:rPr>
                  <a:t>Thông báo nhanh</a:t>
                </a:r>
              </a:p>
            </p:txBody>
          </p:sp>
        </p:grpSp>
        <p:sp>
          <p:nvSpPr>
            <p:cNvPr id="20" name="TextBox 19">
              <a:extLst>
                <a:ext uri="{FF2B5EF4-FFF2-40B4-BE49-F238E27FC236}">
                  <a16:creationId xmlns="" xmlns:a16="http://schemas.microsoft.com/office/drawing/2014/main" id="{68559258-9C4D-4400-88FA-56E893AA3585}"/>
                </a:ext>
              </a:extLst>
            </p:cNvPr>
            <p:cNvSpPr txBox="1"/>
            <p:nvPr/>
          </p:nvSpPr>
          <p:spPr>
            <a:xfrm>
              <a:off x="165325" y="1699262"/>
              <a:ext cx="780060" cy="574516"/>
            </a:xfrm>
            <a:prstGeom prst="rect">
              <a:avLst/>
            </a:prstGeom>
            <a:noFill/>
          </p:spPr>
          <p:txBody>
            <a:bodyPr wrap="square" rtlCol="0">
              <a:spAutoFit/>
            </a:bodyPr>
            <a:lstStyle/>
            <a:p>
              <a:pPr algn="ctr" defTabSz="685617" fontAlgn="base">
                <a:spcBef>
                  <a:spcPct val="0"/>
                </a:spcBef>
                <a:spcAft>
                  <a:spcPct val="0"/>
                </a:spcAft>
                <a:defRPr/>
              </a:pPr>
              <a:r>
                <a:rPr lang="en-US" sz="2200" b="1" i="1" kern="0">
                  <a:solidFill>
                    <a:prstClr val="white"/>
                  </a:solidFill>
                  <a:latin typeface="Tahoma" panose="020B0604030504040204" pitchFamily="34" charset="0"/>
                  <a:ea typeface="Tahoma" panose="020B0604030504040204" pitchFamily="34" charset="0"/>
                  <a:cs typeface="Tahoma" panose="020B0604030504040204" pitchFamily="34" charset="0"/>
                </a:rPr>
                <a:t>18</a:t>
              </a:r>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816433"/>
            <a:ext cx="1963996" cy="4250580"/>
          </a:xfrm>
          <a:prstGeom prst="rect">
            <a:avLst/>
          </a:prstGeom>
        </p:spPr>
      </p:pic>
    </p:spTree>
    <p:extLst>
      <p:ext uri="{BB962C8B-B14F-4D97-AF65-F5344CB8AC3E}">
        <p14:creationId xmlns:p14="http://schemas.microsoft.com/office/powerpoint/2010/main" val="329127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57851" y="1943264"/>
            <a:ext cx="5062131" cy="13713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lvl="1">
              <a:defRPr/>
            </a:pPr>
            <a:r>
              <a:rPr lang="en-US" sz="3000" b="1">
                <a:latin typeface="Segoe UI" panose="020B0502040204020203" pitchFamily="34" charset="0"/>
              </a:rPr>
              <a:t>TỔNG QUAN</a:t>
            </a:r>
            <a:endParaRPr lang="en-US" sz="3000" b="1" dirty="0">
              <a:solidFill>
                <a:prstClr val="white"/>
              </a:solidFill>
              <a:latin typeface="Segoe UI" panose="020B0502040204020203" pitchFamily="34" charset="0"/>
            </a:endParaRPr>
          </a:p>
        </p:txBody>
      </p:sp>
      <p:sp>
        <p:nvSpPr>
          <p:cNvPr id="4" name="Chevron 3"/>
          <p:cNvSpPr/>
          <p:nvPr/>
        </p:nvSpPr>
        <p:spPr>
          <a:xfrm>
            <a:off x="4072134" y="2160378"/>
            <a:ext cx="321139" cy="968440"/>
          </a:xfrm>
          <a:prstGeom prst="chevron">
            <a:avLst>
              <a:gd name="adj" fmla="val 76684"/>
            </a:avLst>
          </a:prstGeom>
          <a:solidFill>
            <a:schemeClr val="bg1"/>
          </a:solidFill>
          <a:effectLst>
            <a:innerShdw blurRad="63500" dist="50800" dir="13500000">
              <a:prstClr val="black">
                <a:alpha val="50000"/>
              </a:prstClr>
            </a:inn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a:endParaRPr lang="en-US" sz="2000">
              <a:solidFill>
                <a:schemeClr val="tx1"/>
              </a:solidFill>
              <a:latin typeface="Segoe UI" panose="020B0502040204020203" pitchFamily="34" charset="0"/>
            </a:endParaRPr>
          </a:p>
        </p:txBody>
      </p:sp>
      <p:sp>
        <p:nvSpPr>
          <p:cNvPr id="6" name="Rectangle: Rounded Corners 9">
            <a:extLst>
              <a:ext uri="{FF2B5EF4-FFF2-40B4-BE49-F238E27FC236}">
                <a16:creationId xmlns="" xmlns:a16="http://schemas.microsoft.com/office/drawing/2014/main" id="{FEB1EE4F-1EED-4145-8F45-969D37FB5E18}"/>
              </a:ext>
            </a:extLst>
          </p:cNvPr>
          <p:cNvSpPr/>
          <p:nvPr/>
        </p:nvSpPr>
        <p:spPr>
          <a:xfrm>
            <a:off x="763489" y="1549667"/>
            <a:ext cx="3110285" cy="1967987"/>
          </a:xfrm>
          <a:prstGeom prst="roundRect">
            <a:avLst>
              <a:gd name="adj" fmla="val 7213"/>
            </a:avLst>
          </a:prstGeom>
          <a:solidFill>
            <a:schemeClr val="bg1">
              <a:alpha val="16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a:endParaRPr lang="en-US" sz="2000">
              <a:latin typeface="Segoe UI" panose="020B0502040204020203" pitchFamily="34" charset="0"/>
            </a:endParaRPr>
          </a:p>
        </p:txBody>
      </p:sp>
      <p:sp>
        <p:nvSpPr>
          <p:cNvPr id="8" name="Oval 7">
            <a:extLst>
              <a:ext uri="{FF2B5EF4-FFF2-40B4-BE49-F238E27FC236}">
                <a16:creationId xmlns="" xmlns:a16="http://schemas.microsoft.com/office/drawing/2014/main" id="{E1F86E9E-DF04-48D5-98E3-89B3F252F2E7}"/>
              </a:ext>
            </a:extLst>
          </p:cNvPr>
          <p:cNvSpPr/>
          <p:nvPr/>
        </p:nvSpPr>
        <p:spPr>
          <a:xfrm>
            <a:off x="2029451" y="892552"/>
            <a:ext cx="578358" cy="578434"/>
          </a:xfrm>
          <a:prstGeom prst="ellipse">
            <a:avLst/>
          </a:prstGeom>
          <a:gradFill>
            <a:gsLst>
              <a:gs pos="0">
                <a:schemeClr val="accent1">
                  <a:lumMod val="5000"/>
                  <a:lumOff val="95000"/>
                  <a:alpha val="22000"/>
                </a:schemeClr>
              </a:gs>
              <a:gs pos="28000">
                <a:srgbClr val="709EC2">
                  <a:alpha val="48000"/>
                </a:srgbClr>
              </a:gs>
              <a:gs pos="100000">
                <a:srgbClr val="015392">
                  <a:alpha val="0"/>
                </a:srgbClr>
              </a:gs>
            </a:gsLst>
            <a:lin ang="5400000" scaled="1"/>
          </a:gra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a:r>
              <a:rPr lang="en-US" sz="3300">
                <a:solidFill>
                  <a:schemeClr val="bg1"/>
                </a:solidFill>
                <a:effectLst>
                  <a:innerShdw blurRad="63500" dist="50800" dir="13500000">
                    <a:prstClr val="black">
                      <a:alpha val="50000"/>
                    </a:prstClr>
                  </a:innerShdw>
                </a:effectLst>
                <a:latin typeface="Broadway" panose="04040905080B02020502" pitchFamily="82" charset="0"/>
              </a:rPr>
              <a:t>1</a:t>
            </a:r>
            <a:endParaRPr lang="en-US" sz="3300" dirty="0">
              <a:solidFill>
                <a:schemeClr val="bg1"/>
              </a:solidFill>
              <a:effectLst>
                <a:innerShdw blurRad="63500" dist="50800" dir="13500000">
                  <a:prstClr val="black">
                    <a:alpha val="50000"/>
                  </a:prstClr>
                </a:innerShdw>
              </a:effectLst>
              <a:latin typeface="Broadway" panose="04040905080B02020502" pitchFamily="82" charset="0"/>
            </a:endParaRPr>
          </a:p>
        </p:txBody>
      </p:sp>
      <p:pic>
        <p:nvPicPr>
          <p:cNvPr id="7" name="Shape 84">
            <a:extLst>
              <a:ext uri="{FF2B5EF4-FFF2-40B4-BE49-F238E27FC236}">
                <a16:creationId xmlns="" xmlns:a16="http://schemas.microsoft.com/office/drawing/2014/main" id="{A28BB05D-6E5C-490E-B991-5CDBCBAE4C3C}"/>
              </a:ext>
            </a:extLst>
          </p:cNvPr>
          <p:cNvPicPr preferRelativeResize="0"/>
          <p:nvPr/>
        </p:nvPicPr>
        <p:blipFill rotWithShape="1">
          <a:blip r:embed="rId2">
            <a:alphaModFix/>
          </a:blip>
          <a:srcRect/>
          <a:stretch/>
        </p:blipFill>
        <p:spPr>
          <a:xfrm>
            <a:off x="947567" y="1762308"/>
            <a:ext cx="2742129" cy="154270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60334429"/>
      </p:ext>
    </p:extLst>
  </p:cSld>
  <p:clrMapOvr>
    <a:masterClrMapping/>
  </p:clrMapOvr>
  <mc:AlternateContent xmlns:mc="http://schemas.openxmlformats.org/markup-compatibility/2006" xmlns:p14="http://schemas.microsoft.com/office/powerpoint/2010/main">
    <mc:Choice Requires="p14">
      <p:transition spd="slow" p14:dur="1250" advTm="2725">
        <p14:switch dir="r"/>
      </p:transition>
    </mc:Choice>
    <mc:Fallback xmlns="">
      <p:transition spd="slow" advTm="2725">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 xmlns:a16="http://schemas.microsoft.com/office/drawing/2014/main" id="{4817F307-651D-43C5-AB9B-1E3DB8CAEB56}"/>
              </a:ext>
            </a:extLst>
          </p:cNvPr>
          <p:cNvSpPr txBox="1"/>
          <p:nvPr/>
        </p:nvSpPr>
        <p:spPr>
          <a:xfrm>
            <a:off x="6338213" y="2276840"/>
            <a:ext cx="2439663" cy="796372"/>
          </a:xfrm>
          <a:prstGeom prst="rect">
            <a:avLst/>
          </a:prstGeom>
          <a:noFill/>
        </p:spPr>
        <p:txBody>
          <a:bodyPr wrap="square" lIns="0" tIns="17140" rIns="34281" bIns="17140" rtlCol="0" anchor="ctr">
            <a:spAutoFit/>
          </a:bodyPr>
          <a:lstStyle/>
          <a:p>
            <a:pPr defTabSz="685480">
              <a:defRPr/>
            </a:pPr>
            <a:r>
              <a:rPr lang="en-US" altLang="ko-KR" sz="1600" b="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3. </a:t>
            </a:r>
            <a:r>
              <a:rPr lang="vi-VN" altLang="ko-KR" sz="1600" b="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Phân hệ quản trị dữ liệu ứng dụng cho người dân</a:t>
            </a:r>
            <a:endParaRPr lang="ko-KR" altLang="en-US" sz="1600" b="1">
              <a:solidFill>
                <a:schemeClr val="bg2">
                  <a:lumMod val="10000"/>
                </a:schemeClr>
              </a:solidFill>
              <a:latin typeface="Tahoma" panose="020B0604030504040204" pitchFamily="34" charset="0"/>
              <a:cs typeface="Tahoma" panose="020B0604030504040204" pitchFamily="34" charset="0"/>
            </a:endParaRPr>
          </a:p>
        </p:txBody>
      </p:sp>
      <p:sp>
        <p:nvSpPr>
          <p:cNvPr id="35" name="TextBox 34">
            <a:extLst>
              <a:ext uri="{FF2B5EF4-FFF2-40B4-BE49-F238E27FC236}">
                <a16:creationId xmlns="" xmlns:a16="http://schemas.microsoft.com/office/drawing/2014/main" id="{F9BF6855-2496-485D-B169-74D660FE56E2}"/>
              </a:ext>
            </a:extLst>
          </p:cNvPr>
          <p:cNvSpPr txBox="1"/>
          <p:nvPr/>
        </p:nvSpPr>
        <p:spPr>
          <a:xfrm>
            <a:off x="479770" y="4130122"/>
            <a:ext cx="2638665" cy="542456"/>
          </a:xfrm>
          <a:prstGeom prst="rect">
            <a:avLst/>
          </a:prstGeom>
          <a:noFill/>
        </p:spPr>
        <p:txBody>
          <a:bodyPr wrap="square" lIns="0" tIns="17140" rIns="34281" bIns="17140" rtlCol="0" anchor="ctr">
            <a:spAutoFit/>
          </a:bodyPr>
          <a:lstStyle/>
          <a:p>
            <a:pPr defTabSz="685480">
              <a:defRPr/>
            </a:pPr>
            <a:r>
              <a:rPr lang="en-US" altLang="ko-KR" sz="1600" b="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2. Phân hệ Xác thực tập trung</a:t>
            </a:r>
            <a:endParaRPr lang="ko-KR" altLang="en-US" sz="1600" b="1">
              <a:solidFill>
                <a:schemeClr val="bg2">
                  <a:lumMod val="10000"/>
                </a:schemeClr>
              </a:solidFill>
              <a:latin typeface="Tahoma" panose="020B0604030504040204" pitchFamily="34" charset="0"/>
              <a:cs typeface="Tahoma" panose="020B0604030504040204" pitchFamily="34" charset="0"/>
            </a:endParaRPr>
          </a:p>
        </p:txBody>
      </p:sp>
      <p:sp>
        <p:nvSpPr>
          <p:cNvPr id="36" name="TextBox 35">
            <a:extLst>
              <a:ext uri="{FF2B5EF4-FFF2-40B4-BE49-F238E27FC236}">
                <a16:creationId xmlns="" xmlns:a16="http://schemas.microsoft.com/office/drawing/2014/main" id="{4307A6B8-1B80-4709-AD96-9C6BD83FBD74}"/>
              </a:ext>
            </a:extLst>
          </p:cNvPr>
          <p:cNvSpPr txBox="1"/>
          <p:nvPr/>
        </p:nvSpPr>
        <p:spPr>
          <a:xfrm>
            <a:off x="529868" y="2283910"/>
            <a:ext cx="2676609" cy="542456"/>
          </a:xfrm>
          <a:prstGeom prst="rect">
            <a:avLst/>
          </a:prstGeom>
          <a:noFill/>
        </p:spPr>
        <p:txBody>
          <a:bodyPr wrap="square" lIns="0" tIns="17140" rIns="34281" bIns="17140" rtlCol="0" anchor="ctr">
            <a:spAutoFit/>
          </a:bodyPr>
          <a:lstStyle/>
          <a:p>
            <a:pPr defTabSz="685480">
              <a:defRPr/>
            </a:pPr>
            <a:r>
              <a:rPr lang="en-US" altLang="ko-KR" sz="1600" b="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1. </a:t>
            </a:r>
            <a:r>
              <a:rPr lang="vi-VN" altLang="ko-KR" sz="1600" b="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Phân hệ Ứng dụng cho người dân/doanh nghiệp</a:t>
            </a:r>
            <a:endParaRPr lang="ko-KR" altLang="en-US" sz="1600" b="1">
              <a:solidFill>
                <a:schemeClr val="bg2">
                  <a:lumMod val="10000"/>
                </a:schemeClr>
              </a:solidFill>
              <a:latin typeface="Tahoma" panose="020B0604030504040204" pitchFamily="34" charset="0"/>
              <a:cs typeface="Tahoma" panose="020B0604030504040204" pitchFamily="34" charset="0"/>
            </a:endParaRPr>
          </a:p>
        </p:txBody>
      </p:sp>
      <p:sp>
        <p:nvSpPr>
          <p:cNvPr id="37" name="TextBox 36">
            <a:extLst>
              <a:ext uri="{FF2B5EF4-FFF2-40B4-BE49-F238E27FC236}">
                <a16:creationId xmlns="" xmlns:a16="http://schemas.microsoft.com/office/drawing/2014/main" id="{B2D6BE83-2A94-4426-A5A6-1E4CC75CF3C9}"/>
              </a:ext>
            </a:extLst>
          </p:cNvPr>
          <p:cNvSpPr txBox="1"/>
          <p:nvPr/>
        </p:nvSpPr>
        <p:spPr>
          <a:xfrm>
            <a:off x="6338213" y="4130122"/>
            <a:ext cx="2439663" cy="542456"/>
          </a:xfrm>
          <a:prstGeom prst="rect">
            <a:avLst/>
          </a:prstGeom>
          <a:noFill/>
        </p:spPr>
        <p:txBody>
          <a:bodyPr wrap="square" lIns="0" tIns="17140" rIns="34281" bIns="17140" rtlCol="0" anchor="ctr">
            <a:spAutoFit/>
          </a:bodyPr>
          <a:lstStyle/>
          <a:p>
            <a:pPr defTabSz="685480">
              <a:defRPr/>
            </a:pPr>
            <a:r>
              <a:rPr lang="en-US" altLang="ko-KR" sz="1600" b="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4. </a:t>
            </a:r>
            <a:r>
              <a:rPr lang="vi-VN" altLang="ko-KR" sz="1600" b="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Phân hệ tích hợp chi tiết tin tức</a:t>
            </a:r>
            <a:endParaRPr lang="ko-KR" altLang="en-US" sz="1600" b="1">
              <a:solidFill>
                <a:schemeClr val="bg2">
                  <a:lumMod val="10000"/>
                </a:schemeClr>
              </a:solidFill>
              <a:latin typeface="Tahoma" panose="020B0604030504040204" pitchFamily="34" charset="0"/>
              <a:cs typeface="Tahoma" panose="020B0604030504040204" pitchFamily="34" charset="0"/>
            </a:endParaRPr>
          </a:p>
        </p:txBody>
      </p:sp>
      <p:cxnSp>
        <p:nvCxnSpPr>
          <p:cNvPr id="38" name="Elbow Connector 10">
            <a:extLst>
              <a:ext uri="{FF2B5EF4-FFF2-40B4-BE49-F238E27FC236}">
                <a16:creationId xmlns="" xmlns:a16="http://schemas.microsoft.com/office/drawing/2014/main" id="{2BAD62D1-66E4-4626-8E01-19E39FD042B7}"/>
              </a:ext>
            </a:extLst>
          </p:cNvPr>
          <p:cNvCxnSpPr>
            <a:cxnSpLocks/>
          </p:cNvCxnSpPr>
          <p:nvPr/>
        </p:nvCxnSpPr>
        <p:spPr>
          <a:xfrm flipV="1">
            <a:off x="4979143" y="2201911"/>
            <a:ext cx="1213484" cy="908145"/>
          </a:xfrm>
          <a:prstGeom prst="bentConnector3">
            <a:avLst>
              <a:gd name="adj1" fmla="val -274"/>
            </a:avLst>
          </a:prstGeom>
          <a:ln w="19050">
            <a:solidFill>
              <a:schemeClr val="accent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Elbow Connector 124">
            <a:extLst>
              <a:ext uri="{FF2B5EF4-FFF2-40B4-BE49-F238E27FC236}">
                <a16:creationId xmlns="" xmlns:a16="http://schemas.microsoft.com/office/drawing/2014/main" id="{863F60D5-97D6-464A-B4B5-319D78952945}"/>
              </a:ext>
            </a:extLst>
          </p:cNvPr>
          <p:cNvCxnSpPr>
            <a:cxnSpLocks/>
          </p:cNvCxnSpPr>
          <p:nvPr/>
        </p:nvCxnSpPr>
        <p:spPr>
          <a:xfrm rot="10800000">
            <a:off x="5284178" y="3883914"/>
            <a:ext cx="908449" cy="517436"/>
          </a:xfrm>
          <a:prstGeom prst="bentConnector3">
            <a:avLst>
              <a:gd name="adj1" fmla="val 98905"/>
            </a:avLst>
          </a:prstGeom>
          <a:ln w="19050">
            <a:solidFill>
              <a:schemeClr val="accent2"/>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40" name="Elbow Connector 132">
            <a:extLst>
              <a:ext uri="{FF2B5EF4-FFF2-40B4-BE49-F238E27FC236}">
                <a16:creationId xmlns="" xmlns:a16="http://schemas.microsoft.com/office/drawing/2014/main" id="{F45D360E-8648-4880-AA75-4EACE5AFEE5F}"/>
              </a:ext>
            </a:extLst>
          </p:cNvPr>
          <p:cNvCxnSpPr>
            <a:cxnSpLocks/>
          </p:cNvCxnSpPr>
          <p:nvPr/>
        </p:nvCxnSpPr>
        <p:spPr>
          <a:xfrm flipV="1">
            <a:off x="2356518" y="3903874"/>
            <a:ext cx="1089204" cy="360765"/>
          </a:xfrm>
          <a:prstGeom prst="bentConnector3">
            <a:avLst>
              <a:gd name="adj1" fmla="val -530"/>
            </a:avLst>
          </a:prstGeom>
          <a:ln w="19050">
            <a:solidFill>
              <a:schemeClr val="accent4"/>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41" name="Elbow Connector 138">
            <a:extLst>
              <a:ext uri="{FF2B5EF4-FFF2-40B4-BE49-F238E27FC236}">
                <a16:creationId xmlns="" xmlns:a16="http://schemas.microsoft.com/office/drawing/2014/main" id="{1CBFE16D-5823-44EC-B4AF-592156794414}"/>
              </a:ext>
            </a:extLst>
          </p:cNvPr>
          <p:cNvCxnSpPr>
            <a:cxnSpLocks/>
          </p:cNvCxnSpPr>
          <p:nvPr/>
        </p:nvCxnSpPr>
        <p:spPr>
          <a:xfrm>
            <a:off x="2953413" y="2241784"/>
            <a:ext cx="784343" cy="184083"/>
          </a:xfrm>
          <a:prstGeom prst="bentConnector3">
            <a:avLst>
              <a:gd name="adj1" fmla="val 99880"/>
            </a:avLst>
          </a:prstGeom>
          <a:ln w="19050">
            <a:solidFill>
              <a:schemeClr val="accent3"/>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nvGrpSpPr>
          <p:cNvPr id="42" name="그룹 3">
            <a:extLst>
              <a:ext uri="{FF2B5EF4-FFF2-40B4-BE49-F238E27FC236}">
                <a16:creationId xmlns="" xmlns:a16="http://schemas.microsoft.com/office/drawing/2014/main" id="{F3A8098B-9F5C-408B-9588-698D0890A8EF}"/>
              </a:ext>
            </a:extLst>
          </p:cNvPr>
          <p:cNvGrpSpPr/>
          <p:nvPr/>
        </p:nvGrpSpPr>
        <p:grpSpPr>
          <a:xfrm>
            <a:off x="3385434" y="2436804"/>
            <a:ext cx="2625995" cy="2228557"/>
            <a:chOff x="4708647" y="2271244"/>
            <a:chExt cx="3462733" cy="2938275"/>
          </a:xfrm>
        </p:grpSpPr>
        <p:sp>
          <p:nvSpPr>
            <p:cNvPr id="43" name="자유형: 도형 112">
              <a:extLst>
                <a:ext uri="{FF2B5EF4-FFF2-40B4-BE49-F238E27FC236}">
                  <a16:creationId xmlns="" xmlns:a16="http://schemas.microsoft.com/office/drawing/2014/main" id="{73544AF9-3B41-4892-8235-8EC19F0848C5}"/>
                </a:ext>
              </a:extLst>
            </p:cNvPr>
            <p:cNvSpPr/>
            <p:nvPr/>
          </p:nvSpPr>
          <p:spPr>
            <a:xfrm>
              <a:off x="5424880" y="2949383"/>
              <a:ext cx="1627206" cy="1631046"/>
            </a:xfrm>
            <a:custGeom>
              <a:avLst/>
              <a:gdLst>
                <a:gd name="connsiteX0" fmla="*/ 1702614 w 1792010"/>
                <a:gd name="connsiteY0" fmla="*/ 878442 h 1796239"/>
                <a:gd name="connsiteX1" fmla="*/ 1710060 w 1792010"/>
                <a:gd name="connsiteY1" fmla="*/ 883022 h 1796239"/>
                <a:gd name="connsiteX2" fmla="*/ 1702614 w 1792010"/>
                <a:gd name="connsiteY2" fmla="*/ 881183 h 1796239"/>
                <a:gd name="connsiteX3" fmla="*/ 896004 w 1792010"/>
                <a:gd name="connsiteY3" fmla="*/ 384279 h 1796239"/>
                <a:gd name="connsiteX4" fmla="*/ 379479 w 1792010"/>
                <a:gd name="connsiteY4" fmla="*/ 900804 h 1796239"/>
                <a:gd name="connsiteX5" fmla="*/ 896004 w 1792010"/>
                <a:gd name="connsiteY5" fmla="*/ 1417329 h 1796239"/>
                <a:gd name="connsiteX6" fmla="*/ 1412529 w 1792010"/>
                <a:gd name="connsiteY6" fmla="*/ 900804 h 1796239"/>
                <a:gd name="connsiteX7" fmla="*/ 896004 w 1792010"/>
                <a:gd name="connsiteY7" fmla="*/ 384279 h 1796239"/>
                <a:gd name="connsiteX8" fmla="*/ 998892 w 1792010"/>
                <a:gd name="connsiteY8" fmla="*/ 0 h 1796239"/>
                <a:gd name="connsiteX9" fmla="*/ 1263685 w 1792010"/>
                <a:gd name="connsiteY9" fmla="*/ 70112 h 1796239"/>
                <a:gd name="connsiteX10" fmla="*/ 1259890 w 1792010"/>
                <a:gd name="connsiteY10" fmla="*/ 292970 h 1796239"/>
                <a:gd name="connsiteX11" fmla="*/ 1252964 w 1792010"/>
                <a:gd name="connsiteY11" fmla="*/ 291136 h 1796239"/>
                <a:gd name="connsiteX12" fmla="*/ 1403555 w 1792010"/>
                <a:gd name="connsiteY12" fmla="*/ 406648 h 1796239"/>
                <a:gd name="connsiteX13" fmla="*/ 1604328 w 1792010"/>
                <a:gd name="connsiteY13" fmla="*/ 357315 h 1796239"/>
                <a:gd name="connsiteX14" fmla="*/ 1733027 w 1792010"/>
                <a:gd name="connsiteY14" fmla="*/ 596499 h 1796239"/>
                <a:gd name="connsiteX15" fmla="*/ 1589970 w 1792010"/>
                <a:gd name="connsiteY15" fmla="*/ 723947 h 1796239"/>
                <a:gd name="connsiteX16" fmla="*/ 1613321 w 1792010"/>
                <a:gd name="connsiteY16" fmla="*/ 924788 h 1796239"/>
                <a:gd name="connsiteX17" fmla="*/ 1792010 w 1792010"/>
                <a:gd name="connsiteY17" fmla="*/ 1022811 h 1796239"/>
                <a:gd name="connsiteX18" fmla="*/ 1721058 w 1792010"/>
                <a:gd name="connsiteY18" fmla="*/ 1284473 h 1796239"/>
                <a:gd name="connsiteX19" fmla="*/ 1504230 w 1792010"/>
                <a:gd name="connsiteY19" fmla="*/ 1280870 h 1796239"/>
                <a:gd name="connsiteX20" fmla="*/ 1406384 w 1792010"/>
                <a:gd name="connsiteY20" fmla="*/ 1403402 h 1796239"/>
                <a:gd name="connsiteX21" fmla="*/ 1477592 w 1792010"/>
                <a:gd name="connsiteY21" fmla="*/ 1587057 h 1796239"/>
                <a:gd name="connsiteX22" fmla="*/ 1253035 w 1792010"/>
                <a:gd name="connsiteY22" fmla="*/ 1742435 h 1796239"/>
                <a:gd name="connsiteX23" fmla="*/ 1163834 w 1792010"/>
                <a:gd name="connsiteY23" fmla="*/ 1665910 h 1796239"/>
                <a:gd name="connsiteX24" fmla="*/ 1163667 w 1792010"/>
                <a:gd name="connsiteY24" fmla="*/ 1666097 h 1796239"/>
                <a:gd name="connsiteX25" fmla="*/ 1144343 w 1792010"/>
                <a:gd name="connsiteY25" fmla="*/ 1649188 h 1796239"/>
                <a:gd name="connsiteX26" fmla="*/ 1082710 w 1792010"/>
                <a:gd name="connsiteY26" fmla="*/ 1596313 h 1796239"/>
                <a:gd name="connsiteX27" fmla="*/ 1083384 w 1792010"/>
                <a:gd name="connsiteY27" fmla="*/ 1595846 h 1796239"/>
                <a:gd name="connsiteX28" fmla="*/ 1076108 w 1792010"/>
                <a:gd name="connsiteY28" fmla="*/ 1589478 h 1796239"/>
                <a:gd name="connsiteX29" fmla="*/ 898869 w 1792010"/>
                <a:gd name="connsiteY29" fmla="*/ 1612479 h 1796239"/>
                <a:gd name="connsiteX30" fmla="*/ 795635 w 1792010"/>
                <a:gd name="connsiteY30" fmla="*/ 1796239 h 1796239"/>
                <a:gd name="connsiteX31" fmla="*/ 530840 w 1792010"/>
                <a:gd name="connsiteY31" fmla="*/ 1726127 h 1796239"/>
                <a:gd name="connsiteX32" fmla="*/ 534419 w 1792010"/>
                <a:gd name="connsiteY32" fmla="*/ 1515981 h 1796239"/>
                <a:gd name="connsiteX33" fmla="*/ 384791 w 1792010"/>
                <a:gd name="connsiteY33" fmla="*/ 1400008 h 1796239"/>
                <a:gd name="connsiteX34" fmla="*/ 388223 w 1792010"/>
                <a:gd name="connsiteY34" fmla="*/ 1407281 h 1796239"/>
                <a:gd name="connsiteX35" fmla="*/ 166784 w 1792010"/>
                <a:gd name="connsiteY35" fmla="*/ 1449671 h 1796239"/>
                <a:gd name="connsiteX36" fmla="*/ 50929 w 1792010"/>
                <a:gd name="connsiteY36" fmla="*/ 1204159 h 1796239"/>
                <a:gd name="connsiteX37" fmla="*/ 200689 w 1792010"/>
                <a:gd name="connsiteY37" fmla="*/ 1084166 h 1796239"/>
                <a:gd name="connsiteX38" fmla="*/ 176341 w 1792010"/>
                <a:gd name="connsiteY38" fmla="*/ 904529 h 1796239"/>
                <a:gd name="connsiteX39" fmla="*/ 0 w 1792010"/>
                <a:gd name="connsiteY39" fmla="*/ 807794 h 1796239"/>
                <a:gd name="connsiteX40" fmla="*/ 70951 w 1792010"/>
                <a:gd name="connsiteY40" fmla="*/ 546132 h 1796239"/>
                <a:gd name="connsiteX41" fmla="*/ 273028 w 1792010"/>
                <a:gd name="connsiteY41" fmla="*/ 549491 h 1796239"/>
                <a:gd name="connsiteX42" fmla="*/ 370996 w 1792010"/>
                <a:gd name="connsiteY42" fmla="*/ 419078 h 1796239"/>
                <a:gd name="connsiteX43" fmla="*/ 303314 w 1792010"/>
                <a:gd name="connsiteY43" fmla="*/ 212794 h 1796239"/>
                <a:gd name="connsiteX44" fmla="*/ 535794 w 1792010"/>
                <a:gd name="connsiteY44" fmla="*/ 69242 h 1796239"/>
                <a:gd name="connsiteX45" fmla="*/ 698144 w 1792010"/>
                <a:gd name="connsiteY45" fmla="*/ 223973 h 1796239"/>
                <a:gd name="connsiteX46" fmla="*/ 696512 w 1792010"/>
                <a:gd name="connsiteY46" fmla="*/ 224981 h 1796239"/>
                <a:gd name="connsiteX47" fmla="*/ 896341 w 1792010"/>
                <a:gd name="connsiteY47" fmla="*/ 196709 h 1796239"/>
                <a:gd name="connsiteX48" fmla="*/ 889414 w 1792010"/>
                <a:gd name="connsiteY48" fmla="*/ 194876 h 179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92010" h="1796239">
                  <a:moveTo>
                    <a:pt x="1702614" y="878442"/>
                  </a:moveTo>
                  <a:lnTo>
                    <a:pt x="1710060" y="883022"/>
                  </a:lnTo>
                  <a:lnTo>
                    <a:pt x="1702614" y="881183"/>
                  </a:lnTo>
                  <a:close/>
                  <a:moveTo>
                    <a:pt x="896004" y="384279"/>
                  </a:moveTo>
                  <a:cubicBezTo>
                    <a:pt x="610735" y="384279"/>
                    <a:pt x="379479" y="615535"/>
                    <a:pt x="379479" y="900804"/>
                  </a:cubicBezTo>
                  <a:cubicBezTo>
                    <a:pt x="379479" y="1186073"/>
                    <a:pt x="610735" y="1417329"/>
                    <a:pt x="896004" y="1417329"/>
                  </a:cubicBezTo>
                  <a:cubicBezTo>
                    <a:pt x="1181273" y="1417329"/>
                    <a:pt x="1412529" y="1186073"/>
                    <a:pt x="1412529" y="900804"/>
                  </a:cubicBezTo>
                  <a:cubicBezTo>
                    <a:pt x="1412529" y="615535"/>
                    <a:pt x="1181273" y="384279"/>
                    <a:pt x="896004" y="384279"/>
                  </a:cubicBezTo>
                  <a:close/>
                  <a:moveTo>
                    <a:pt x="998892" y="0"/>
                  </a:moveTo>
                  <a:lnTo>
                    <a:pt x="1263685" y="70112"/>
                  </a:lnTo>
                  <a:lnTo>
                    <a:pt x="1259890" y="292970"/>
                  </a:lnTo>
                  <a:lnTo>
                    <a:pt x="1252964" y="291136"/>
                  </a:lnTo>
                  <a:cubicBezTo>
                    <a:pt x="1309401" y="322522"/>
                    <a:pt x="1360410" y="361009"/>
                    <a:pt x="1403555" y="406648"/>
                  </a:cubicBezTo>
                  <a:lnTo>
                    <a:pt x="1604328" y="357315"/>
                  </a:lnTo>
                  <a:lnTo>
                    <a:pt x="1733027" y="596499"/>
                  </a:lnTo>
                  <a:lnTo>
                    <a:pt x="1589970" y="723947"/>
                  </a:lnTo>
                  <a:cubicBezTo>
                    <a:pt x="1607903" y="788494"/>
                    <a:pt x="1616355" y="856084"/>
                    <a:pt x="1613321" y="924788"/>
                  </a:cubicBezTo>
                  <a:lnTo>
                    <a:pt x="1792010" y="1022811"/>
                  </a:lnTo>
                  <a:lnTo>
                    <a:pt x="1721058" y="1284473"/>
                  </a:lnTo>
                  <a:lnTo>
                    <a:pt x="1504230" y="1280870"/>
                  </a:lnTo>
                  <a:cubicBezTo>
                    <a:pt x="1476815" y="1326134"/>
                    <a:pt x="1443601" y="1366958"/>
                    <a:pt x="1406384" y="1403402"/>
                  </a:cubicBezTo>
                  <a:lnTo>
                    <a:pt x="1477592" y="1587057"/>
                  </a:lnTo>
                  <a:lnTo>
                    <a:pt x="1253035" y="1742435"/>
                  </a:lnTo>
                  <a:lnTo>
                    <a:pt x="1163834" y="1665910"/>
                  </a:lnTo>
                  <a:lnTo>
                    <a:pt x="1163667" y="1666097"/>
                  </a:lnTo>
                  <a:lnTo>
                    <a:pt x="1144343" y="1649188"/>
                  </a:lnTo>
                  <a:lnTo>
                    <a:pt x="1082710" y="1596313"/>
                  </a:lnTo>
                  <a:lnTo>
                    <a:pt x="1083384" y="1595846"/>
                  </a:lnTo>
                  <a:lnTo>
                    <a:pt x="1076108" y="1589478"/>
                  </a:lnTo>
                  <a:cubicBezTo>
                    <a:pt x="1019150" y="1605403"/>
                    <a:pt x="959511" y="1612813"/>
                    <a:pt x="898869" y="1612479"/>
                  </a:cubicBezTo>
                  <a:lnTo>
                    <a:pt x="795635" y="1796239"/>
                  </a:lnTo>
                  <a:lnTo>
                    <a:pt x="530840" y="1726127"/>
                  </a:lnTo>
                  <a:lnTo>
                    <a:pt x="534419" y="1515981"/>
                  </a:lnTo>
                  <a:cubicBezTo>
                    <a:pt x="478307" y="1484379"/>
                    <a:pt x="427627" y="1445732"/>
                    <a:pt x="384791" y="1400008"/>
                  </a:cubicBezTo>
                  <a:lnTo>
                    <a:pt x="388223" y="1407281"/>
                  </a:lnTo>
                  <a:lnTo>
                    <a:pt x="166784" y="1449671"/>
                  </a:lnTo>
                  <a:lnTo>
                    <a:pt x="50929" y="1204159"/>
                  </a:lnTo>
                  <a:lnTo>
                    <a:pt x="200689" y="1084166"/>
                  </a:lnTo>
                  <a:cubicBezTo>
                    <a:pt x="184704" y="1026270"/>
                    <a:pt x="176353" y="965934"/>
                    <a:pt x="176341" y="904529"/>
                  </a:cubicBezTo>
                  <a:lnTo>
                    <a:pt x="0" y="807794"/>
                  </a:lnTo>
                  <a:lnTo>
                    <a:pt x="70951" y="546132"/>
                  </a:lnTo>
                  <a:lnTo>
                    <a:pt x="273028" y="549491"/>
                  </a:lnTo>
                  <a:cubicBezTo>
                    <a:pt x="300443" y="501683"/>
                    <a:pt x="333547" y="458094"/>
                    <a:pt x="370996" y="419078"/>
                  </a:cubicBezTo>
                  <a:lnTo>
                    <a:pt x="303314" y="212794"/>
                  </a:lnTo>
                  <a:lnTo>
                    <a:pt x="535794" y="69242"/>
                  </a:lnTo>
                  <a:lnTo>
                    <a:pt x="698144" y="223973"/>
                  </a:lnTo>
                  <a:lnTo>
                    <a:pt x="696512" y="224981"/>
                  </a:lnTo>
                  <a:cubicBezTo>
                    <a:pt x="760334" y="205136"/>
                    <a:pt x="827716" y="195964"/>
                    <a:pt x="896341" y="196709"/>
                  </a:cubicBezTo>
                  <a:lnTo>
                    <a:pt x="889414" y="19487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80">
                <a:defRPr/>
              </a:pPr>
              <a:endParaRPr lang="ko-KR" altLang="en-US" sz="1000">
                <a:solidFill>
                  <a:srgbClr val="7E7E7E"/>
                </a:solidFill>
                <a:latin typeface="Lato Light"/>
              </a:endParaRPr>
            </a:p>
          </p:txBody>
        </p:sp>
        <p:sp>
          <p:nvSpPr>
            <p:cNvPr id="44" name="자유형: 도형 113">
              <a:extLst>
                <a:ext uri="{FF2B5EF4-FFF2-40B4-BE49-F238E27FC236}">
                  <a16:creationId xmlns="" xmlns:a16="http://schemas.microsoft.com/office/drawing/2014/main" id="{0F17454E-FE38-45D7-9F84-DE461138E704}"/>
                </a:ext>
              </a:extLst>
            </p:cNvPr>
            <p:cNvSpPr/>
            <p:nvPr/>
          </p:nvSpPr>
          <p:spPr>
            <a:xfrm>
              <a:off x="7043973" y="3247219"/>
              <a:ext cx="1127407" cy="1130068"/>
            </a:xfrm>
            <a:custGeom>
              <a:avLst/>
              <a:gdLst>
                <a:gd name="connsiteX0" fmla="*/ 1702614 w 1792010"/>
                <a:gd name="connsiteY0" fmla="*/ 878442 h 1796239"/>
                <a:gd name="connsiteX1" fmla="*/ 1710060 w 1792010"/>
                <a:gd name="connsiteY1" fmla="*/ 883022 h 1796239"/>
                <a:gd name="connsiteX2" fmla="*/ 1702614 w 1792010"/>
                <a:gd name="connsiteY2" fmla="*/ 881183 h 1796239"/>
                <a:gd name="connsiteX3" fmla="*/ 896004 w 1792010"/>
                <a:gd name="connsiteY3" fmla="*/ 384279 h 1796239"/>
                <a:gd name="connsiteX4" fmla="*/ 379479 w 1792010"/>
                <a:gd name="connsiteY4" fmla="*/ 900804 h 1796239"/>
                <a:gd name="connsiteX5" fmla="*/ 896004 w 1792010"/>
                <a:gd name="connsiteY5" fmla="*/ 1417329 h 1796239"/>
                <a:gd name="connsiteX6" fmla="*/ 1412529 w 1792010"/>
                <a:gd name="connsiteY6" fmla="*/ 900804 h 1796239"/>
                <a:gd name="connsiteX7" fmla="*/ 896004 w 1792010"/>
                <a:gd name="connsiteY7" fmla="*/ 384279 h 1796239"/>
                <a:gd name="connsiteX8" fmla="*/ 998892 w 1792010"/>
                <a:gd name="connsiteY8" fmla="*/ 0 h 1796239"/>
                <a:gd name="connsiteX9" fmla="*/ 1263685 w 1792010"/>
                <a:gd name="connsiteY9" fmla="*/ 70112 h 1796239"/>
                <a:gd name="connsiteX10" fmla="*/ 1259890 w 1792010"/>
                <a:gd name="connsiteY10" fmla="*/ 292970 h 1796239"/>
                <a:gd name="connsiteX11" fmla="*/ 1252964 w 1792010"/>
                <a:gd name="connsiteY11" fmla="*/ 291136 h 1796239"/>
                <a:gd name="connsiteX12" fmla="*/ 1403555 w 1792010"/>
                <a:gd name="connsiteY12" fmla="*/ 406648 h 1796239"/>
                <a:gd name="connsiteX13" fmla="*/ 1604328 w 1792010"/>
                <a:gd name="connsiteY13" fmla="*/ 357315 h 1796239"/>
                <a:gd name="connsiteX14" fmla="*/ 1733027 w 1792010"/>
                <a:gd name="connsiteY14" fmla="*/ 596499 h 1796239"/>
                <a:gd name="connsiteX15" fmla="*/ 1589970 w 1792010"/>
                <a:gd name="connsiteY15" fmla="*/ 723947 h 1796239"/>
                <a:gd name="connsiteX16" fmla="*/ 1613321 w 1792010"/>
                <a:gd name="connsiteY16" fmla="*/ 924788 h 1796239"/>
                <a:gd name="connsiteX17" fmla="*/ 1792010 w 1792010"/>
                <a:gd name="connsiteY17" fmla="*/ 1022811 h 1796239"/>
                <a:gd name="connsiteX18" fmla="*/ 1721058 w 1792010"/>
                <a:gd name="connsiteY18" fmla="*/ 1284473 h 1796239"/>
                <a:gd name="connsiteX19" fmla="*/ 1504230 w 1792010"/>
                <a:gd name="connsiteY19" fmla="*/ 1280870 h 1796239"/>
                <a:gd name="connsiteX20" fmla="*/ 1406384 w 1792010"/>
                <a:gd name="connsiteY20" fmla="*/ 1403402 h 1796239"/>
                <a:gd name="connsiteX21" fmla="*/ 1477592 w 1792010"/>
                <a:gd name="connsiteY21" fmla="*/ 1587057 h 1796239"/>
                <a:gd name="connsiteX22" fmla="*/ 1253035 w 1792010"/>
                <a:gd name="connsiteY22" fmla="*/ 1742435 h 1796239"/>
                <a:gd name="connsiteX23" fmla="*/ 1163834 w 1792010"/>
                <a:gd name="connsiteY23" fmla="*/ 1665910 h 1796239"/>
                <a:gd name="connsiteX24" fmla="*/ 1163667 w 1792010"/>
                <a:gd name="connsiteY24" fmla="*/ 1666097 h 1796239"/>
                <a:gd name="connsiteX25" fmla="*/ 1144343 w 1792010"/>
                <a:gd name="connsiteY25" fmla="*/ 1649188 h 1796239"/>
                <a:gd name="connsiteX26" fmla="*/ 1082710 w 1792010"/>
                <a:gd name="connsiteY26" fmla="*/ 1596313 h 1796239"/>
                <a:gd name="connsiteX27" fmla="*/ 1083384 w 1792010"/>
                <a:gd name="connsiteY27" fmla="*/ 1595846 h 1796239"/>
                <a:gd name="connsiteX28" fmla="*/ 1076108 w 1792010"/>
                <a:gd name="connsiteY28" fmla="*/ 1589478 h 1796239"/>
                <a:gd name="connsiteX29" fmla="*/ 898869 w 1792010"/>
                <a:gd name="connsiteY29" fmla="*/ 1612479 h 1796239"/>
                <a:gd name="connsiteX30" fmla="*/ 795635 w 1792010"/>
                <a:gd name="connsiteY30" fmla="*/ 1796239 h 1796239"/>
                <a:gd name="connsiteX31" fmla="*/ 530840 w 1792010"/>
                <a:gd name="connsiteY31" fmla="*/ 1726127 h 1796239"/>
                <a:gd name="connsiteX32" fmla="*/ 534419 w 1792010"/>
                <a:gd name="connsiteY32" fmla="*/ 1515981 h 1796239"/>
                <a:gd name="connsiteX33" fmla="*/ 384791 w 1792010"/>
                <a:gd name="connsiteY33" fmla="*/ 1400008 h 1796239"/>
                <a:gd name="connsiteX34" fmla="*/ 388223 w 1792010"/>
                <a:gd name="connsiteY34" fmla="*/ 1407281 h 1796239"/>
                <a:gd name="connsiteX35" fmla="*/ 166784 w 1792010"/>
                <a:gd name="connsiteY35" fmla="*/ 1449671 h 1796239"/>
                <a:gd name="connsiteX36" fmla="*/ 50929 w 1792010"/>
                <a:gd name="connsiteY36" fmla="*/ 1204159 h 1796239"/>
                <a:gd name="connsiteX37" fmla="*/ 200689 w 1792010"/>
                <a:gd name="connsiteY37" fmla="*/ 1084166 h 1796239"/>
                <a:gd name="connsiteX38" fmla="*/ 176341 w 1792010"/>
                <a:gd name="connsiteY38" fmla="*/ 904529 h 1796239"/>
                <a:gd name="connsiteX39" fmla="*/ 0 w 1792010"/>
                <a:gd name="connsiteY39" fmla="*/ 807794 h 1796239"/>
                <a:gd name="connsiteX40" fmla="*/ 70951 w 1792010"/>
                <a:gd name="connsiteY40" fmla="*/ 546132 h 1796239"/>
                <a:gd name="connsiteX41" fmla="*/ 273028 w 1792010"/>
                <a:gd name="connsiteY41" fmla="*/ 549491 h 1796239"/>
                <a:gd name="connsiteX42" fmla="*/ 370996 w 1792010"/>
                <a:gd name="connsiteY42" fmla="*/ 419078 h 1796239"/>
                <a:gd name="connsiteX43" fmla="*/ 303314 w 1792010"/>
                <a:gd name="connsiteY43" fmla="*/ 212794 h 1796239"/>
                <a:gd name="connsiteX44" fmla="*/ 535794 w 1792010"/>
                <a:gd name="connsiteY44" fmla="*/ 69242 h 1796239"/>
                <a:gd name="connsiteX45" fmla="*/ 698144 w 1792010"/>
                <a:gd name="connsiteY45" fmla="*/ 223973 h 1796239"/>
                <a:gd name="connsiteX46" fmla="*/ 696512 w 1792010"/>
                <a:gd name="connsiteY46" fmla="*/ 224981 h 1796239"/>
                <a:gd name="connsiteX47" fmla="*/ 896341 w 1792010"/>
                <a:gd name="connsiteY47" fmla="*/ 196709 h 1796239"/>
                <a:gd name="connsiteX48" fmla="*/ 889414 w 1792010"/>
                <a:gd name="connsiteY48" fmla="*/ 194876 h 179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92010" h="1796239">
                  <a:moveTo>
                    <a:pt x="1702614" y="878442"/>
                  </a:moveTo>
                  <a:lnTo>
                    <a:pt x="1710060" y="883022"/>
                  </a:lnTo>
                  <a:lnTo>
                    <a:pt x="1702614" y="881183"/>
                  </a:lnTo>
                  <a:close/>
                  <a:moveTo>
                    <a:pt x="896004" y="384279"/>
                  </a:moveTo>
                  <a:cubicBezTo>
                    <a:pt x="610735" y="384279"/>
                    <a:pt x="379479" y="615535"/>
                    <a:pt x="379479" y="900804"/>
                  </a:cubicBezTo>
                  <a:cubicBezTo>
                    <a:pt x="379479" y="1186073"/>
                    <a:pt x="610735" y="1417329"/>
                    <a:pt x="896004" y="1417329"/>
                  </a:cubicBezTo>
                  <a:cubicBezTo>
                    <a:pt x="1181273" y="1417329"/>
                    <a:pt x="1412529" y="1186073"/>
                    <a:pt x="1412529" y="900804"/>
                  </a:cubicBezTo>
                  <a:cubicBezTo>
                    <a:pt x="1412529" y="615535"/>
                    <a:pt x="1181273" y="384279"/>
                    <a:pt x="896004" y="384279"/>
                  </a:cubicBezTo>
                  <a:close/>
                  <a:moveTo>
                    <a:pt x="998892" y="0"/>
                  </a:moveTo>
                  <a:lnTo>
                    <a:pt x="1263685" y="70112"/>
                  </a:lnTo>
                  <a:lnTo>
                    <a:pt x="1259890" y="292970"/>
                  </a:lnTo>
                  <a:lnTo>
                    <a:pt x="1252964" y="291136"/>
                  </a:lnTo>
                  <a:cubicBezTo>
                    <a:pt x="1309401" y="322522"/>
                    <a:pt x="1360410" y="361009"/>
                    <a:pt x="1403555" y="406648"/>
                  </a:cubicBezTo>
                  <a:lnTo>
                    <a:pt x="1604328" y="357315"/>
                  </a:lnTo>
                  <a:lnTo>
                    <a:pt x="1733027" y="596499"/>
                  </a:lnTo>
                  <a:lnTo>
                    <a:pt x="1589970" y="723947"/>
                  </a:lnTo>
                  <a:cubicBezTo>
                    <a:pt x="1607903" y="788494"/>
                    <a:pt x="1616355" y="856084"/>
                    <a:pt x="1613321" y="924788"/>
                  </a:cubicBezTo>
                  <a:lnTo>
                    <a:pt x="1792010" y="1022811"/>
                  </a:lnTo>
                  <a:lnTo>
                    <a:pt x="1721058" y="1284473"/>
                  </a:lnTo>
                  <a:lnTo>
                    <a:pt x="1504230" y="1280870"/>
                  </a:lnTo>
                  <a:cubicBezTo>
                    <a:pt x="1476815" y="1326134"/>
                    <a:pt x="1443601" y="1366958"/>
                    <a:pt x="1406384" y="1403402"/>
                  </a:cubicBezTo>
                  <a:lnTo>
                    <a:pt x="1477592" y="1587057"/>
                  </a:lnTo>
                  <a:lnTo>
                    <a:pt x="1253035" y="1742435"/>
                  </a:lnTo>
                  <a:lnTo>
                    <a:pt x="1163834" y="1665910"/>
                  </a:lnTo>
                  <a:lnTo>
                    <a:pt x="1163667" y="1666097"/>
                  </a:lnTo>
                  <a:lnTo>
                    <a:pt x="1144343" y="1649188"/>
                  </a:lnTo>
                  <a:lnTo>
                    <a:pt x="1082710" y="1596313"/>
                  </a:lnTo>
                  <a:lnTo>
                    <a:pt x="1083384" y="1595846"/>
                  </a:lnTo>
                  <a:lnTo>
                    <a:pt x="1076108" y="1589478"/>
                  </a:lnTo>
                  <a:cubicBezTo>
                    <a:pt x="1019150" y="1605403"/>
                    <a:pt x="959511" y="1612813"/>
                    <a:pt x="898869" y="1612479"/>
                  </a:cubicBezTo>
                  <a:lnTo>
                    <a:pt x="795635" y="1796239"/>
                  </a:lnTo>
                  <a:lnTo>
                    <a:pt x="530840" y="1726127"/>
                  </a:lnTo>
                  <a:lnTo>
                    <a:pt x="534419" y="1515981"/>
                  </a:lnTo>
                  <a:cubicBezTo>
                    <a:pt x="478307" y="1484379"/>
                    <a:pt x="427627" y="1445732"/>
                    <a:pt x="384791" y="1400008"/>
                  </a:cubicBezTo>
                  <a:lnTo>
                    <a:pt x="388223" y="1407281"/>
                  </a:lnTo>
                  <a:lnTo>
                    <a:pt x="166784" y="1449671"/>
                  </a:lnTo>
                  <a:lnTo>
                    <a:pt x="50929" y="1204159"/>
                  </a:lnTo>
                  <a:lnTo>
                    <a:pt x="200689" y="1084166"/>
                  </a:lnTo>
                  <a:cubicBezTo>
                    <a:pt x="184704" y="1026270"/>
                    <a:pt x="176353" y="965934"/>
                    <a:pt x="176341" y="904529"/>
                  </a:cubicBezTo>
                  <a:lnTo>
                    <a:pt x="0" y="807794"/>
                  </a:lnTo>
                  <a:lnTo>
                    <a:pt x="70951" y="546132"/>
                  </a:lnTo>
                  <a:lnTo>
                    <a:pt x="273028" y="549491"/>
                  </a:lnTo>
                  <a:cubicBezTo>
                    <a:pt x="300443" y="501683"/>
                    <a:pt x="333547" y="458094"/>
                    <a:pt x="370996" y="419078"/>
                  </a:cubicBezTo>
                  <a:lnTo>
                    <a:pt x="303314" y="212794"/>
                  </a:lnTo>
                  <a:lnTo>
                    <a:pt x="535794" y="69242"/>
                  </a:lnTo>
                  <a:lnTo>
                    <a:pt x="698144" y="223973"/>
                  </a:lnTo>
                  <a:lnTo>
                    <a:pt x="696512" y="224981"/>
                  </a:lnTo>
                  <a:cubicBezTo>
                    <a:pt x="760334" y="205136"/>
                    <a:pt x="827716" y="195964"/>
                    <a:pt x="896341" y="196709"/>
                  </a:cubicBezTo>
                  <a:lnTo>
                    <a:pt x="889414" y="1948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80">
                <a:defRPr/>
              </a:pPr>
              <a:endParaRPr lang="ko-KR" altLang="en-US" sz="1000">
                <a:solidFill>
                  <a:srgbClr val="7E7E7E"/>
                </a:solidFill>
                <a:latin typeface="Lato Light"/>
              </a:endParaRPr>
            </a:p>
          </p:txBody>
        </p:sp>
        <p:sp>
          <p:nvSpPr>
            <p:cNvPr id="45" name="자유형: 도형 114">
              <a:extLst>
                <a:ext uri="{FF2B5EF4-FFF2-40B4-BE49-F238E27FC236}">
                  <a16:creationId xmlns="" xmlns:a16="http://schemas.microsoft.com/office/drawing/2014/main" id="{F3D83D47-DF8D-4761-A20F-8FF281E885F6}"/>
                </a:ext>
              </a:extLst>
            </p:cNvPr>
            <p:cNvSpPr/>
            <p:nvPr/>
          </p:nvSpPr>
          <p:spPr>
            <a:xfrm>
              <a:off x="4755968" y="2271244"/>
              <a:ext cx="1127407" cy="1130068"/>
            </a:xfrm>
            <a:custGeom>
              <a:avLst/>
              <a:gdLst>
                <a:gd name="connsiteX0" fmla="*/ 1702614 w 1792010"/>
                <a:gd name="connsiteY0" fmla="*/ 878442 h 1796239"/>
                <a:gd name="connsiteX1" fmla="*/ 1710060 w 1792010"/>
                <a:gd name="connsiteY1" fmla="*/ 883022 h 1796239"/>
                <a:gd name="connsiteX2" fmla="*/ 1702614 w 1792010"/>
                <a:gd name="connsiteY2" fmla="*/ 881183 h 1796239"/>
                <a:gd name="connsiteX3" fmla="*/ 896004 w 1792010"/>
                <a:gd name="connsiteY3" fmla="*/ 384279 h 1796239"/>
                <a:gd name="connsiteX4" fmla="*/ 379479 w 1792010"/>
                <a:gd name="connsiteY4" fmla="*/ 900804 h 1796239"/>
                <a:gd name="connsiteX5" fmla="*/ 896004 w 1792010"/>
                <a:gd name="connsiteY5" fmla="*/ 1417329 h 1796239"/>
                <a:gd name="connsiteX6" fmla="*/ 1412529 w 1792010"/>
                <a:gd name="connsiteY6" fmla="*/ 900804 h 1796239"/>
                <a:gd name="connsiteX7" fmla="*/ 896004 w 1792010"/>
                <a:gd name="connsiteY7" fmla="*/ 384279 h 1796239"/>
                <a:gd name="connsiteX8" fmla="*/ 998892 w 1792010"/>
                <a:gd name="connsiteY8" fmla="*/ 0 h 1796239"/>
                <a:gd name="connsiteX9" fmla="*/ 1263685 w 1792010"/>
                <a:gd name="connsiteY9" fmla="*/ 70112 h 1796239"/>
                <a:gd name="connsiteX10" fmla="*/ 1259890 w 1792010"/>
                <a:gd name="connsiteY10" fmla="*/ 292970 h 1796239"/>
                <a:gd name="connsiteX11" fmla="*/ 1252964 w 1792010"/>
                <a:gd name="connsiteY11" fmla="*/ 291136 h 1796239"/>
                <a:gd name="connsiteX12" fmla="*/ 1403555 w 1792010"/>
                <a:gd name="connsiteY12" fmla="*/ 406648 h 1796239"/>
                <a:gd name="connsiteX13" fmla="*/ 1604328 w 1792010"/>
                <a:gd name="connsiteY13" fmla="*/ 357315 h 1796239"/>
                <a:gd name="connsiteX14" fmla="*/ 1733027 w 1792010"/>
                <a:gd name="connsiteY14" fmla="*/ 596499 h 1796239"/>
                <a:gd name="connsiteX15" fmla="*/ 1589970 w 1792010"/>
                <a:gd name="connsiteY15" fmla="*/ 723947 h 1796239"/>
                <a:gd name="connsiteX16" fmla="*/ 1613321 w 1792010"/>
                <a:gd name="connsiteY16" fmla="*/ 924788 h 1796239"/>
                <a:gd name="connsiteX17" fmla="*/ 1792010 w 1792010"/>
                <a:gd name="connsiteY17" fmla="*/ 1022811 h 1796239"/>
                <a:gd name="connsiteX18" fmla="*/ 1721058 w 1792010"/>
                <a:gd name="connsiteY18" fmla="*/ 1284473 h 1796239"/>
                <a:gd name="connsiteX19" fmla="*/ 1504230 w 1792010"/>
                <a:gd name="connsiteY19" fmla="*/ 1280870 h 1796239"/>
                <a:gd name="connsiteX20" fmla="*/ 1406384 w 1792010"/>
                <a:gd name="connsiteY20" fmla="*/ 1403402 h 1796239"/>
                <a:gd name="connsiteX21" fmla="*/ 1477592 w 1792010"/>
                <a:gd name="connsiteY21" fmla="*/ 1587057 h 1796239"/>
                <a:gd name="connsiteX22" fmla="*/ 1253035 w 1792010"/>
                <a:gd name="connsiteY22" fmla="*/ 1742435 h 1796239"/>
                <a:gd name="connsiteX23" fmla="*/ 1163834 w 1792010"/>
                <a:gd name="connsiteY23" fmla="*/ 1665910 h 1796239"/>
                <a:gd name="connsiteX24" fmla="*/ 1163667 w 1792010"/>
                <a:gd name="connsiteY24" fmla="*/ 1666097 h 1796239"/>
                <a:gd name="connsiteX25" fmla="*/ 1144343 w 1792010"/>
                <a:gd name="connsiteY25" fmla="*/ 1649188 h 1796239"/>
                <a:gd name="connsiteX26" fmla="*/ 1082710 w 1792010"/>
                <a:gd name="connsiteY26" fmla="*/ 1596313 h 1796239"/>
                <a:gd name="connsiteX27" fmla="*/ 1083384 w 1792010"/>
                <a:gd name="connsiteY27" fmla="*/ 1595846 h 1796239"/>
                <a:gd name="connsiteX28" fmla="*/ 1076108 w 1792010"/>
                <a:gd name="connsiteY28" fmla="*/ 1589478 h 1796239"/>
                <a:gd name="connsiteX29" fmla="*/ 898869 w 1792010"/>
                <a:gd name="connsiteY29" fmla="*/ 1612479 h 1796239"/>
                <a:gd name="connsiteX30" fmla="*/ 795635 w 1792010"/>
                <a:gd name="connsiteY30" fmla="*/ 1796239 h 1796239"/>
                <a:gd name="connsiteX31" fmla="*/ 530840 w 1792010"/>
                <a:gd name="connsiteY31" fmla="*/ 1726127 h 1796239"/>
                <a:gd name="connsiteX32" fmla="*/ 534419 w 1792010"/>
                <a:gd name="connsiteY32" fmla="*/ 1515981 h 1796239"/>
                <a:gd name="connsiteX33" fmla="*/ 384791 w 1792010"/>
                <a:gd name="connsiteY33" fmla="*/ 1400008 h 1796239"/>
                <a:gd name="connsiteX34" fmla="*/ 388223 w 1792010"/>
                <a:gd name="connsiteY34" fmla="*/ 1407281 h 1796239"/>
                <a:gd name="connsiteX35" fmla="*/ 166784 w 1792010"/>
                <a:gd name="connsiteY35" fmla="*/ 1449671 h 1796239"/>
                <a:gd name="connsiteX36" fmla="*/ 50929 w 1792010"/>
                <a:gd name="connsiteY36" fmla="*/ 1204159 h 1796239"/>
                <a:gd name="connsiteX37" fmla="*/ 200689 w 1792010"/>
                <a:gd name="connsiteY37" fmla="*/ 1084166 h 1796239"/>
                <a:gd name="connsiteX38" fmla="*/ 176341 w 1792010"/>
                <a:gd name="connsiteY38" fmla="*/ 904529 h 1796239"/>
                <a:gd name="connsiteX39" fmla="*/ 0 w 1792010"/>
                <a:gd name="connsiteY39" fmla="*/ 807794 h 1796239"/>
                <a:gd name="connsiteX40" fmla="*/ 70951 w 1792010"/>
                <a:gd name="connsiteY40" fmla="*/ 546132 h 1796239"/>
                <a:gd name="connsiteX41" fmla="*/ 273028 w 1792010"/>
                <a:gd name="connsiteY41" fmla="*/ 549491 h 1796239"/>
                <a:gd name="connsiteX42" fmla="*/ 370996 w 1792010"/>
                <a:gd name="connsiteY42" fmla="*/ 419078 h 1796239"/>
                <a:gd name="connsiteX43" fmla="*/ 303314 w 1792010"/>
                <a:gd name="connsiteY43" fmla="*/ 212794 h 1796239"/>
                <a:gd name="connsiteX44" fmla="*/ 535794 w 1792010"/>
                <a:gd name="connsiteY44" fmla="*/ 69242 h 1796239"/>
                <a:gd name="connsiteX45" fmla="*/ 698144 w 1792010"/>
                <a:gd name="connsiteY45" fmla="*/ 223973 h 1796239"/>
                <a:gd name="connsiteX46" fmla="*/ 696512 w 1792010"/>
                <a:gd name="connsiteY46" fmla="*/ 224981 h 1796239"/>
                <a:gd name="connsiteX47" fmla="*/ 896341 w 1792010"/>
                <a:gd name="connsiteY47" fmla="*/ 196709 h 1796239"/>
                <a:gd name="connsiteX48" fmla="*/ 889414 w 1792010"/>
                <a:gd name="connsiteY48" fmla="*/ 194876 h 179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92010" h="1796239">
                  <a:moveTo>
                    <a:pt x="1702614" y="878442"/>
                  </a:moveTo>
                  <a:lnTo>
                    <a:pt x="1710060" y="883022"/>
                  </a:lnTo>
                  <a:lnTo>
                    <a:pt x="1702614" y="881183"/>
                  </a:lnTo>
                  <a:close/>
                  <a:moveTo>
                    <a:pt x="896004" y="384279"/>
                  </a:moveTo>
                  <a:cubicBezTo>
                    <a:pt x="610735" y="384279"/>
                    <a:pt x="379479" y="615535"/>
                    <a:pt x="379479" y="900804"/>
                  </a:cubicBezTo>
                  <a:cubicBezTo>
                    <a:pt x="379479" y="1186073"/>
                    <a:pt x="610735" y="1417329"/>
                    <a:pt x="896004" y="1417329"/>
                  </a:cubicBezTo>
                  <a:cubicBezTo>
                    <a:pt x="1181273" y="1417329"/>
                    <a:pt x="1412529" y="1186073"/>
                    <a:pt x="1412529" y="900804"/>
                  </a:cubicBezTo>
                  <a:cubicBezTo>
                    <a:pt x="1412529" y="615535"/>
                    <a:pt x="1181273" y="384279"/>
                    <a:pt x="896004" y="384279"/>
                  </a:cubicBezTo>
                  <a:close/>
                  <a:moveTo>
                    <a:pt x="998892" y="0"/>
                  </a:moveTo>
                  <a:lnTo>
                    <a:pt x="1263685" y="70112"/>
                  </a:lnTo>
                  <a:lnTo>
                    <a:pt x="1259890" y="292970"/>
                  </a:lnTo>
                  <a:lnTo>
                    <a:pt x="1252964" y="291136"/>
                  </a:lnTo>
                  <a:cubicBezTo>
                    <a:pt x="1309401" y="322522"/>
                    <a:pt x="1360410" y="361009"/>
                    <a:pt x="1403555" y="406648"/>
                  </a:cubicBezTo>
                  <a:lnTo>
                    <a:pt x="1604328" y="357315"/>
                  </a:lnTo>
                  <a:lnTo>
                    <a:pt x="1733027" y="596499"/>
                  </a:lnTo>
                  <a:lnTo>
                    <a:pt x="1589970" y="723947"/>
                  </a:lnTo>
                  <a:cubicBezTo>
                    <a:pt x="1607903" y="788494"/>
                    <a:pt x="1616355" y="856084"/>
                    <a:pt x="1613321" y="924788"/>
                  </a:cubicBezTo>
                  <a:lnTo>
                    <a:pt x="1792010" y="1022811"/>
                  </a:lnTo>
                  <a:lnTo>
                    <a:pt x="1721058" y="1284473"/>
                  </a:lnTo>
                  <a:lnTo>
                    <a:pt x="1504230" y="1280870"/>
                  </a:lnTo>
                  <a:cubicBezTo>
                    <a:pt x="1476815" y="1326134"/>
                    <a:pt x="1443601" y="1366958"/>
                    <a:pt x="1406384" y="1403402"/>
                  </a:cubicBezTo>
                  <a:lnTo>
                    <a:pt x="1477592" y="1587057"/>
                  </a:lnTo>
                  <a:lnTo>
                    <a:pt x="1253035" y="1742435"/>
                  </a:lnTo>
                  <a:lnTo>
                    <a:pt x="1163834" y="1665910"/>
                  </a:lnTo>
                  <a:lnTo>
                    <a:pt x="1163667" y="1666097"/>
                  </a:lnTo>
                  <a:lnTo>
                    <a:pt x="1144343" y="1649188"/>
                  </a:lnTo>
                  <a:lnTo>
                    <a:pt x="1082710" y="1596313"/>
                  </a:lnTo>
                  <a:lnTo>
                    <a:pt x="1083384" y="1595846"/>
                  </a:lnTo>
                  <a:lnTo>
                    <a:pt x="1076108" y="1589478"/>
                  </a:lnTo>
                  <a:cubicBezTo>
                    <a:pt x="1019150" y="1605403"/>
                    <a:pt x="959511" y="1612813"/>
                    <a:pt x="898869" y="1612479"/>
                  </a:cubicBezTo>
                  <a:lnTo>
                    <a:pt x="795635" y="1796239"/>
                  </a:lnTo>
                  <a:lnTo>
                    <a:pt x="530840" y="1726127"/>
                  </a:lnTo>
                  <a:lnTo>
                    <a:pt x="534419" y="1515981"/>
                  </a:lnTo>
                  <a:cubicBezTo>
                    <a:pt x="478307" y="1484379"/>
                    <a:pt x="427627" y="1445732"/>
                    <a:pt x="384791" y="1400008"/>
                  </a:cubicBezTo>
                  <a:lnTo>
                    <a:pt x="388223" y="1407281"/>
                  </a:lnTo>
                  <a:lnTo>
                    <a:pt x="166784" y="1449671"/>
                  </a:lnTo>
                  <a:lnTo>
                    <a:pt x="50929" y="1204159"/>
                  </a:lnTo>
                  <a:lnTo>
                    <a:pt x="200689" y="1084166"/>
                  </a:lnTo>
                  <a:cubicBezTo>
                    <a:pt x="184704" y="1026270"/>
                    <a:pt x="176353" y="965934"/>
                    <a:pt x="176341" y="904529"/>
                  </a:cubicBezTo>
                  <a:lnTo>
                    <a:pt x="0" y="807794"/>
                  </a:lnTo>
                  <a:lnTo>
                    <a:pt x="70951" y="546132"/>
                  </a:lnTo>
                  <a:lnTo>
                    <a:pt x="273028" y="549491"/>
                  </a:lnTo>
                  <a:cubicBezTo>
                    <a:pt x="300443" y="501683"/>
                    <a:pt x="333547" y="458094"/>
                    <a:pt x="370996" y="419078"/>
                  </a:cubicBezTo>
                  <a:lnTo>
                    <a:pt x="303314" y="212794"/>
                  </a:lnTo>
                  <a:lnTo>
                    <a:pt x="535794" y="69242"/>
                  </a:lnTo>
                  <a:lnTo>
                    <a:pt x="698144" y="223973"/>
                  </a:lnTo>
                  <a:lnTo>
                    <a:pt x="696512" y="224981"/>
                  </a:lnTo>
                  <a:cubicBezTo>
                    <a:pt x="760334" y="205136"/>
                    <a:pt x="827716" y="195964"/>
                    <a:pt x="896341" y="196709"/>
                  </a:cubicBezTo>
                  <a:lnTo>
                    <a:pt x="889414" y="19487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80">
                <a:defRPr/>
              </a:pPr>
              <a:endParaRPr lang="ko-KR" altLang="en-US" sz="1000">
                <a:solidFill>
                  <a:srgbClr val="7E7E7E"/>
                </a:solidFill>
                <a:latin typeface="Lato Light"/>
              </a:endParaRPr>
            </a:p>
          </p:txBody>
        </p:sp>
        <p:sp>
          <p:nvSpPr>
            <p:cNvPr id="46" name="자유형: 도형 116">
              <a:extLst>
                <a:ext uri="{FF2B5EF4-FFF2-40B4-BE49-F238E27FC236}">
                  <a16:creationId xmlns="" xmlns:a16="http://schemas.microsoft.com/office/drawing/2014/main" id="{033EAE1F-4D64-4972-81FD-9A0CA7C0B957}"/>
                </a:ext>
              </a:extLst>
            </p:cNvPr>
            <p:cNvSpPr/>
            <p:nvPr/>
          </p:nvSpPr>
          <p:spPr>
            <a:xfrm>
              <a:off x="4708647" y="4079451"/>
              <a:ext cx="1127407" cy="1130068"/>
            </a:xfrm>
            <a:custGeom>
              <a:avLst/>
              <a:gdLst>
                <a:gd name="connsiteX0" fmla="*/ 1702614 w 1792010"/>
                <a:gd name="connsiteY0" fmla="*/ 878442 h 1796239"/>
                <a:gd name="connsiteX1" fmla="*/ 1710060 w 1792010"/>
                <a:gd name="connsiteY1" fmla="*/ 883022 h 1796239"/>
                <a:gd name="connsiteX2" fmla="*/ 1702614 w 1792010"/>
                <a:gd name="connsiteY2" fmla="*/ 881183 h 1796239"/>
                <a:gd name="connsiteX3" fmla="*/ 896004 w 1792010"/>
                <a:gd name="connsiteY3" fmla="*/ 384279 h 1796239"/>
                <a:gd name="connsiteX4" fmla="*/ 379479 w 1792010"/>
                <a:gd name="connsiteY4" fmla="*/ 900804 h 1796239"/>
                <a:gd name="connsiteX5" fmla="*/ 896004 w 1792010"/>
                <a:gd name="connsiteY5" fmla="*/ 1417329 h 1796239"/>
                <a:gd name="connsiteX6" fmla="*/ 1412529 w 1792010"/>
                <a:gd name="connsiteY6" fmla="*/ 900804 h 1796239"/>
                <a:gd name="connsiteX7" fmla="*/ 896004 w 1792010"/>
                <a:gd name="connsiteY7" fmla="*/ 384279 h 1796239"/>
                <a:gd name="connsiteX8" fmla="*/ 998892 w 1792010"/>
                <a:gd name="connsiteY8" fmla="*/ 0 h 1796239"/>
                <a:gd name="connsiteX9" fmla="*/ 1263685 w 1792010"/>
                <a:gd name="connsiteY9" fmla="*/ 70112 h 1796239"/>
                <a:gd name="connsiteX10" fmla="*/ 1259890 w 1792010"/>
                <a:gd name="connsiteY10" fmla="*/ 292970 h 1796239"/>
                <a:gd name="connsiteX11" fmla="*/ 1252964 w 1792010"/>
                <a:gd name="connsiteY11" fmla="*/ 291136 h 1796239"/>
                <a:gd name="connsiteX12" fmla="*/ 1403555 w 1792010"/>
                <a:gd name="connsiteY12" fmla="*/ 406648 h 1796239"/>
                <a:gd name="connsiteX13" fmla="*/ 1604328 w 1792010"/>
                <a:gd name="connsiteY13" fmla="*/ 357315 h 1796239"/>
                <a:gd name="connsiteX14" fmla="*/ 1733027 w 1792010"/>
                <a:gd name="connsiteY14" fmla="*/ 596499 h 1796239"/>
                <a:gd name="connsiteX15" fmla="*/ 1589970 w 1792010"/>
                <a:gd name="connsiteY15" fmla="*/ 723947 h 1796239"/>
                <a:gd name="connsiteX16" fmla="*/ 1613321 w 1792010"/>
                <a:gd name="connsiteY16" fmla="*/ 924788 h 1796239"/>
                <a:gd name="connsiteX17" fmla="*/ 1792010 w 1792010"/>
                <a:gd name="connsiteY17" fmla="*/ 1022811 h 1796239"/>
                <a:gd name="connsiteX18" fmla="*/ 1721058 w 1792010"/>
                <a:gd name="connsiteY18" fmla="*/ 1284473 h 1796239"/>
                <a:gd name="connsiteX19" fmla="*/ 1504230 w 1792010"/>
                <a:gd name="connsiteY19" fmla="*/ 1280870 h 1796239"/>
                <a:gd name="connsiteX20" fmla="*/ 1406384 w 1792010"/>
                <a:gd name="connsiteY20" fmla="*/ 1403402 h 1796239"/>
                <a:gd name="connsiteX21" fmla="*/ 1477592 w 1792010"/>
                <a:gd name="connsiteY21" fmla="*/ 1587057 h 1796239"/>
                <a:gd name="connsiteX22" fmla="*/ 1253035 w 1792010"/>
                <a:gd name="connsiteY22" fmla="*/ 1742435 h 1796239"/>
                <a:gd name="connsiteX23" fmla="*/ 1163834 w 1792010"/>
                <a:gd name="connsiteY23" fmla="*/ 1665910 h 1796239"/>
                <a:gd name="connsiteX24" fmla="*/ 1163667 w 1792010"/>
                <a:gd name="connsiteY24" fmla="*/ 1666097 h 1796239"/>
                <a:gd name="connsiteX25" fmla="*/ 1144343 w 1792010"/>
                <a:gd name="connsiteY25" fmla="*/ 1649188 h 1796239"/>
                <a:gd name="connsiteX26" fmla="*/ 1082710 w 1792010"/>
                <a:gd name="connsiteY26" fmla="*/ 1596313 h 1796239"/>
                <a:gd name="connsiteX27" fmla="*/ 1083384 w 1792010"/>
                <a:gd name="connsiteY27" fmla="*/ 1595846 h 1796239"/>
                <a:gd name="connsiteX28" fmla="*/ 1076108 w 1792010"/>
                <a:gd name="connsiteY28" fmla="*/ 1589478 h 1796239"/>
                <a:gd name="connsiteX29" fmla="*/ 898869 w 1792010"/>
                <a:gd name="connsiteY29" fmla="*/ 1612479 h 1796239"/>
                <a:gd name="connsiteX30" fmla="*/ 795635 w 1792010"/>
                <a:gd name="connsiteY30" fmla="*/ 1796239 h 1796239"/>
                <a:gd name="connsiteX31" fmla="*/ 530840 w 1792010"/>
                <a:gd name="connsiteY31" fmla="*/ 1726127 h 1796239"/>
                <a:gd name="connsiteX32" fmla="*/ 534419 w 1792010"/>
                <a:gd name="connsiteY32" fmla="*/ 1515981 h 1796239"/>
                <a:gd name="connsiteX33" fmla="*/ 384791 w 1792010"/>
                <a:gd name="connsiteY33" fmla="*/ 1400008 h 1796239"/>
                <a:gd name="connsiteX34" fmla="*/ 388223 w 1792010"/>
                <a:gd name="connsiteY34" fmla="*/ 1407281 h 1796239"/>
                <a:gd name="connsiteX35" fmla="*/ 166784 w 1792010"/>
                <a:gd name="connsiteY35" fmla="*/ 1449671 h 1796239"/>
                <a:gd name="connsiteX36" fmla="*/ 50929 w 1792010"/>
                <a:gd name="connsiteY36" fmla="*/ 1204159 h 1796239"/>
                <a:gd name="connsiteX37" fmla="*/ 200689 w 1792010"/>
                <a:gd name="connsiteY37" fmla="*/ 1084166 h 1796239"/>
                <a:gd name="connsiteX38" fmla="*/ 176341 w 1792010"/>
                <a:gd name="connsiteY38" fmla="*/ 904529 h 1796239"/>
                <a:gd name="connsiteX39" fmla="*/ 0 w 1792010"/>
                <a:gd name="connsiteY39" fmla="*/ 807794 h 1796239"/>
                <a:gd name="connsiteX40" fmla="*/ 70951 w 1792010"/>
                <a:gd name="connsiteY40" fmla="*/ 546132 h 1796239"/>
                <a:gd name="connsiteX41" fmla="*/ 273028 w 1792010"/>
                <a:gd name="connsiteY41" fmla="*/ 549491 h 1796239"/>
                <a:gd name="connsiteX42" fmla="*/ 370996 w 1792010"/>
                <a:gd name="connsiteY42" fmla="*/ 419078 h 1796239"/>
                <a:gd name="connsiteX43" fmla="*/ 303314 w 1792010"/>
                <a:gd name="connsiteY43" fmla="*/ 212794 h 1796239"/>
                <a:gd name="connsiteX44" fmla="*/ 535794 w 1792010"/>
                <a:gd name="connsiteY44" fmla="*/ 69242 h 1796239"/>
                <a:gd name="connsiteX45" fmla="*/ 698144 w 1792010"/>
                <a:gd name="connsiteY45" fmla="*/ 223973 h 1796239"/>
                <a:gd name="connsiteX46" fmla="*/ 696512 w 1792010"/>
                <a:gd name="connsiteY46" fmla="*/ 224981 h 1796239"/>
                <a:gd name="connsiteX47" fmla="*/ 896341 w 1792010"/>
                <a:gd name="connsiteY47" fmla="*/ 196709 h 1796239"/>
                <a:gd name="connsiteX48" fmla="*/ 889414 w 1792010"/>
                <a:gd name="connsiteY48" fmla="*/ 194876 h 179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92010" h="1796239">
                  <a:moveTo>
                    <a:pt x="1702614" y="878442"/>
                  </a:moveTo>
                  <a:lnTo>
                    <a:pt x="1710060" y="883022"/>
                  </a:lnTo>
                  <a:lnTo>
                    <a:pt x="1702614" y="881183"/>
                  </a:lnTo>
                  <a:close/>
                  <a:moveTo>
                    <a:pt x="896004" y="384279"/>
                  </a:moveTo>
                  <a:cubicBezTo>
                    <a:pt x="610735" y="384279"/>
                    <a:pt x="379479" y="615535"/>
                    <a:pt x="379479" y="900804"/>
                  </a:cubicBezTo>
                  <a:cubicBezTo>
                    <a:pt x="379479" y="1186073"/>
                    <a:pt x="610735" y="1417329"/>
                    <a:pt x="896004" y="1417329"/>
                  </a:cubicBezTo>
                  <a:cubicBezTo>
                    <a:pt x="1181273" y="1417329"/>
                    <a:pt x="1412529" y="1186073"/>
                    <a:pt x="1412529" y="900804"/>
                  </a:cubicBezTo>
                  <a:cubicBezTo>
                    <a:pt x="1412529" y="615535"/>
                    <a:pt x="1181273" y="384279"/>
                    <a:pt x="896004" y="384279"/>
                  </a:cubicBezTo>
                  <a:close/>
                  <a:moveTo>
                    <a:pt x="998892" y="0"/>
                  </a:moveTo>
                  <a:lnTo>
                    <a:pt x="1263685" y="70112"/>
                  </a:lnTo>
                  <a:lnTo>
                    <a:pt x="1259890" y="292970"/>
                  </a:lnTo>
                  <a:lnTo>
                    <a:pt x="1252964" y="291136"/>
                  </a:lnTo>
                  <a:cubicBezTo>
                    <a:pt x="1309401" y="322522"/>
                    <a:pt x="1360410" y="361009"/>
                    <a:pt x="1403555" y="406648"/>
                  </a:cubicBezTo>
                  <a:lnTo>
                    <a:pt x="1604328" y="357315"/>
                  </a:lnTo>
                  <a:lnTo>
                    <a:pt x="1733027" y="596499"/>
                  </a:lnTo>
                  <a:lnTo>
                    <a:pt x="1589970" y="723947"/>
                  </a:lnTo>
                  <a:cubicBezTo>
                    <a:pt x="1607903" y="788494"/>
                    <a:pt x="1616355" y="856084"/>
                    <a:pt x="1613321" y="924788"/>
                  </a:cubicBezTo>
                  <a:lnTo>
                    <a:pt x="1792010" y="1022811"/>
                  </a:lnTo>
                  <a:lnTo>
                    <a:pt x="1721058" y="1284473"/>
                  </a:lnTo>
                  <a:lnTo>
                    <a:pt x="1504230" y="1280870"/>
                  </a:lnTo>
                  <a:cubicBezTo>
                    <a:pt x="1476815" y="1326134"/>
                    <a:pt x="1443601" y="1366958"/>
                    <a:pt x="1406384" y="1403402"/>
                  </a:cubicBezTo>
                  <a:lnTo>
                    <a:pt x="1477592" y="1587057"/>
                  </a:lnTo>
                  <a:lnTo>
                    <a:pt x="1253035" y="1742435"/>
                  </a:lnTo>
                  <a:lnTo>
                    <a:pt x="1163834" y="1665910"/>
                  </a:lnTo>
                  <a:lnTo>
                    <a:pt x="1163667" y="1666097"/>
                  </a:lnTo>
                  <a:lnTo>
                    <a:pt x="1144343" y="1649188"/>
                  </a:lnTo>
                  <a:lnTo>
                    <a:pt x="1082710" y="1596313"/>
                  </a:lnTo>
                  <a:lnTo>
                    <a:pt x="1083384" y="1595846"/>
                  </a:lnTo>
                  <a:lnTo>
                    <a:pt x="1076108" y="1589478"/>
                  </a:lnTo>
                  <a:cubicBezTo>
                    <a:pt x="1019150" y="1605403"/>
                    <a:pt x="959511" y="1612813"/>
                    <a:pt x="898869" y="1612479"/>
                  </a:cubicBezTo>
                  <a:lnTo>
                    <a:pt x="795635" y="1796239"/>
                  </a:lnTo>
                  <a:lnTo>
                    <a:pt x="530840" y="1726127"/>
                  </a:lnTo>
                  <a:lnTo>
                    <a:pt x="534419" y="1515981"/>
                  </a:lnTo>
                  <a:cubicBezTo>
                    <a:pt x="478307" y="1484379"/>
                    <a:pt x="427627" y="1445732"/>
                    <a:pt x="384791" y="1400008"/>
                  </a:cubicBezTo>
                  <a:lnTo>
                    <a:pt x="388223" y="1407281"/>
                  </a:lnTo>
                  <a:lnTo>
                    <a:pt x="166784" y="1449671"/>
                  </a:lnTo>
                  <a:lnTo>
                    <a:pt x="50929" y="1204159"/>
                  </a:lnTo>
                  <a:lnTo>
                    <a:pt x="200689" y="1084166"/>
                  </a:lnTo>
                  <a:cubicBezTo>
                    <a:pt x="184704" y="1026270"/>
                    <a:pt x="176353" y="965934"/>
                    <a:pt x="176341" y="904529"/>
                  </a:cubicBezTo>
                  <a:lnTo>
                    <a:pt x="0" y="807794"/>
                  </a:lnTo>
                  <a:lnTo>
                    <a:pt x="70951" y="546132"/>
                  </a:lnTo>
                  <a:lnTo>
                    <a:pt x="273028" y="549491"/>
                  </a:lnTo>
                  <a:cubicBezTo>
                    <a:pt x="300443" y="501683"/>
                    <a:pt x="333547" y="458094"/>
                    <a:pt x="370996" y="419078"/>
                  </a:cubicBezTo>
                  <a:lnTo>
                    <a:pt x="303314" y="212794"/>
                  </a:lnTo>
                  <a:lnTo>
                    <a:pt x="535794" y="69242"/>
                  </a:lnTo>
                  <a:lnTo>
                    <a:pt x="698144" y="223973"/>
                  </a:lnTo>
                  <a:lnTo>
                    <a:pt x="696512" y="224981"/>
                  </a:lnTo>
                  <a:cubicBezTo>
                    <a:pt x="760334" y="205136"/>
                    <a:pt x="827716" y="195964"/>
                    <a:pt x="896341" y="196709"/>
                  </a:cubicBezTo>
                  <a:lnTo>
                    <a:pt x="889414" y="19487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80">
                <a:defRPr/>
              </a:pPr>
              <a:endParaRPr lang="ko-KR" altLang="en-US" sz="1000">
                <a:solidFill>
                  <a:srgbClr val="7E7E7E"/>
                </a:solidFill>
                <a:latin typeface="Lato Light"/>
              </a:endParaRPr>
            </a:p>
          </p:txBody>
        </p:sp>
      </p:grpSp>
      <p:sp>
        <p:nvSpPr>
          <p:cNvPr id="49" name="Freeform 46">
            <a:extLst>
              <a:ext uri="{FF2B5EF4-FFF2-40B4-BE49-F238E27FC236}">
                <a16:creationId xmlns="" xmlns:a16="http://schemas.microsoft.com/office/drawing/2014/main" id="{63DA0ED7-992E-41C6-AC98-E2F6570A4303}"/>
              </a:ext>
            </a:extLst>
          </p:cNvPr>
          <p:cNvSpPr>
            <a:spLocks noChangeArrowheads="1"/>
          </p:cNvSpPr>
          <p:nvPr/>
        </p:nvSpPr>
        <p:spPr bwMode="auto">
          <a:xfrm>
            <a:off x="3726847" y="2718362"/>
            <a:ext cx="243926" cy="232782"/>
          </a:xfrm>
          <a:custGeom>
            <a:avLst/>
            <a:gdLst>
              <a:gd name="T0" fmla="*/ 363 w 461"/>
              <a:gd name="T1" fmla="*/ 336 h 443"/>
              <a:gd name="T2" fmla="*/ 363 w 461"/>
              <a:gd name="T3" fmla="*/ 336 h 443"/>
              <a:gd name="T4" fmla="*/ 284 w 461"/>
              <a:gd name="T5" fmla="*/ 248 h 443"/>
              <a:gd name="T6" fmla="*/ 310 w 461"/>
              <a:gd name="T7" fmla="*/ 195 h 443"/>
              <a:gd name="T8" fmla="*/ 328 w 461"/>
              <a:gd name="T9" fmla="*/ 151 h 443"/>
              <a:gd name="T10" fmla="*/ 319 w 461"/>
              <a:gd name="T11" fmla="*/ 132 h 443"/>
              <a:gd name="T12" fmla="*/ 328 w 461"/>
              <a:gd name="T13" fmla="*/ 88 h 443"/>
              <a:gd name="T14" fmla="*/ 230 w 461"/>
              <a:gd name="T15" fmla="*/ 0 h 443"/>
              <a:gd name="T16" fmla="*/ 132 w 461"/>
              <a:gd name="T17" fmla="*/ 88 h 443"/>
              <a:gd name="T18" fmla="*/ 141 w 461"/>
              <a:gd name="T19" fmla="*/ 132 h 443"/>
              <a:gd name="T20" fmla="*/ 132 w 461"/>
              <a:gd name="T21" fmla="*/ 151 h 443"/>
              <a:gd name="T22" fmla="*/ 150 w 461"/>
              <a:gd name="T23" fmla="*/ 195 h 443"/>
              <a:gd name="T24" fmla="*/ 177 w 461"/>
              <a:gd name="T25" fmla="*/ 248 h 443"/>
              <a:gd name="T26" fmla="*/ 97 w 461"/>
              <a:gd name="T27" fmla="*/ 336 h 443"/>
              <a:gd name="T28" fmla="*/ 0 w 461"/>
              <a:gd name="T29" fmla="*/ 398 h 443"/>
              <a:gd name="T30" fmla="*/ 0 w 461"/>
              <a:gd name="T31" fmla="*/ 442 h 443"/>
              <a:gd name="T32" fmla="*/ 230 w 461"/>
              <a:gd name="T33" fmla="*/ 442 h 443"/>
              <a:gd name="T34" fmla="*/ 460 w 461"/>
              <a:gd name="T35" fmla="*/ 442 h 443"/>
              <a:gd name="T36" fmla="*/ 460 w 461"/>
              <a:gd name="T37" fmla="*/ 398 h 443"/>
              <a:gd name="T38" fmla="*/ 363 w 461"/>
              <a:gd name="T39" fmla="*/ 33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43">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rgbClr val="93CC5A"/>
          </a:solidFill>
          <a:ln>
            <a:noFill/>
          </a:ln>
          <a:effectLst/>
        </p:spPr>
        <p:txBody>
          <a:bodyPr wrap="none" lIns="12855" tIns="6428" rIns="12855" bIns="6428" anchor="ctr"/>
          <a:lstStyle/>
          <a:p>
            <a:pPr defTabSz="685480">
              <a:defRPr/>
            </a:pPr>
            <a:endParaRPr lang="en-US" sz="1300">
              <a:solidFill>
                <a:srgbClr val="7E7E7E"/>
              </a:solidFill>
              <a:latin typeface="Lato Light"/>
            </a:endParaRPr>
          </a:p>
        </p:txBody>
      </p:sp>
      <p:sp>
        <p:nvSpPr>
          <p:cNvPr id="50" name="Freeform 67">
            <a:extLst>
              <a:ext uri="{FF2B5EF4-FFF2-40B4-BE49-F238E27FC236}">
                <a16:creationId xmlns="" xmlns:a16="http://schemas.microsoft.com/office/drawing/2014/main" id="{D7379831-1CF7-49CB-AFB2-A41FA211BDCF}"/>
              </a:ext>
            </a:extLst>
          </p:cNvPr>
          <p:cNvSpPr>
            <a:spLocks noChangeArrowheads="1"/>
          </p:cNvSpPr>
          <p:nvPr/>
        </p:nvSpPr>
        <p:spPr bwMode="auto">
          <a:xfrm>
            <a:off x="5446676" y="3374613"/>
            <a:ext cx="327498" cy="380862"/>
          </a:xfrm>
          <a:custGeom>
            <a:avLst/>
            <a:gdLst>
              <a:gd name="T0" fmla="*/ 434 w 453"/>
              <a:gd name="T1" fmla="*/ 186 h 533"/>
              <a:gd name="T2" fmla="*/ 434 w 453"/>
              <a:gd name="T3" fmla="*/ 186 h 533"/>
              <a:gd name="T4" fmla="*/ 44 w 453"/>
              <a:gd name="T5" fmla="*/ 160 h 533"/>
              <a:gd name="T6" fmla="*/ 0 w 453"/>
              <a:gd name="T7" fmla="*/ 178 h 533"/>
              <a:gd name="T8" fmla="*/ 88 w 453"/>
              <a:gd name="T9" fmla="*/ 532 h 533"/>
              <a:gd name="T10" fmla="*/ 141 w 453"/>
              <a:gd name="T11" fmla="*/ 532 h 533"/>
              <a:gd name="T12" fmla="*/ 97 w 453"/>
              <a:gd name="T13" fmla="*/ 355 h 533"/>
              <a:gd name="T14" fmla="*/ 443 w 453"/>
              <a:gd name="T15" fmla="*/ 195 h 533"/>
              <a:gd name="T16" fmla="*/ 434 w 453"/>
              <a:gd name="T17" fmla="*/ 18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533">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solidFill>
            <a:srgbClr val="EDBD3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2855" tIns="6428" rIns="12855" bIns="6428" anchor="ctr"/>
          <a:lstStyle/>
          <a:p>
            <a:pPr defTabSz="685480">
              <a:defRPr/>
            </a:pPr>
            <a:endParaRPr lang="en-US" sz="1300">
              <a:solidFill>
                <a:srgbClr val="7E7E7E"/>
              </a:solidFill>
              <a:latin typeface="Lato Light"/>
            </a:endParaRPr>
          </a:p>
        </p:txBody>
      </p:sp>
      <p:sp>
        <p:nvSpPr>
          <p:cNvPr id="51" name="Shape 425">
            <a:extLst>
              <a:ext uri="{FF2B5EF4-FFF2-40B4-BE49-F238E27FC236}">
                <a16:creationId xmlns="" xmlns:a16="http://schemas.microsoft.com/office/drawing/2014/main" id="{B3C483DC-2CD7-452E-B7BF-4107F7296B4A}"/>
              </a:ext>
            </a:extLst>
          </p:cNvPr>
          <p:cNvSpPr/>
          <p:nvPr/>
        </p:nvSpPr>
        <p:spPr>
          <a:xfrm>
            <a:off x="4290653" y="3388208"/>
            <a:ext cx="520922" cy="347420"/>
          </a:xfrm>
          <a:custGeom>
            <a:avLst/>
            <a:gdLst/>
            <a:ahLst/>
            <a:cxnLst>
              <a:cxn ang="0">
                <a:pos x="wd2" y="hd2"/>
              </a:cxn>
              <a:cxn ang="5400000">
                <a:pos x="wd2" y="hd2"/>
              </a:cxn>
              <a:cxn ang="10800000">
                <a:pos x="wd2" y="hd2"/>
              </a:cxn>
              <a:cxn ang="16200000">
                <a:pos x="wd2" y="hd2"/>
              </a:cxn>
            </a:cxnLst>
            <a:rect l="0" t="0" r="r" b="b"/>
            <a:pathLst>
              <a:path w="21600" h="21600" extrusionOk="0">
                <a:moveTo>
                  <a:pt x="11880" y="19710"/>
                </a:moveTo>
                <a:cubicBezTo>
                  <a:pt x="11880" y="19558"/>
                  <a:pt x="11801" y="19440"/>
                  <a:pt x="11700" y="19440"/>
                </a:cubicBezTo>
                <a:lnTo>
                  <a:pt x="9900" y="19440"/>
                </a:lnTo>
                <a:cubicBezTo>
                  <a:pt x="9799" y="19440"/>
                  <a:pt x="9720" y="19558"/>
                  <a:pt x="9720" y="19710"/>
                </a:cubicBezTo>
                <a:cubicBezTo>
                  <a:pt x="9720" y="19862"/>
                  <a:pt x="9799" y="19980"/>
                  <a:pt x="9900" y="19980"/>
                </a:cubicBezTo>
                <a:lnTo>
                  <a:pt x="11700" y="19980"/>
                </a:lnTo>
                <a:cubicBezTo>
                  <a:pt x="11801" y="19980"/>
                  <a:pt x="11880" y="19862"/>
                  <a:pt x="11880" y="19710"/>
                </a:cubicBezTo>
                <a:close/>
                <a:moveTo>
                  <a:pt x="4320" y="14580"/>
                </a:moveTo>
                <a:cubicBezTo>
                  <a:pt x="4320" y="14867"/>
                  <a:pt x="4489" y="15120"/>
                  <a:pt x="4680" y="15120"/>
                </a:cubicBezTo>
                <a:lnTo>
                  <a:pt x="16920" y="15120"/>
                </a:lnTo>
                <a:cubicBezTo>
                  <a:pt x="17111" y="15120"/>
                  <a:pt x="17280" y="14867"/>
                  <a:pt x="17280" y="14580"/>
                </a:cubicBezTo>
                <a:lnTo>
                  <a:pt x="17280" y="2700"/>
                </a:lnTo>
                <a:cubicBezTo>
                  <a:pt x="17280" y="2413"/>
                  <a:pt x="17111" y="2160"/>
                  <a:pt x="16920" y="2160"/>
                </a:cubicBezTo>
                <a:lnTo>
                  <a:pt x="4680" y="2160"/>
                </a:lnTo>
                <a:cubicBezTo>
                  <a:pt x="4489" y="2160"/>
                  <a:pt x="4320" y="2413"/>
                  <a:pt x="4320" y="2700"/>
                </a:cubicBezTo>
                <a:cubicBezTo>
                  <a:pt x="4320" y="2700"/>
                  <a:pt x="4320" y="14580"/>
                  <a:pt x="4320" y="14580"/>
                </a:cubicBezTo>
                <a:close/>
                <a:moveTo>
                  <a:pt x="2880" y="14580"/>
                </a:moveTo>
                <a:lnTo>
                  <a:pt x="2880" y="2700"/>
                </a:lnTo>
                <a:cubicBezTo>
                  <a:pt x="2880" y="1215"/>
                  <a:pt x="3690" y="0"/>
                  <a:pt x="4680" y="0"/>
                </a:cubicBezTo>
                <a:lnTo>
                  <a:pt x="16920" y="0"/>
                </a:lnTo>
                <a:cubicBezTo>
                  <a:pt x="17910" y="0"/>
                  <a:pt x="18720" y="1215"/>
                  <a:pt x="18720" y="2700"/>
                </a:cubicBezTo>
                <a:lnTo>
                  <a:pt x="18720" y="14580"/>
                </a:lnTo>
                <a:cubicBezTo>
                  <a:pt x="18720" y="16065"/>
                  <a:pt x="17910" y="17280"/>
                  <a:pt x="16920" y="17280"/>
                </a:cubicBezTo>
                <a:lnTo>
                  <a:pt x="4680" y="17280"/>
                </a:lnTo>
                <a:cubicBezTo>
                  <a:pt x="3690" y="17280"/>
                  <a:pt x="2880" y="16065"/>
                  <a:pt x="2880" y="14580"/>
                </a:cubicBezTo>
                <a:close/>
                <a:moveTo>
                  <a:pt x="21600" y="18360"/>
                </a:moveTo>
                <a:lnTo>
                  <a:pt x="21600" y="19980"/>
                </a:lnTo>
                <a:cubicBezTo>
                  <a:pt x="21600" y="20874"/>
                  <a:pt x="20790" y="21600"/>
                  <a:pt x="19800" y="21600"/>
                </a:cubicBezTo>
                <a:lnTo>
                  <a:pt x="1800" y="21600"/>
                </a:lnTo>
                <a:cubicBezTo>
                  <a:pt x="810" y="21600"/>
                  <a:pt x="0" y="20874"/>
                  <a:pt x="0" y="19980"/>
                </a:cubicBezTo>
                <a:lnTo>
                  <a:pt x="0" y="18360"/>
                </a:lnTo>
                <a:lnTo>
                  <a:pt x="1800" y="18360"/>
                </a:lnTo>
                <a:lnTo>
                  <a:pt x="19800" y="18360"/>
                </a:lnTo>
                <a:cubicBezTo>
                  <a:pt x="19800" y="18360"/>
                  <a:pt x="21600" y="18360"/>
                  <a:pt x="21600" y="18360"/>
                </a:cubicBezTo>
                <a:close/>
              </a:path>
            </a:pathLst>
          </a:custGeom>
          <a:solidFill>
            <a:schemeClr val="accent4"/>
          </a:solidFill>
          <a:ln w="12700" cap="flat">
            <a:noFill/>
            <a:miter lim="400000"/>
          </a:ln>
          <a:effectLst/>
        </p:spPr>
        <p:txBody>
          <a:bodyPr wrap="square" lIns="28560" tIns="28560" rIns="28560" bIns="28560" numCol="1" anchor="ctr">
            <a:noAutofit/>
          </a:bodyPr>
          <a:lstStyle/>
          <a:p>
            <a:pPr defTabSz="171327">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2200">
              <a:solidFill>
                <a:srgbClr val="FFFFFF"/>
              </a:solidFill>
              <a:effectLst>
                <a:outerShdw blurRad="38100" dist="12700" dir="5400000" rotWithShape="0">
                  <a:srgbClr val="000000">
                    <a:alpha val="50000"/>
                  </a:srgbClr>
                </a:outerShdw>
              </a:effectLst>
              <a:latin typeface="Source Sans Pro Light"/>
              <a:sym typeface="Source Sans Pro Light"/>
            </a:endParaRPr>
          </a:p>
        </p:txBody>
      </p:sp>
      <p:sp>
        <p:nvSpPr>
          <p:cNvPr id="65" name="TextBox 64">
            <a:extLst>
              <a:ext uri="{FF2B5EF4-FFF2-40B4-BE49-F238E27FC236}">
                <a16:creationId xmlns="" xmlns:a16="http://schemas.microsoft.com/office/drawing/2014/main" id="{660952EB-BFEB-478E-9A6D-DC4B0CBE6791}"/>
              </a:ext>
            </a:extLst>
          </p:cNvPr>
          <p:cNvSpPr txBox="1"/>
          <p:nvPr/>
        </p:nvSpPr>
        <p:spPr>
          <a:xfrm>
            <a:off x="425314" y="842881"/>
            <a:ext cx="8406466" cy="1223398"/>
          </a:xfrm>
          <a:prstGeom prst="rect">
            <a:avLst/>
          </a:prstGeom>
          <a:noFill/>
        </p:spPr>
        <p:txBody>
          <a:bodyPr wrap="square" lIns="68548" tIns="34274" rIns="68548" bIns="34274" rtlCol="0">
            <a:spAutoFit/>
          </a:bodyPr>
          <a:lstStyle/>
          <a:p>
            <a:pPr marL="214255" indent="-214255" algn="just" defTabSz="685480">
              <a:buFont typeface="Wingdings" panose="05000000000000000000" pitchFamily="2" charset="2"/>
              <a:buChar char="q"/>
              <a:defRPr/>
            </a:pPr>
            <a:r>
              <a:rPr lang="en-US" sz="1500">
                <a:solidFill>
                  <a:srgbClr val="134D7E"/>
                </a:solidFill>
                <a:latin typeface="Arial" charset="0"/>
                <a:cs typeface="Calibri" panose="020F0502020204030204" pitchFamily="34" charset="0"/>
              </a:rPr>
              <a:t>Là </a:t>
            </a:r>
            <a:r>
              <a:rPr lang="vi-VN" sz="1500">
                <a:solidFill>
                  <a:srgbClr val="134D7E"/>
                </a:solidFill>
                <a:latin typeface="Arial" charset="0"/>
                <a:cs typeface="Calibri" panose="020F0502020204030204" pitchFamily="34" charset="0"/>
              </a:rPr>
              <a:t>công cụ để </a:t>
            </a:r>
            <a:r>
              <a:rPr lang="vi-VN" sz="1500" b="1">
                <a:solidFill>
                  <a:srgbClr val="134D7E"/>
                </a:solidFill>
                <a:latin typeface="Arial" charset="0"/>
                <a:cs typeface="Calibri" panose="020F0502020204030204" pitchFamily="34" charset="0"/>
              </a:rPr>
              <a:t>hỗ trợ </a:t>
            </a:r>
            <a:r>
              <a:rPr lang="vi-VN" sz="1500">
                <a:solidFill>
                  <a:srgbClr val="134D7E"/>
                </a:solidFill>
                <a:latin typeface="Arial" charset="0"/>
                <a:cs typeface="Calibri" panose="020F0502020204030204" pitchFamily="34" charset="0"/>
              </a:rPr>
              <a:t>tương tác giữa </a:t>
            </a:r>
            <a:r>
              <a:rPr lang="vi-VN" sz="1500" b="1">
                <a:solidFill>
                  <a:srgbClr val="134D7E"/>
                </a:solidFill>
                <a:latin typeface="Arial" charset="0"/>
                <a:cs typeface="Calibri" panose="020F0502020204030204" pitchFamily="34" charset="0"/>
              </a:rPr>
              <a:t>người dân/</a:t>
            </a:r>
            <a:r>
              <a:rPr lang="en-US" sz="1500" b="1">
                <a:solidFill>
                  <a:srgbClr val="134D7E"/>
                </a:solidFill>
                <a:latin typeface="Arial" charset="0"/>
                <a:cs typeface="Calibri" panose="020F0502020204030204" pitchFamily="34" charset="0"/>
              </a:rPr>
              <a:t> </a:t>
            </a:r>
            <a:r>
              <a:rPr lang="vi-VN" sz="1500" b="1">
                <a:solidFill>
                  <a:srgbClr val="134D7E"/>
                </a:solidFill>
                <a:latin typeface="Arial" charset="0"/>
                <a:cs typeface="Calibri" panose="020F0502020204030204" pitchFamily="34" charset="0"/>
              </a:rPr>
              <a:t>doanh nghiệp </a:t>
            </a:r>
            <a:r>
              <a:rPr lang="vi-VN" sz="1500">
                <a:solidFill>
                  <a:srgbClr val="134D7E"/>
                </a:solidFill>
                <a:latin typeface="Arial" charset="0"/>
                <a:cs typeface="Calibri" panose="020F0502020204030204" pitchFamily="34" charset="0"/>
              </a:rPr>
              <a:t>và các cơ quan nhà nước nhằm tạo ra hiệu quả về mặt kinh tế, chính trị, xã hội.</a:t>
            </a:r>
          </a:p>
          <a:p>
            <a:pPr marL="214255" indent="-214255" algn="just" defTabSz="685480">
              <a:buFont typeface="Wingdings" panose="05000000000000000000" pitchFamily="2" charset="2"/>
              <a:buChar char="q"/>
              <a:defRPr/>
            </a:pPr>
            <a:r>
              <a:rPr lang="vi-VN" sz="1500">
                <a:solidFill>
                  <a:srgbClr val="134D7E"/>
                </a:solidFill>
                <a:latin typeface="Arial" charset="0"/>
                <a:cs typeface="Calibri" panose="020F0502020204030204" pitchFamily="34" charset="0"/>
              </a:rPr>
              <a:t>Là một trong những ứng dụng không thể thiếu trong quá trình xây dựng </a:t>
            </a:r>
            <a:r>
              <a:rPr lang="vi-VN" sz="1500" b="1">
                <a:solidFill>
                  <a:srgbClr val="134D7E"/>
                </a:solidFill>
                <a:latin typeface="Arial" charset="0"/>
                <a:cs typeface="Calibri" panose="020F0502020204030204" pitchFamily="34" charset="0"/>
              </a:rPr>
              <a:t>chính phủ điện tử và số hóa</a:t>
            </a:r>
            <a:r>
              <a:rPr lang="vi-VN" sz="1500">
                <a:solidFill>
                  <a:srgbClr val="134D7E"/>
                </a:solidFill>
                <a:latin typeface="Arial" charset="0"/>
                <a:cs typeface="Calibri" panose="020F0502020204030204" pitchFamily="34" charset="0"/>
              </a:rPr>
              <a:t> của các cơ quan nhà nước. </a:t>
            </a:r>
          </a:p>
          <a:p>
            <a:pPr marL="214255" indent="-214255" algn="just" defTabSz="685480">
              <a:buFont typeface="Wingdings" panose="05000000000000000000" pitchFamily="2" charset="2"/>
              <a:buChar char="q"/>
              <a:defRPr/>
            </a:pPr>
            <a:r>
              <a:rPr lang="vi-VN" sz="1500">
                <a:solidFill>
                  <a:srgbClr val="134D7E"/>
                </a:solidFill>
                <a:latin typeface="Arial" charset="0"/>
                <a:cs typeface="Calibri" panose="020F0502020204030204" pitchFamily="34" charset="0"/>
              </a:rPr>
              <a:t>Hệ thống gồm </a:t>
            </a:r>
            <a:r>
              <a:rPr lang="vi-VN" sz="1500" b="1">
                <a:solidFill>
                  <a:srgbClr val="134D7E"/>
                </a:solidFill>
                <a:latin typeface="Arial" charset="0"/>
                <a:cs typeface="Calibri" panose="020F0502020204030204" pitchFamily="34" charset="0"/>
              </a:rPr>
              <a:t>4 phân hệ chính:</a:t>
            </a:r>
            <a:endParaRPr lang="id-ID" sz="1500" b="1">
              <a:solidFill>
                <a:srgbClr val="134D7E"/>
              </a:solidFill>
              <a:latin typeface="Arial" charset="0"/>
              <a:cs typeface="Calibri" panose="020F0502020204030204" pitchFamily="34" charset="0"/>
            </a:endParaRPr>
          </a:p>
        </p:txBody>
      </p:sp>
      <p:sp>
        <p:nvSpPr>
          <p:cNvPr id="72" name="Title 1">
            <a:extLst>
              <a:ext uri="{FF2B5EF4-FFF2-40B4-BE49-F238E27FC236}">
                <a16:creationId xmlns="" xmlns:a16="http://schemas.microsoft.com/office/drawing/2014/main" id="{284531F3-9B1E-4B5A-B07D-1B6E272FC03E}"/>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id-ID" sz="3300" b="1">
                <a:solidFill>
                  <a:srgbClr val="0066B3"/>
                </a:solidFill>
                <a:latin typeface="Lato Regular"/>
                <a:cs typeface="Lato Regular"/>
              </a:rPr>
              <a:t>Mục tiêu</a:t>
            </a:r>
          </a:p>
        </p:txBody>
      </p:sp>
      <p:grpSp>
        <p:nvGrpSpPr>
          <p:cNvPr id="73" name="Group 72">
            <a:extLst>
              <a:ext uri="{FF2B5EF4-FFF2-40B4-BE49-F238E27FC236}">
                <a16:creationId xmlns="" xmlns:a16="http://schemas.microsoft.com/office/drawing/2014/main" id="{BE1C01DE-60BD-46E6-9FFA-6904EF66D805}"/>
              </a:ext>
            </a:extLst>
          </p:cNvPr>
          <p:cNvGrpSpPr/>
          <p:nvPr/>
        </p:nvGrpSpPr>
        <p:grpSpPr>
          <a:xfrm>
            <a:off x="4144734" y="732729"/>
            <a:ext cx="854532" cy="27432"/>
            <a:chOff x="1775295" y="2020905"/>
            <a:chExt cx="3021911" cy="45719"/>
          </a:xfrm>
        </p:grpSpPr>
        <p:sp>
          <p:nvSpPr>
            <p:cNvPr id="74" name="Rectangle 73">
              <a:extLst>
                <a:ext uri="{FF2B5EF4-FFF2-40B4-BE49-F238E27FC236}">
                  <a16:creationId xmlns="" xmlns:a16="http://schemas.microsoft.com/office/drawing/2014/main" id="{5167051C-F4D3-4F6E-8706-79DCD12E413D}"/>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75" name="Rectangle 74">
              <a:extLst>
                <a:ext uri="{FF2B5EF4-FFF2-40B4-BE49-F238E27FC236}">
                  <a16:creationId xmlns="" xmlns:a16="http://schemas.microsoft.com/office/drawing/2014/main" id="{7035EDF5-AA7B-4292-BEDF-DFA007CCB40A}"/>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76" name="Rectangle 75">
              <a:extLst>
                <a:ext uri="{FF2B5EF4-FFF2-40B4-BE49-F238E27FC236}">
                  <a16:creationId xmlns="" xmlns:a16="http://schemas.microsoft.com/office/drawing/2014/main" id="{41B9A72B-AC3E-436D-A87C-AD736318C22B}"/>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77" name="Rectangle 76">
              <a:extLst>
                <a:ext uri="{FF2B5EF4-FFF2-40B4-BE49-F238E27FC236}">
                  <a16:creationId xmlns="" xmlns:a16="http://schemas.microsoft.com/office/drawing/2014/main" id="{0679F0DF-0A26-48BD-9575-1FBCBC3EACF6}"/>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78" name="Rectangle 77">
              <a:extLst>
                <a:ext uri="{FF2B5EF4-FFF2-40B4-BE49-F238E27FC236}">
                  <a16:creationId xmlns="" xmlns:a16="http://schemas.microsoft.com/office/drawing/2014/main" id="{7FCD3C10-170B-4144-AF9D-B3879EEAAC5A}"/>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sp>
        <p:nvSpPr>
          <p:cNvPr id="84" name="AutoShape 63">
            <a:extLst>
              <a:ext uri="{FF2B5EF4-FFF2-40B4-BE49-F238E27FC236}">
                <a16:creationId xmlns="" xmlns:a16="http://schemas.microsoft.com/office/drawing/2014/main" id="{1CA56D9B-2BB1-49E8-B96D-A1CF004CF381}"/>
              </a:ext>
            </a:extLst>
          </p:cNvPr>
          <p:cNvSpPr>
            <a:spLocks/>
          </p:cNvSpPr>
          <p:nvPr/>
        </p:nvSpPr>
        <p:spPr bwMode="auto">
          <a:xfrm>
            <a:off x="3617505" y="4043144"/>
            <a:ext cx="390837" cy="3217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C000"/>
          </a:solidFill>
          <a:ln>
            <a:noFill/>
          </a:ln>
          <a:effectLst/>
        </p:spPr>
        <p:txBody>
          <a:bodyPr lIns="38067" tIns="38067" rIns="38067" bIns="38067" anchor="ctr"/>
          <a:lstStyle/>
          <a:p>
            <a:pPr defTabSz="342594">
              <a:defRPr/>
            </a:pPr>
            <a:endParaRPr lang="es-ES" sz="22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Tree>
    <p:extLst>
      <p:ext uri="{BB962C8B-B14F-4D97-AF65-F5344CB8AC3E}">
        <p14:creationId xmlns:p14="http://schemas.microsoft.com/office/powerpoint/2010/main" val="163490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 xmlns:a16="http://schemas.microsoft.com/office/drawing/2014/main" id="{EB52FE2A-3221-49A9-A41E-CBDC6690B3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en-US" sz="3300" b="1">
                <a:solidFill>
                  <a:srgbClr val="0066B3"/>
                </a:solidFill>
                <a:latin typeface="Lato Regular"/>
                <a:cs typeface="Lato Regular"/>
              </a:rPr>
              <a:t>Đối tượng</a:t>
            </a:r>
            <a:r>
              <a:rPr lang="id-ID" sz="3300" b="1">
                <a:solidFill>
                  <a:srgbClr val="0066B3"/>
                </a:solidFill>
                <a:latin typeface="Lato Regular"/>
                <a:cs typeface="Lato Regular"/>
              </a:rPr>
              <a:t> sử dụng</a:t>
            </a:r>
          </a:p>
        </p:txBody>
      </p:sp>
      <p:grpSp>
        <p:nvGrpSpPr>
          <p:cNvPr id="11" name="Group 10">
            <a:extLst>
              <a:ext uri="{FF2B5EF4-FFF2-40B4-BE49-F238E27FC236}">
                <a16:creationId xmlns="" xmlns:a16="http://schemas.microsoft.com/office/drawing/2014/main" id="{EEF22CA0-03DF-4D31-9B70-DE98752E76E8}"/>
              </a:ext>
            </a:extLst>
          </p:cNvPr>
          <p:cNvGrpSpPr/>
          <p:nvPr/>
        </p:nvGrpSpPr>
        <p:grpSpPr>
          <a:xfrm>
            <a:off x="4144734" y="732729"/>
            <a:ext cx="854532" cy="27432"/>
            <a:chOff x="1775295" y="2020905"/>
            <a:chExt cx="3021911" cy="45719"/>
          </a:xfrm>
        </p:grpSpPr>
        <p:sp>
          <p:nvSpPr>
            <p:cNvPr id="12" name="Rectangle 11">
              <a:extLst>
                <a:ext uri="{FF2B5EF4-FFF2-40B4-BE49-F238E27FC236}">
                  <a16:creationId xmlns="" xmlns:a16="http://schemas.microsoft.com/office/drawing/2014/main" id="{EA85F3E2-BCAE-4EA0-9611-071A2E402DC0}"/>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3" name="Rectangle 12">
              <a:extLst>
                <a:ext uri="{FF2B5EF4-FFF2-40B4-BE49-F238E27FC236}">
                  <a16:creationId xmlns="" xmlns:a16="http://schemas.microsoft.com/office/drawing/2014/main" id="{2ADE0B25-1D80-49C2-B983-DACE368C48A0}"/>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4" name="Rectangle 13">
              <a:extLst>
                <a:ext uri="{FF2B5EF4-FFF2-40B4-BE49-F238E27FC236}">
                  <a16:creationId xmlns="" xmlns:a16="http://schemas.microsoft.com/office/drawing/2014/main" id="{A03AC329-1D08-4E53-9457-380CA04F38E3}"/>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6" name="Rectangle 15">
              <a:extLst>
                <a:ext uri="{FF2B5EF4-FFF2-40B4-BE49-F238E27FC236}">
                  <a16:creationId xmlns="" xmlns:a16="http://schemas.microsoft.com/office/drawing/2014/main" id="{944F19F9-2CD1-43FF-97D1-0CE74BD1EB5D}"/>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8" name="Rectangle 17">
              <a:extLst>
                <a:ext uri="{FF2B5EF4-FFF2-40B4-BE49-F238E27FC236}">
                  <a16:creationId xmlns="" xmlns:a16="http://schemas.microsoft.com/office/drawing/2014/main" id="{06FFD4AD-D5B9-4CF6-8DE3-9DF0E86A10BD}"/>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sp>
        <p:nvSpPr>
          <p:cNvPr id="19" name="Freeform 69">
            <a:extLst>
              <a:ext uri="{FF2B5EF4-FFF2-40B4-BE49-F238E27FC236}">
                <a16:creationId xmlns="" xmlns:a16="http://schemas.microsoft.com/office/drawing/2014/main" id="{B5712792-D6BD-4CDD-BD22-3DFB9894DCFC}"/>
              </a:ext>
            </a:extLst>
          </p:cNvPr>
          <p:cNvSpPr>
            <a:spLocks noEditPoints="1"/>
          </p:cNvSpPr>
          <p:nvPr/>
        </p:nvSpPr>
        <p:spPr bwMode="auto">
          <a:xfrm>
            <a:off x="3866225" y="1252310"/>
            <a:ext cx="1480384" cy="3498177"/>
          </a:xfrm>
          <a:custGeom>
            <a:avLst/>
            <a:gdLst>
              <a:gd name="T0" fmla="*/ 625 w 693"/>
              <a:gd name="T1" fmla="*/ 1522 h 1641"/>
              <a:gd name="T2" fmla="*/ 520 w 693"/>
              <a:gd name="T3" fmla="*/ 985 h 1641"/>
              <a:gd name="T4" fmla="*/ 498 w 693"/>
              <a:gd name="T5" fmla="*/ 789 h 1641"/>
              <a:gd name="T6" fmla="*/ 532 w 693"/>
              <a:gd name="T7" fmla="*/ 760 h 1641"/>
              <a:gd name="T8" fmla="*/ 571 w 693"/>
              <a:gd name="T9" fmla="*/ 506 h 1641"/>
              <a:gd name="T10" fmla="*/ 505 w 693"/>
              <a:gd name="T11" fmla="*/ 282 h 1641"/>
              <a:gd name="T12" fmla="*/ 394 w 693"/>
              <a:gd name="T13" fmla="*/ 243 h 1641"/>
              <a:gd name="T14" fmla="*/ 344 w 693"/>
              <a:gd name="T15" fmla="*/ 214 h 1641"/>
              <a:gd name="T16" fmla="*/ 341 w 693"/>
              <a:gd name="T17" fmla="*/ 204 h 1641"/>
              <a:gd name="T18" fmla="*/ 354 w 693"/>
              <a:gd name="T19" fmla="*/ 65 h 1641"/>
              <a:gd name="T20" fmla="*/ 313 w 693"/>
              <a:gd name="T21" fmla="*/ 0 h 1641"/>
              <a:gd name="T22" fmla="*/ 228 w 693"/>
              <a:gd name="T23" fmla="*/ 24 h 1641"/>
              <a:gd name="T24" fmla="*/ 214 w 693"/>
              <a:gd name="T25" fmla="*/ 121 h 1641"/>
              <a:gd name="T26" fmla="*/ 240 w 693"/>
              <a:gd name="T27" fmla="*/ 200 h 1641"/>
              <a:gd name="T28" fmla="*/ 240 w 693"/>
              <a:gd name="T29" fmla="*/ 215 h 1641"/>
              <a:gd name="T30" fmla="*/ 147 w 693"/>
              <a:gd name="T31" fmla="*/ 272 h 1641"/>
              <a:gd name="T32" fmla="*/ 22 w 693"/>
              <a:gd name="T33" fmla="*/ 531 h 1641"/>
              <a:gd name="T34" fmla="*/ 113 w 693"/>
              <a:gd name="T35" fmla="*/ 777 h 1641"/>
              <a:gd name="T36" fmla="*/ 143 w 693"/>
              <a:gd name="T37" fmla="*/ 802 h 1641"/>
              <a:gd name="T38" fmla="*/ 220 w 693"/>
              <a:gd name="T39" fmla="*/ 1183 h 1641"/>
              <a:gd name="T40" fmla="*/ 267 w 693"/>
              <a:gd name="T41" fmla="*/ 1470 h 1641"/>
              <a:gd name="T42" fmla="*/ 231 w 693"/>
              <a:gd name="T43" fmla="*/ 1602 h 1641"/>
              <a:gd name="T44" fmla="*/ 343 w 693"/>
              <a:gd name="T45" fmla="*/ 1595 h 1641"/>
              <a:gd name="T46" fmla="*/ 351 w 693"/>
              <a:gd name="T47" fmla="*/ 1504 h 1641"/>
              <a:gd name="T48" fmla="*/ 342 w 693"/>
              <a:gd name="T49" fmla="*/ 1327 h 1641"/>
              <a:gd name="T50" fmla="*/ 334 w 693"/>
              <a:gd name="T51" fmla="*/ 1168 h 1641"/>
              <a:gd name="T52" fmla="*/ 372 w 693"/>
              <a:gd name="T53" fmla="*/ 991 h 1641"/>
              <a:gd name="T54" fmla="*/ 495 w 693"/>
              <a:gd name="T55" fmla="*/ 1455 h 1641"/>
              <a:gd name="T56" fmla="*/ 553 w 693"/>
              <a:gd name="T57" fmla="*/ 1595 h 1641"/>
              <a:gd name="T58" fmla="*/ 693 w 693"/>
              <a:gd name="T59" fmla="*/ 1628 h 1641"/>
              <a:gd name="T60" fmla="*/ 115 w 693"/>
              <a:gd name="T61" fmla="*/ 608 h 1641"/>
              <a:gd name="T62" fmla="*/ 125 w 693"/>
              <a:gd name="T63" fmla="*/ 524 h 1641"/>
              <a:gd name="T64" fmla="*/ 395 w 693"/>
              <a:gd name="T65" fmla="*/ 690 h 1641"/>
              <a:gd name="T66" fmla="*/ 314 w 693"/>
              <a:gd name="T67" fmla="*/ 307 h 1641"/>
              <a:gd name="T68" fmla="*/ 280 w 693"/>
              <a:gd name="T69" fmla="*/ 291 h 1641"/>
              <a:gd name="T70" fmla="*/ 295 w 693"/>
              <a:gd name="T71" fmla="*/ 485 h 1641"/>
              <a:gd name="T72" fmla="*/ 274 w 693"/>
              <a:gd name="T73" fmla="*/ 687 h 1641"/>
              <a:gd name="T74" fmla="*/ 235 w 693"/>
              <a:gd name="T75" fmla="*/ 542 h 1641"/>
              <a:gd name="T76" fmla="*/ 248 w 693"/>
              <a:gd name="T77" fmla="*/ 225 h 1641"/>
              <a:gd name="T78" fmla="*/ 334 w 693"/>
              <a:gd name="T79" fmla="*/ 227 h 1641"/>
              <a:gd name="T80" fmla="*/ 381 w 693"/>
              <a:gd name="T81" fmla="*/ 413 h 1641"/>
              <a:gd name="T82" fmla="*/ 411 w 693"/>
              <a:gd name="T83" fmla="*/ 689 h 1641"/>
              <a:gd name="T84" fmla="*/ 473 w 693"/>
              <a:gd name="T85" fmla="*/ 485 h 1641"/>
              <a:gd name="T86" fmla="*/ 501 w 693"/>
              <a:gd name="T87" fmla="*/ 57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3" h="1641">
                <a:moveTo>
                  <a:pt x="669" y="1590"/>
                </a:moveTo>
                <a:cubicBezTo>
                  <a:pt x="650" y="1579"/>
                  <a:pt x="636" y="1550"/>
                  <a:pt x="629" y="1542"/>
                </a:cubicBezTo>
                <a:cubicBezTo>
                  <a:pt x="622" y="1535"/>
                  <a:pt x="631" y="1537"/>
                  <a:pt x="625" y="1522"/>
                </a:cubicBezTo>
                <a:cubicBezTo>
                  <a:pt x="619" y="1507"/>
                  <a:pt x="600" y="1419"/>
                  <a:pt x="597" y="1391"/>
                </a:cubicBezTo>
                <a:cubicBezTo>
                  <a:pt x="593" y="1362"/>
                  <a:pt x="595" y="1265"/>
                  <a:pt x="582" y="1219"/>
                </a:cubicBezTo>
                <a:cubicBezTo>
                  <a:pt x="568" y="1173"/>
                  <a:pt x="526" y="1025"/>
                  <a:pt x="520" y="985"/>
                </a:cubicBezTo>
                <a:cubicBezTo>
                  <a:pt x="514" y="944"/>
                  <a:pt x="505" y="903"/>
                  <a:pt x="505" y="881"/>
                </a:cubicBezTo>
                <a:cubicBezTo>
                  <a:pt x="505" y="858"/>
                  <a:pt x="503" y="843"/>
                  <a:pt x="496" y="827"/>
                </a:cubicBezTo>
                <a:cubicBezTo>
                  <a:pt x="490" y="811"/>
                  <a:pt x="498" y="789"/>
                  <a:pt x="498" y="789"/>
                </a:cubicBezTo>
                <a:cubicBezTo>
                  <a:pt x="498" y="789"/>
                  <a:pt x="514" y="801"/>
                  <a:pt x="524" y="810"/>
                </a:cubicBezTo>
                <a:cubicBezTo>
                  <a:pt x="534" y="819"/>
                  <a:pt x="534" y="805"/>
                  <a:pt x="529" y="785"/>
                </a:cubicBezTo>
                <a:cubicBezTo>
                  <a:pt x="524" y="765"/>
                  <a:pt x="527" y="754"/>
                  <a:pt x="532" y="760"/>
                </a:cubicBezTo>
                <a:cubicBezTo>
                  <a:pt x="537" y="767"/>
                  <a:pt x="541" y="728"/>
                  <a:pt x="553" y="705"/>
                </a:cubicBezTo>
                <a:cubicBezTo>
                  <a:pt x="566" y="681"/>
                  <a:pt x="593" y="633"/>
                  <a:pt x="587" y="606"/>
                </a:cubicBezTo>
                <a:cubicBezTo>
                  <a:pt x="581" y="578"/>
                  <a:pt x="578" y="530"/>
                  <a:pt x="571" y="506"/>
                </a:cubicBezTo>
                <a:cubicBezTo>
                  <a:pt x="563" y="483"/>
                  <a:pt x="556" y="441"/>
                  <a:pt x="547" y="415"/>
                </a:cubicBezTo>
                <a:cubicBezTo>
                  <a:pt x="538" y="389"/>
                  <a:pt x="540" y="376"/>
                  <a:pt x="529" y="350"/>
                </a:cubicBezTo>
                <a:cubicBezTo>
                  <a:pt x="517" y="324"/>
                  <a:pt x="505" y="295"/>
                  <a:pt x="505" y="282"/>
                </a:cubicBezTo>
                <a:cubicBezTo>
                  <a:pt x="505" y="275"/>
                  <a:pt x="502" y="269"/>
                  <a:pt x="491" y="265"/>
                </a:cubicBezTo>
                <a:cubicBezTo>
                  <a:pt x="483" y="261"/>
                  <a:pt x="469" y="258"/>
                  <a:pt x="449" y="255"/>
                </a:cubicBezTo>
                <a:cubicBezTo>
                  <a:pt x="428" y="252"/>
                  <a:pt x="409" y="248"/>
                  <a:pt x="394" y="243"/>
                </a:cubicBezTo>
                <a:cubicBezTo>
                  <a:pt x="393" y="243"/>
                  <a:pt x="392" y="242"/>
                  <a:pt x="391" y="242"/>
                </a:cubicBezTo>
                <a:cubicBezTo>
                  <a:pt x="391" y="242"/>
                  <a:pt x="390" y="242"/>
                  <a:pt x="390" y="242"/>
                </a:cubicBezTo>
                <a:cubicBezTo>
                  <a:pt x="370" y="235"/>
                  <a:pt x="344" y="214"/>
                  <a:pt x="344" y="214"/>
                </a:cubicBezTo>
                <a:cubicBezTo>
                  <a:pt x="336" y="225"/>
                  <a:pt x="336" y="225"/>
                  <a:pt x="336" y="225"/>
                </a:cubicBezTo>
                <a:cubicBezTo>
                  <a:pt x="339" y="221"/>
                  <a:pt x="341" y="218"/>
                  <a:pt x="344" y="214"/>
                </a:cubicBezTo>
                <a:cubicBezTo>
                  <a:pt x="341" y="211"/>
                  <a:pt x="336" y="204"/>
                  <a:pt x="341" y="204"/>
                </a:cubicBezTo>
                <a:cubicBezTo>
                  <a:pt x="352" y="203"/>
                  <a:pt x="354" y="159"/>
                  <a:pt x="360" y="146"/>
                </a:cubicBezTo>
                <a:cubicBezTo>
                  <a:pt x="366" y="133"/>
                  <a:pt x="364" y="124"/>
                  <a:pt x="360" y="112"/>
                </a:cubicBezTo>
                <a:cubicBezTo>
                  <a:pt x="356" y="101"/>
                  <a:pt x="364" y="84"/>
                  <a:pt x="354" y="65"/>
                </a:cubicBezTo>
                <a:cubicBezTo>
                  <a:pt x="344" y="47"/>
                  <a:pt x="358" y="24"/>
                  <a:pt x="344" y="22"/>
                </a:cubicBezTo>
                <a:cubicBezTo>
                  <a:pt x="330" y="20"/>
                  <a:pt x="335" y="3"/>
                  <a:pt x="322" y="3"/>
                </a:cubicBezTo>
                <a:cubicBezTo>
                  <a:pt x="318" y="3"/>
                  <a:pt x="315" y="2"/>
                  <a:pt x="313" y="0"/>
                </a:cubicBezTo>
                <a:cubicBezTo>
                  <a:pt x="302" y="21"/>
                  <a:pt x="285" y="14"/>
                  <a:pt x="285" y="14"/>
                </a:cubicBezTo>
                <a:cubicBezTo>
                  <a:pt x="259" y="8"/>
                  <a:pt x="242" y="14"/>
                  <a:pt x="230" y="23"/>
                </a:cubicBezTo>
                <a:cubicBezTo>
                  <a:pt x="230" y="23"/>
                  <a:pt x="229" y="24"/>
                  <a:pt x="228" y="24"/>
                </a:cubicBezTo>
                <a:cubicBezTo>
                  <a:pt x="213" y="38"/>
                  <a:pt x="208" y="57"/>
                  <a:pt x="208" y="58"/>
                </a:cubicBezTo>
                <a:cubicBezTo>
                  <a:pt x="207" y="65"/>
                  <a:pt x="206" y="72"/>
                  <a:pt x="206" y="77"/>
                </a:cubicBezTo>
                <a:cubicBezTo>
                  <a:pt x="208" y="95"/>
                  <a:pt x="213" y="113"/>
                  <a:pt x="214" y="121"/>
                </a:cubicBezTo>
                <a:cubicBezTo>
                  <a:pt x="215" y="128"/>
                  <a:pt x="219" y="158"/>
                  <a:pt x="225" y="158"/>
                </a:cubicBezTo>
                <a:cubicBezTo>
                  <a:pt x="231" y="158"/>
                  <a:pt x="233" y="159"/>
                  <a:pt x="233" y="159"/>
                </a:cubicBezTo>
                <a:cubicBezTo>
                  <a:pt x="233" y="159"/>
                  <a:pt x="240" y="182"/>
                  <a:pt x="240" y="200"/>
                </a:cubicBezTo>
                <a:cubicBezTo>
                  <a:pt x="240" y="208"/>
                  <a:pt x="240" y="212"/>
                  <a:pt x="240" y="215"/>
                </a:cubicBezTo>
                <a:cubicBezTo>
                  <a:pt x="240" y="215"/>
                  <a:pt x="240" y="215"/>
                  <a:pt x="240" y="215"/>
                </a:cubicBezTo>
                <a:cubicBezTo>
                  <a:pt x="240" y="215"/>
                  <a:pt x="240" y="215"/>
                  <a:pt x="240" y="215"/>
                </a:cubicBezTo>
                <a:cubicBezTo>
                  <a:pt x="240" y="215"/>
                  <a:pt x="240" y="215"/>
                  <a:pt x="240" y="215"/>
                </a:cubicBezTo>
                <a:cubicBezTo>
                  <a:pt x="240" y="215"/>
                  <a:pt x="224" y="238"/>
                  <a:pt x="206" y="246"/>
                </a:cubicBezTo>
                <a:cubicBezTo>
                  <a:pt x="188" y="255"/>
                  <a:pt x="162" y="268"/>
                  <a:pt x="147" y="272"/>
                </a:cubicBezTo>
                <a:cubicBezTo>
                  <a:pt x="136" y="275"/>
                  <a:pt x="124" y="279"/>
                  <a:pt x="115" y="285"/>
                </a:cubicBezTo>
                <a:cubicBezTo>
                  <a:pt x="103" y="293"/>
                  <a:pt x="93" y="305"/>
                  <a:pt x="89" y="326"/>
                </a:cubicBezTo>
                <a:cubicBezTo>
                  <a:pt x="82" y="365"/>
                  <a:pt x="42" y="495"/>
                  <a:pt x="22" y="531"/>
                </a:cubicBezTo>
                <a:cubicBezTo>
                  <a:pt x="3" y="567"/>
                  <a:pt x="0" y="616"/>
                  <a:pt x="20" y="646"/>
                </a:cubicBezTo>
                <a:cubicBezTo>
                  <a:pt x="39" y="676"/>
                  <a:pt x="86" y="750"/>
                  <a:pt x="93" y="760"/>
                </a:cubicBezTo>
                <a:cubicBezTo>
                  <a:pt x="100" y="770"/>
                  <a:pt x="102" y="778"/>
                  <a:pt x="113" y="777"/>
                </a:cubicBezTo>
                <a:cubicBezTo>
                  <a:pt x="113" y="777"/>
                  <a:pt x="114" y="776"/>
                  <a:pt x="115" y="776"/>
                </a:cubicBezTo>
                <a:cubicBezTo>
                  <a:pt x="124" y="776"/>
                  <a:pt x="130" y="777"/>
                  <a:pt x="130" y="777"/>
                </a:cubicBezTo>
                <a:cubicBezTo>
                  <a:pt x="130" y="777"/>
                  <a:pt x="135" y="796"/>
                  <a:pt x="143" y="802"/>
                </a:cubicBezTo>
                <a:cubicBezTo>
                  <a:pt x="151" y="808"/>
                  <a:pt x="161" y="828"/>
                  <a:pt x="163" y="821"/>
                </a:cubicBezTo>
                <a:cubicBezTo>
                  <a:pt x="166" y="814"/>
                  <a:pt x="173" y="872"/>
                  <a:pt x="180" y="903"/>
                </a:cubicBezTo>
                <a:cubicBezTo>
                  <a:pt x="187" y="934"/>
                  <a:pt x="220" y="1152"/>
                  <a:pt x="220" y="1183"/>
                </a:cubicBezTo>
                <a:cubicBezTo>
                  <a:pt x="220" y="1214"/>
                  <a:pt x="232" y="1246"/>
                  <a:pt x="231" y="1268"/>
                </a:cubicBezTo>
                <a:cubicBezTo>
                  <a:pt x="230" y="1291"/>
                  <a:pt x="235" y="1349"/>
                  <a:pt x="236" y="1381"/>
                </a:cubicBezTo>
                <a:cubicBezTo>
                  <a:pt x="237" y="1413"/>
                  <a:pt x="267" y="1447"/>
                  <a:pt x="267" y="1470"/>
                </a:cubicBezTo>
                <a:cubicBezTo>
                  <a:pt x="267" y="1494"/>
                  <a:pt x="260" y="1505"/>
                  <a:pt x="263" y="1519"/>
                </a:cubicBezTo>
                <a:cubicBezTo>
                  <a:pt x="267" y="1532"/>
                  <a:pt x="266" y="1542"/>
                  <a:pt x="251" y="1558"/>
                </a:cubicBezTo>
                <a:cubicBezTo>
                  <a:pt x="236" y="1574"/>
                  <a:pt x="230" y="1589"/>
                  <a:pt x="231" y="1602"/>
                </a:cubicBezTo>
                <a:cubicBezTo>
                  <a:pt x="232" y="1614"/>
                  <a:pt x="236" y="1619"/>
                  <a:pt x="266" y="1620"/>
                </a:cubicBezTo>
                <a:cubicBezTo>
                  <a:pt x="296" y="1621"/>
                  <a:pt x="324" y="1613"/>
                  <a:pt x="324" y="1605"/>
                </a:cubicBezTo>
                <a:cubicBezTo>
                  <a:pt x="324" y="1598"/>
                  <a:pt x="334" y="1595"/>
                  <a:pt x="343" y="1595"/>
                </a:cubicBezTo>
                <a:cubicBezTo>
                  <a:pt x="351" y="1595"/>
                  <a:pt x="350" y="1587"/>
                  <a:pt x="346" y="1569"/>
                </a:cubicBezTo>
                <a:cubicBezTo>
                  <a:pt x="343" y="1552"/>
                  <a:pt x="330" y="1528"/>
                  <a:pt x="338" y="1531"/>
                </a:cubicBezTo>
                <a:cubicBezTo>
                  <a:pt x="345" y="1533"/>
                  <a:pt x="351" y="1528"/>
                  <a:pt x="351" y="1504"/>
                </a:cubicBezTo>
                <a:cubicBezTo>
                  <a:pt x="351" y="1479"/>
                  <a:pt x="355" y="1471"/>
                  <a:pt x="344" y="1457"/>
                </a:cubicBezTo>
                <a:cubicBezTo>
                  <a:pt x="333" y="1442"/>
                  <a:pt x="335" y="1415"/>
                  <a:pt x="338" y="1392"/>
                </a:cubicBezTo>
                <a:cubicBezTo>
                  <a:pt x="340" y="1370"/>
                  <a:pt x="348" y="1354"/>
                  <a:pt x="342" y="1327"/>
                </a:cubicBezTo>
                <a:cubicBezTo>
                  <a:pt x="335" y="1299"/>
                  <a:pt x="334" y="1266"/>
                  <a:pt x="338" y="1252"/>
                </a:cubicBezTo>
                <a:cubicBezTo>
                  <a:pt x="342" y="1239"/>
                  <a:pt x="339" y="1222"/>
                  <a:pt x="329" y="1211"/>
                </a:cubicBezTo>
                <a:cubicBezTo>
                  <a:pt x="319" y="1200"/>
                  <a:pt x="334" y="1180"/>
                  <a:pt x="334" y="1168"/>
                </a:cubicBezTo>
                <a:cubicBezTo>
                  <a:pt x="334" y="1156"/>
                  <a:pt x="330" y="1104"/>
                  <a:pt x="337" y="1052"/>
                </a:cubicBezTo>
                <a:cubicBezTo>
                  <a:pt x="343" y="999"/>
                  <a:pt x="344" y="960"/>
                  <a:pt x="345" y="946"/>
                </a:cubicBezTo>
                <a:cubicBezTo>
                  <a:pt x="346" y="933"/>
                  <a:pt x="354" y="939"/>
                  <a:pt x="372" y="991"/>
                </a:cubicBezTo>
                <a:cubicBezTo>
                  <a:pt x="391" y="1043"/>
                  <a:pt x="438" y="1205"/>
                  <a:pt x="447" y="1241"/>
                </a:cubicBezTo>
                <a:cubicBezTo>
                  <a:pt x="454" y="1272"/>
                  <a:pt x="480" y="1385"/>
                  <a:pt x="491" y="1436"/>
                </a:cubicBezTo>
                <a:cubicBezTo>
                  <a:pt x="493" y="1444"/>
                  <a:pt x="494" y="1451"/>
                  <a:pt x="495" y="1455"/>
                </a:cubicBezTo>
                <a:cubicBezTo>
                  <a:pt x="501" y="1486"/>
                  <a:pt x="509" y="1548"/>
                  <a:pt x="517" y="1548"/>
                </a:cubicBezTo>
                <a:cubicBezTo>
                  <a:pt x="526" y="1548"/>
                  <a:pt x="524" y="1554"/>
                  <a:pt x="525" y="1572"/>
                </a:cubicBezTo>
                <a:cubicBezTo>
                  <a:pt x="526" y="1589"/>
                  <a:pt x="543" y="1592"/>
                  <a:pt x="553" y="1595"/>
                </a:cubicBezTo>
                <a:cubicBezTo>
                  <a:pt x="563" y="1599"/>
                  <a:pt x="566" y="1589"/>
                  <a:pt x="566" y="1589"/>
                </a:cubicBezTo>
                <a:cubicBezTo>
                  <a:pt x="566" y="1589"/>
                  <a:pt x="582" y="1623"/>
                  <a:pt x="610" y="1626"/>
                </a:cubicBezTo>
                <a:cubicBezTo>
                  <a:pt x="639" y="1630"/>
                  <a:pt x="693" y="1641"/>
                  <a:pt x="693" y="1628"/>
                </a:cubicBezTo>
                <a:cubicBezTo>
                  <a:pt x="693" y="1614"/>
                  <a:pt x="687" y="1602"/>
                  <a:pt x="669" y="1590"/>
                </a:cubicBezTo>
                <a:close/>
                <a:moveTo>
                  <a:pt x="128" y="644"/>
                </a:moveTo>
                <a:cubicBezTo>
                  <a:pt x="128" y="632"/>
                  <a:pt x="122" y="619"/>
                  <a:pt x="115" y="608"/>
                </a:cubicBezTo>
                <a:cubicBezTo>
                  <a:pt x="105" y="594"/>
                  <a:pt x="95" y="582"/>
                  <a:pt x="99" y="575"/>
                </a:cubicBezTo>
                <a:cubicBezTo>
                  <a:pt x="105" y="563"/>
                  <a:pt x="110" y="563"/>
                  <a:pt x="115" y="554"/>
                </a:cubicBezTo>
                <a:cubicBezTo>
                  <a:pt x="118" y="549"/>
                  <a:pt x="121" y="541"/>
                  <a:pt x="125" y="524"/>
                </a:cubicBezTo>
                <a:cubicBezTo>
                  <a:pt x="124" y="559"/>
                  <a:pt x="136" y="611"/>
                  <a:pt x="128" y="644"/>
                </a:cubicBezTo>
                <a:close/>
                <a:moveTo>
                  <a:pt x="411" y="689"/>
                </a:moveTo>
                <a:cubicBezTo>
                  <a:pt x="407" y="690"/>
                  <a:pt x="402" y="690"/>
                  <a:pt x="395" y="690"/>
                </a:cubicBezTo>
                <a:cubicBezTo>
                  <a:pt x="395" y="685"/>
                  <a:pt x="395" y="680"/>
                  <a:pt x="393" y="674"/>
                </a:cubicBezTo>
                <a:cubicBezTo>
                  <a:pt x="389" y="655"/>
                  <a:pt x="367" y="523"/>
                  <a:pt x="351" y="448"/>
                </a:cubicBezTo>
                <a:cubicBezTo>
                  <a:pt x="335" y="373"/>
                  <a:pt x="318" y="317"/>
                  <a:pt x="314" y="307"/>
                </a:cubicBezTo>
                <a:cubicBezTo>
                  <a:pt x="310" y="297"/>
                  <a:pt x="323" y="293"/>
                  <a:pt x="323" y="293"/>
                </a:cubicBezTo>
                <a:cubicBezTo>
                  <a:pt x="299" y="269"/>
                  <a:pt x="299" y="269"/>
                  <a:pt x="299" y="269"/>
                </a:cubicBezTo>
                <a:cubicBezTo>
                  <a:pt x="288" y="274"/>
                  <a:pt x="280" y="291"/>
                  <a:pt x="280" y="291"/>
                </a:cubicBezTo>
                <a:cubicBezTo>
                  <a:pt x="280" y="291"/>
                  <a:pt x="292" y="299"/>
                  <a:pt x="294" y="307"/>
                </a:cubicBezTo>
                <a:cubicBezTo>
                  <a:pt x="296" y="315"/>
                  <a:pt x="292" y="325"/>
                  <a:pt x="286" y="343"/>
                </a:cubicBezTo>
                <a:cubicBezTo>
                  <a:pt x="281" y="362"/>
                  <a:pt x="288" y="443"/>
                  <a:pt x="295" y="485"/>
                </a:cubicBezTo>
                <a:cubicBezTo>
                  <a:pt x="302" y="527"/>
                  <a:pt x="315" y="621"/>
                  <a:pt x="323" y="669"/>
                </a:cubicBezTo>
                <a:cubicBezTo>
                  <a:pt x="324" y="677"/>
                  <a:pt x="326" y="683"/>
                  <a:pt x="327" y="689"/>
                </a:cubicBezTo>
                <a:cubicBezTo>
                  <a:pt x="308" y="688"/>
                  <a:pt x="289" y="687"/>
                  <a:pt x="274" y="687"/>
                </a:cubicBezTo>
                <a:cubicBezTo>
                  <a:pt x="232" y="687"/>
                  <a:pt x="191" y="692"/>
                  <a:pt x="191" y="692"/>
                </a:cubicBezTo>
                <a:cubicBezTo>
                  <a:pt x="191" y="692"/>
                  <a:pt x="199" y="672"/>
                  <a:pt x="212" y="643"/>
                </a:cubicBezTo>
                <a:cubicBezTo>
                  <a:pt x="224" y="615"/>
                  <a:pt x="226" y="589"/>
                  <a:pt x="235" y="542"/>
                </a:cubicBezTo>
                <a:cubicBezTo>
                  <a:pt x="245" y="495"/>
                  <a:pt x="237" y="463"/>
                  <a:pt x="237" y="406"/>
                </a:cubicBezTo>
                <a:cubicBezTo>
                  <a:pt x="237" y="361"/>
                  <a:pt x="234" y="300"/>
                  <a:pt x="231" y="263"/>
                </a:cubicBezTo>
                <a:cubicBezTo>
                  <a:pt x="231" y="257"/>
                  <a:pt x="231" y="235"/>
                  <a:pt x="248" y="225"/>
                </a:cubicBezTo>
                <a:cubicBezTo>
                  <a:pt x="257" y="236"/>
                  <a:pt x="268" y="248"/>
                  <a:pt x="281" y="257"/>
                </a:cubicBezTo>
                <a:cubicBezTo>
                  <a:pt x="304" y="273"/>
                  <a:pt x="306" y="261"/>
                  <a:pt x="320" y="244"/>
                </a:cubicBezTo>
                <a:cubicBezTo>
                  <a:pt x="326" y="237"/>
                  <a:pt x="330" y="232"/>
                  <a:pt x="334" y="227"/>
                </a:cubicBezTo>
                <a:cubicBezTo>
                  <a:pt x="334" y="227"/>
                  <a:pt x="334" y="227"/>
                  <a:pt x="334" y="227"/>
                </a:cubicBezTo>
                <a:cubicBezTo>
                  <a:pt x="353" y="218"/>
                  <a:pt x="370" y="255"/>
                  <a:pt x="370" y="255"/>
                </a:cubicBezTo>
                <a:cubicBezTo>
                  <a:pt x="382" y="288"/>
                  <a:pt x="381" y="349"/>
                  <a:pt x="381" y="413"/>
                </a:cubicBezTo>
                <a:cubicBezTo>
                  <a:pt x="381" y="478"/>
                  <a:pt x="393" y="542"/>
                  <a:pt x="406" y="589"/>
                </a:cubicBezTo>
                <a:cubicBezTo>
                  <a:pt x="418" y="636"/>
                  <a:pt x="437" y="678"/>
                  <a:pt x="437" y="678"/>
                </a:cubicBezTo>
                <a:cubicBezTo>
                  <a:pt x="437" y="678"/>
                  <a:pt x="426" y="684"/>
                  <a:pt x="411" y="689"/>
                </a:cubicBezTo>
                <a:close/>
                <a:moveTo>
                  <a:pt x="491" y="631"/>
                </a:moveTo>
                <a:cubicBezTo>
                  <a:pt x="489" y="627"/>
                  <a:pt x="490" y="600"/>
                  <a:pt x="484" y="579"/>
                </a:cubicBezTo>
                <a:cubicBezTo>
                  <a:pt x="477" y="556"/>
                  <a:pt x="474" y="524"/>
                  <a:pt x="473" y="485"/>
                </a:cubicBezTo>
                <a:cubicBezTo>
                  <a:pt x="473" y="485"/>
                  <a:pt x="482" y="518"/>
                  <a:pt x="491" y="538"/>
                </a:cubicBezTo>
                <a:cubicBezTo>
                  <a:pt x="495" y="547"/>
                  <a:pt x="498" y="553"/>
                  <a:pt x="501" y="553"/>
                </a:cubicBezTo>
                <a:cubicBezTo>
                  <a:pt x="511" y="556"/>
                  <a:pt x="512" y="570"/>
                  <a:pt x="501" y="576"/>
                </a:cubicBezTo>
                <a:cubicBezTo>
                  <a:pt x="490" y="582"/>
                  <a:pt x="498" y="624"/>
                  <a:pt x="493" y="630"/>
                </a:cubicBezTo>
                <a:cubicBezTo>
                  <a:pt x="492" y="631"/>
                  <a:pt x="491" y="631"/>
                  <a:pt x="491" y="631"/>
                </a:cubicBezTo>
                <a:close/>
              </a:path>
            </a:pathLst>
          </a:custGeom>
          <a:solidFill>
            <a:schemeClr val="bg1">
              <a:lumMod val="50000"/>
            </a:schemeClr>
          </a:solidFill>
          <a:ln>
            <a:noFill/>
          </a:ln>
          <a:effectLst>
            <a:outerShdw blurRad="76200" dir="13500000" sy="23000" kx="1200000" algn="br" rotWithShape="0">
              <a:prstClr val="black">
                <a:alpha val="6000"/>
              </a:prstClr>
            </a:outerShdw>
          </a:effectLst>
        </p:spPr>
        <p:txBody>
          <a:bodyPr vert="horz" wrap="square" lIns="45690" tIns="22845" rIns="45690" bIns="22845" numCol="1" anchor="t" anchorCtr="0" compatLnSpc="1">
            <a:prstTxWarp prst="textNoShape">
              <a:avLst/>
            </a:prstTxWarp>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endParaRPr lang="id-ID" sz="900" dirty="0">
              <a:latin typeface="Open Sans Light"/>
            </a:endParaRPr>
          </a:p>
        </p:txBody>
      </p:sp>
      <p:grpSp>
        <p:nvGrpSpPr>
          <p:cNvPr id="20" name="Group 19">
            <a:extLst>
              <a:ext uri="{FF2B5EF4-FFF2-40B4-BE49-F238E27FC236}">
                <a16:creationId xmlns="" xmlns:a16="http://schemas.microsoft.com/office/drawing/2014/main" id="{61275EAB-9F2D-4CAA-A9FB-F880D3267218}"/>
              </a:ext>
            </a:extLst>
          </p:cNvPr>
          <p:cNvGrpSpPr/>
          <p:nvPr/>
        </p:nvGrpSpPr>
        <p:grpSpPr>
          <a:xfrm>
            <a:off x="1427820" y="1991627"/>
            <a:ext cx="2164493" cy="244760"/>
            <a:chOff x="1848067" y="2697524"/>
            <a:chExt cx="2311184" cy="316190"/>
          </a:xfrm>
        </p:grpSpPr>
        <p:cxnSp>
          <p:nvCxnSpPr>
            <p:cNvPr id="21" name="Straight Connector 20">
              <a:extLst>
                <a:ext uri="{FF2B5EF4-FFF2-40B4-BE49-F238E27FC236}">
                  <a16:creationId xmlns="" xmlns:a16="http://schemas.microsoft.com/office/drawing/2014/main" id="{0C2F9E93-7B51-4850-9585-E8FE90F8A7C3}"/>
                </a:ext>
              </a:extLst>
            </p:cNvPr>
            <p:cNvCxnSpPr/>
            <p:nvPr/>
          </p:nvCxnSpPr>
          <p:spPr>
            <a:xfrm flipH="1" flipV="1">
              <a:off x="3661285" y="2697524"/>
              <a:ext cx="497966" cy="31619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5C15109C-E712-49E5-944D-2D6B1D1E24C2}"/>
                </a:ext>
              </a:extLst>
            </p:cNvPr>
            <p:cNvCxnSpPr/>
            <p:nvPr/>
          </p:nvCxnSpPr>
          <p:spPr>
            <a:xfrm flipH="1">
              <a:off x="1848067" y="2697524"/>
              <a:ext cx="1813219" cy="0"/>
            </a:xfrm>
            <a:prstGeom prst="line">
              <a:avLst/>
            </a:prstGeom>
            <a:ln>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 xmlns:a16="http://schemas.microsoft.com/office/drawing/2014/main" id="{30EEA15A-A6B5-4B94-B6C5-6E9B9E609A12}"/>
              </a:ext>
            </a:extLst>
          </p:cNvPr>
          <p:cNvSpPr txBox="1"/>
          <p:nvPr/>
        </p:nvSpPr>
        <p:spPr>
          <a:xfrm>
            <a:off x="1434795" y="1708679"/>
            <a:ext cx="1599575" cy="288540"/>
          </a:xfrm>
          <a:prstGeom prst="rect">
            <a:avLst/>
          </a:prstGeom>
          <a:noFill/>
        </p:spPr>
        <p:txBody>
          <a:bodyPr wrap="square" lIns="34281" tIns="17140" rIns="34281" bIns="17140" rtlCol="0">
            <a:spAutoFit/>
          </a:bodyPr>
          <a:lstStyle/>
          <a:p>
            <a:r>
              <a:rPr lang="en-US" sz="1600" b="1">
                <a:solidFill>
                  <a:srgbClr val="134D7E"/>
                </a:solidFill>
                <a:latin typeface="Arial" charset="0"/>
                <a:cs typeface="Calibri" panose="020F0502020204030204" pitchFamily="34" charset="0"/>
              </a:rPr>
              <a:t>Người dân</a:t>
            </a:r>
            <a:endParaRPr lang="en-US" sz="1500" b="1" dirty="0">
              <a:solidFill>
                <a:srgbClr val="134D7E"/>
              </a:solidFill>
              <a:latin typeface="Open Sans"/>
              <a:cs typeface="Open Sans"/>
            </a:endParaRPr>
          </a:p>
        </p:txBody>
      </p:sp>
      <p:grpSp>
        <p:nvGrpSpPr>
          <p:cNvPr id="25" name="Group 24">
            <a:extLst>
              <a:ext uri="{FF2B5EF4-FFF2-40B4-BE49-F238E27FC236}">
                <a16:creationId xmlns="" xmlns:a16="http://schemas.microsoft.com/office/drawing/2014/main" id="{51D10C5F-F9F5-4D3B-95B0-80624B46065C}"/>
              </a:ext>
            </a:extLst>
          </p:cNvPr>
          <p:cNvGrpSpPr/>
          <p:nvPr/>
        </p:nvGrpSpPr>
        <p:grpSpPr>
          <a:xfrm>
            <a:off x="5449381" y="2029110"/>
            <a:ext cx="2004508" cy="190886"/>
            <a:chOff x="7528087" y="2680840"/>
            <a:chExt cx="2061939" cy="316190"/>
          </a:xfrm>
        </p:grpSpPr>
        <p:cxnSp>
          <p:nvCxnSpPr>
            <p:cNvPr id="26" name="Straight Connector 25">
              <a:extLst>
                <a:ext uri="{FF2B5EF4-FFF2-40B4-BE49-F238E27FC236}">
                  <a16:creationId xmlns="" xmlns:a16="http://schemas.microsoft.com/office/drawing/2014/main" id="{F5A8B04C-AC26-4BB8-B4C8-0659F7186285}"/>
                </a:ext>
              </a:extLst>
            </p:cNvPr>
            <p:cNvCxnSpPr/>
            <p:nvPr/>
          </p:nvCxnSpPr>
          <p:spPr>
            <a:xfrm flipV="1">
              <a:off x="7528087" y="2680840"/>
              <a:ext cx="497966" cy="31619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23DD27A7-DADC-47E3-9215-BEA8AF5BDD54}"/>
                </a:ext>
              </a:extLst>
            </p:cNvPr>
            <p:cNvCxnSpPr/>
            <p:nvPr/>
          </p:nvCxnSpPr>
          <p:spPr>
            <a:xfrm>
              <a:off x="8026053" y="2680840"/>
              <a:ext cx="1563973" cy="0"/>
            </a:xfrm>
            <a:prstGeom prst="line">
              <a:avLst/>
            </a:prstGeom>
            <a:ln>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 xmlns:a16="http://schemas.microsoft.com/office/drawing/2014/main" id="{D57C71C0-110D-418C-A36A-D528B7C29F01}"/>
              </a:ext>
            </a:extLst>
          </p:cNvPr>
          <p:cNvSpPr txBox="1"/>
          <p:nvPr/>
        </p:nvSpPr>
        <p:spPr>
          <a:xfrm>
            <a:off x="5077829" y="1729837"/>
            <a:ext cx="2365932" cy="542456"/>
          </a:xfrm>
          <a:prstGeom prst="rect">
            <a:avLst/>
          </a:prstGeom>
          <a:noFill/>
        </p:spPr>
        <p:txBody>
          <a:bodyPr wrap="square" lIns="34281" tIns="17140" rIns="34281" bIns="17140" rtlCol="0">
            <a:spAutoFit/>
          </a:bodyPr>
          <a:lstStyle/>
          <a:p>
            <a:pPr algn="r"/>
            <a:r>
              <a:rPr lang="en-US" sz="1600" b="1">
                <a:solidFill>
                  <a:srgbClr val="134D7E"/>
                </a:solidFill>
                <a:latin typeface="Arial" charset="0"/>
                <a:cs typeface="Calibri" panose="020F0502020204030204" pitchFamily="34" charset="0"/>
              </a:rPr>
              <a:t>Cán bộ chuyên viên nhà nước</a:t>
            </a:r>
            <a:endParaRPr lang="en-US" sz="1500" b="1" dirty="0">
              <a:solidFill>
                <a:srgbClr val="134D7E"/>
              </a:solidFill>
              <a:latin typeface="Open Sans"/>
              <a:cs typeface="Open Sans"/>
            </a:endParaRPr>
          </a:p>
        </p:txBody>
      </p:sp>
      <p:grpSp>
        <p:nvGrpSpPr>
          <p:cNvPr id="30" name="Group 29">
            <a:extLst>
              <a:ext uri="{FF2B5EF4-FFF2-40B4-BE49-F238E27FC236}">
                <a16:creationId xmlns="" xmlns:a16="http://schemas.microsoft.com/office/drawing/2014/main" id="{011BB275-71D7-4EE1-90FF-4FF113249305}"/>
              </a:ext>
            </a:extLst>
          </p:cNvPr>
          <p:cNvGrpSpPr/>
          <p:nvPr/>
        </p:nvGrpSpPr>
        <p:grpSpPr>
          <a:xfrm flipV="1">
            <a:off x="5449381" y="2975838"/>
            <a:ext cx="2004508" cy="324833"/>
            <a:chOff x="7528087" y="2680840"/>
            <a:chExt cx="2061939" cy="316190"/>
          </a:xfrm>
        </p:grpSpPr>
        <p:cxnSp>
          <p:nvCxnSpPr>
            <p:cNvPr id="31" name="Straight Connector 30">
              <a:extLst>
                <a:ext uri="{FF2B5EF4-FFF2-40B4-BE49-F238E27FC236}">
                  <a16:creationId xmlns="" xmlns:a16="http://schemas.microsoft.com/office/drawing/2014/main" id="{6EF6E5A1-DC37-4780-94A4-CEBE0E7E0B7E}"/>
                </a:ext>
              </a:extLst>
            </p:cNvPr>
            <p:cNvCxnSpPr/>
            <p:nvPr/>
          </p:nvCxnSpPr>
          <p:spPr>
            <a:xfrm flipV="1">
              <a:off x="7528087" y="2680840"/>
              <a:ext cx="497966" cy="31619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544496E6-0E21-4512-B264-9DFBA9EB1CB9}"/>
                </a:ext>
              </a:extLst>
            </p:cNvPr>
            <p:cNvCxnSpPr/>
            <p:nvPr/>
          </p:nvCxnSpPr>
          <p:spPr>
            <a:xfrm>
              <a:off x="8026053" y="2680840"/>
              <a:ext cx="1563973" cy="0"/>
            </a:xfrm>
            <a:prstGeom prst="line">
              <a:avLst/>
            </a:prstGeom>
            <a:ln>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 xmlns:a16="http://schemas.microsoft.com/office/drawing/2014/main" id="{678C50B1-0D87-455C-AECA-05344D4A60D0}"/>
              </a:ext>
            </a:extLst>
          </p:cNvPr>
          <p:cNvSpPr txBox="1"/>
          <p:nvPr/>
        </p:nvSpPr>
        <p:spPr>
          <a:xfrm>
            <a:off x="5529086" y="3001398"/>
            <a:ext cx="1914675" cy="542456"/>
          </a:xfrm>
          <a:prstGeom prst="rect">
            <a:avLst/>
          </a:prstGeom>
          <a:noFill/>
        </p:spPr>
        <p:txBody>
          <a:bodyPr wrap="square" lIns="34281" tIns="17140" rIns="34281" bIns="17140" rtlCol="0">
            <a:spAutoFit/>
          </a:bodyPr>
          <a:lstStyle/>
          <a:p>
            <a:pPr algn="r"/>
            <a:r>
              <a:rPr lang="en-US" sz="1600" b="1">
                <a:solidFill>
                  <a:srgbClr val="134D7E"/>
                </a:solidFill>
                <a:latin typeface="Arial" charset="0"/>
                <a:cs typeface="Calibri" panose="020F0502020204030204" pitchFamily="34" charset="0"/>
              </a:rPr>
              <a:t>Lãnh đạo</a:t>
            </a:r>
            <a:r>
              <a:rPr lang="vi-VN" sz="1600" b="1">
                <a:solidFill>
                  <a:srgbClr val="134D7E"/>
                </a:solidFill>
                <a:latin typeface="Arial" charset="0"/>
                <a:cs typeface="Calibri" panose="020F0502020204030204" pitchFamily="34" charset="0"/>
              </a:rPr>
              <a:t> </a:t>
            </a:r>
            <a:r>
              <a:rPr lang="en-US" sz="1600" b="1">
                <a:solidFill>
                  <a:srgbClr val="134D7E"/>
                </a:solidFill>
                <a:latin typeface="Arial" charset="0"/>
                <a:cs typeface="Calibri" panose="020F0502020204030204" pitchFamily="34" charset="0"/>
              </a:rPr>
              <a:t>nhà nước</a:t>
            </a:r>
            <a:endParaRPr lang="en-US" sz="1500" b="1" dirty="0">
              <a:solidFill>
                <a:srgbClr val="134D7E"/>
              </a:solidFill>
              <a:latin typeface="Open Sans"/>
              <a:cs typeface="Open Sans"/>
            </a:endParaRPr>
          </a:p>
        </p:txBody>
      </p:sp>
      <p:grpSp>
        <p:nvGrpSpPr>
          <p:cNvPr id="35" name="Group 34">
            <a:extLst>
              <a:ext uri="{FF2B5EF4-FFF2-40B4-BE49-F238E27FC236}">
                <a16:creationId xmlns="" xmlns:a16="http://schemas.microsoft.com/office/drawing/2014/main" id="{59DC9368-ACFE-4C69-A1D0-DA18FF875B83}"/>
              </a:ext>
            </a:extLst>
          </p:cNvPr>
          <p:cNvGrpSpPr/>
          <p:nvPr/>
        </p:nvGrpSpPr>
        <p:grpSpPr>
          <a:xfrm flipV="1">
            <a:off x="1427820" y="2975838"/>
            <a:ext cx="2164493" cy="321025"/>
            <a:chOff x="1848067" y="2697524"/>
            <a:chExt cx="2311184" cy="316190"/>
          </a:xfrm>
        </p:grpSpPr>
        <p:cxnSp>
          <p:nvCxnSpPr>
            <p:cNvPr id="36" name="Straight Connector 35">
              <a:extLst>
                <a:ext uri="{FF2B5EF4-FFF2-40B4-BE49-F238E27FC236}">
                  <a16:creationId xmlns="" xmlns:a16="http://schemas.microsoft.com/office/drawing/2014/main" id="{B0C9B840-D18F-4F0A-8B17-2AA1360D840A}"/>
                </a:ext>
              </a:extLst>
            </p:cNvPr>
            <p:cNvCxnSpPr/>
            <p:nvPr/>
          </p:nvCxnSpPr>
          <p:spPr>
            <a:xfrm flipH="1" flipV="1">
              <a:off x="3661285" y="2697524"/>
              <a:ext cx="497966" cy="31619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003B2B5E-7085-49F7-A913-6DC6E396A0E0}"/>
                </a:ext>
              </a:extLst>
            </p:cNvPr>
            <p:cNvCxnSpPr/>
            <p:nvPr/>
          </p:nvCxnSpPr>
          <p:spPr>
            <a:xfrm flipH="1">
              <a:off x="1848067" y="2697524"/>
              <a:ext cx="1813219" cy="0"/>
            </a:xfrm>
            <a:prstGeom prst="line">
              <a:avLst/>
            </a:prstGeom>
            <a:ln>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 xmlns:a16="http://schemas.microsoft.com/office/drawing/2014/main" id="{9E8263DF-84F4-4051-8A9F-027881958F60}"/>
              </a:ext>
            </a:extLst>
          </p:cNvPr>
          <p:cNvSpPr txBox="1"/>
          <p:nvPr/>
        </p:nvSpPr>
        <p:spPr>
          <a:xfrm>
            <a:off x="1434795" y="3005200"/>
            <a:ext cx="1599575" cy="288540"/>
          </a:xfrm>
          <a:prstGeom prst="rect">
            <a:avLst/>
          </a:prstGeom>
          <a:noFill/>
        </p:spPr>
        <p:txBody>
          <a:bodyPr wrap="square" lIns="34281" tIns="17140" rIns="34281" bIns="17140" rtlCol="0">
            <a:spAutoFit/>
          </a:bodyPr>
          <a:lstStyle/>
          <a:p>
            <a:r>
              <a:rPr lang="en-US" sz="1600" b="1">
                <a:solidFill>
                  <a:srgbClr val="134D7E"/>
                </a:solidFill>
                <a:latin typeface="Arial" charset="0"/>
                <a:cs typeface="Calibri" panose="020F0502020204030204" pitchFamily="34" charset="0"/>
              </a:rPr>
              <a:t>Doanh nghiệp</a:t>
            </a:r>
            <a:endParaRPr lang="en-US" sz="1500" b="1" dirty="0">
              <a:solidFill>
                <a:srgbClr val="134D7E"/>
              </a:solidFill>
              <a:latin typeface="Open Sans"/>
              <a:cs typeface="Open Sans"/>
            </a:endParaRPr>
          </a:p>
        </p:txBody>
      </p:sp>
      <p:sp>
        <p:nvSpPr>
          <p:cNvPr id="40" name="AutoShape 34">
            <a:extLst>
              <a:ext uri="{FF2B5EF4-FFF2-40B4-BE49-F238E27FC236}">
                <a16:creationId xmlns="" xmlns:a16="http://schemas.microsoft.com/office/drawing/2014/main" id="{51FD679C-1387-4F50-850D-DB202C2758E6}"/>
              </a:ext>
            </a:extLst>
          </p:cNvPr>
          <p:cNvSpPr>
            <a:spLocks/>
          </p:cNvSpPr>
          <p:nvPr/>
        </p:nvSpPr>
        <p:spPr bwMode="auto">
          <a:xfrm>
            <a:off x="952476" y="1745856"/>
            <a:ext cx="294692" cy="2885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4" y="0"/>
                </a:moveTo>
                <a:cubicBezTo>
                  <a:pt x="12264" y="0"/>
                  <a:pt x="13649" y="287"/>
                  <a:pt x="14957" y="861"/>
                </a:cubicBezTo>
                <a:cubicBezTo>
                  <a:pt x="16265" y="1434"/>
                  <a:pt x="17412" y="2210"/>
                  <a:pt x="18398" y="3198"/>
                </a:cubicBezTo>
                <a:cubicBezTo>
                  <a:pt x="19387" y="4186"/>
                  <a:pt x="20167" y="5332"/>
                  <a:pt x="20738" y="6645"/>
                </a:cubicBezTo>
                <a:cubicBezTo>
                  <a:pt x="21311" y="7958"/>
                  <a:pt x="21599" y="9341"/>
                  <a:pt x="21599" y="10801"/>
                </a:cubicBezTo>
                <a:cubicBezTo>
                  <a:pt x="21599" y="12280"/>
                  <a:pt x="21311" y="13669"/>
                  <a:pt x="20738" y="14971"/>
                </a:cubicBezTo>
                <a:cubicBezTo>
                  <a:pt x="20167" y="16272"/>
                  <a:pt x="19387" y="17413"/>
                  <a:pt x="18398" y="18401"/>
                </a:cubicBezTo>
                <a:cubicBezTo>
                  <a:pt x="17412" y="19386"/>
                  <a:pt x="16265" y="20171"/>
                  <a:pt x="14957" y="20738"/>
                </a:cubicBezTo>
                <a:cubicBezTo>
                  <a:pt x="13649" y="21312"/>
                  <a:pt x="12264" y="21599"/>
                  <a:pt x="10804" y="21599"/>
                </a:cubicBezTo>
                <a:cubicBezTo>
                  <a:pt x="9326" y="21599"/>
                  <a:pt x="7936" y="21312"/>
                  <a:pt x="6633" y="20738"/>
                </a:cubicBezTo>
                <a:cubicBezTo>
                  <a:pt x="5328" y="20171"/>
                  <a:pt x="4184" y="19386"/>
                  <a:pt x="3195" y="18401"/>
                </a:cubicBezTo>
                <a:cubicBezTo>
                  <a:pt x="2209" y="17413"/>
                  <a:pt x="1429" y="16272"/>
                  <a:pt x="856" y="14971"/>
                </a:cubicBezTo>
                <a:cubicBezTo>
                  <a:pt x="285" y="13669"/>
                  <a:pt x="0" y="12280"/>
                  <a:pt x="0" y="10801"/>
                </a:cubicBezTo>
                <a:cubicBezTo>
                  <a:pt x="0" y="9341"/>
                  <a:pt x="285" y="7958"/>
                  <a:pt x="856" y="6645"/>
                </a:cubicBezTo>
                <a:cubicBezTo>
                  <a:pt x="1429" y="5332"/>
                  <a:pt x="2209" y="4186"/>
                  <a:pt x="3195" y="3198"/>
                </a:cubicBezTo>
                <a:cubicBezTo>
                  <a:pt x="4184" y="2210"/>
                  <a:pt x="5328" y="1434"/>
                  <a:pt x="6633" y="861"/>
                </a:cubicBezTo>
                <a:cubicBezTo>
                  <a:pt x="7936" y="285"/>
                  <a:pt x="9326" y="0"/>
                  <a:pt x="10804" y="0"/>
                </a:cubicBezTo>
                <a:moveTo>
                  <a:pt x="6450" y="2241"/>
                </a:moveTo>
                <a:cubicBezTo>
                  <a:pt x="6133" y="2258"/>
                  <a:pt x="5783" y="2408"/>
                  <a:pt x="5393" y="2687"/>
                </a:cubicBezTo>
                <a:cubicBezTo>
                  <a:pt x="5006" y="2969"/>
                  <a:pt x="4627" y="3294"/>
                  <a:pt x="4257" y="3658"/>
                </a:cubicBezTo>
                <a:cubicBezTo>
                  <a:pt x="3890" y="4028"/>
                  <a:pt x="3548" y="4409"/>
                  <a:pt x="3237" y="4793"/>
                </a:cubicBezTo>
                <a:cubicBezTo>
                  <a:pt x="2927" y="5186"/>
                  <a:pt x="2684" y="5505"/>
                  <a:pt x="2514" y="5753"/>
                </a:cubicBezTo>
                <a:lnTo>
                  <a:pt x="2568" y="5753"/>
                </a:lnTo>
                <a:cubicBezTo>
                  <a:pt x="2604" y="5753"/>
                  <a:pt x="2661" y="5742"/>
                  <a:pt x="2737" y="5716"/>
                </a:cubicBezTo>
                <a:cubicBezTo>
                  <a:pt x="2814" y="5688"/>
                  <a:pt x="2850" y="5728"/>
                  <a:pt x="2850" y="5838"/>
                </a:cubicBezTo>
                <a:cubicBezTo>
                  <a:pt x="2850" y="5875"/>
                  <a:pt x="2839" y="5920"/>
                  <a:pt x="2811" y="5979"/>
                </a:cubicBezTo>
                <a:cubicBezTo>
                  <a:pt x="2783" y="6035"/>
                  <a:pt x="2833" y="6069"/>
                  <a:pt x="2961" y="6069"/>
                </a:cubicBezTo>
                <a:cubicBezTo>
                  <a:pt x="2997" y="6069"/>
                  <a:pt x="3020" y="6041"/>
                  <a:pt x="3028" y="5985"/>
                </a:cubicBezTo>
                <a:cubicBezTo>
                  <a:pt x="3037" y="5931"/>
                  <a:pt x="3051" y="5931"/>
                  <a:pt x="3068" y="5985"/>
                </a:cubicBezTo>
                <a:lnTo>
                  <a:pt x="3122" y="6199"/>
                </a:lnTo>
                <a:lnTo>
                  <a:pt x="3122" y="6227"/>
                </a:lnTo>
                <a:cubicBezTo>
                  <a:pt x="3122" y="6267"/>
                  <a:pt x="3099" y="6295"/>
                  <a:pt x="3054" y="6312"/>
                </a:cubicBezTo>
                <a:cubicBezTo>
                  <a:pt x="3011" y="6326"/>
                  <a:pt x="2997" y="6354"/>
                  <a:pt x="3014" y="6394"/>
                </a:cubicBezTo>
                <a:cubicBezTo>
                  <a:pt x="3051" y="6428"/>
                  <a:pt x="3093" y="6442"/>
                  <a:pt x="3141" y="6442"/>
                </a:cubicBezTo>
                <a:lnTo>
                  <a:pt x="3271" y="6442"/>
                </a:lnTo>
                <a:lnTo>
                  <a:pt x="3325" y="6417"/>
                </a:lnTo>
                <a:lnTo>
                  <a:pt x="3353" y="6394"/>
                </a:lnTo>
                <a:cubicBezTo>
                  <a:pt x="3353" y="6442"/>
                  <a:pt x="3379" y="6481"/>
                  <a:pt x="3432" y="6504"/>
                </a:cubicBezTo>
                <a:cubicBezTo>
                  <a:pt x="3489" y="6532"/>
                  <a:pt x="3534" y="6544"/>
                  <a:pt x="3568" y="6544"/>
                </a:cubicBezTo>
                <a:lnTo>
                  <a:pt x="3596" y="6544"/>
                </a:lnTo>
                <a:cubicBezTo>
                  <a:pt x="3596" y="6558"/>
                  <a:pt x="3576" y="6575"/>
                  <a:pt x="3543" y="6592"/>
                </a:cubicBezTo>
                <a:cubicBezTo>
                  <a:pt x="3506" y="6614"/>
                  <a:pt x="3506" y="6642"/>
                  <a:pt x="3543" y="6673"/>
                </a:cubicBezTo>
                <a:lnTo>
                  <a:pt x="3853" y="6730"/>
                </a:lnTo>
                <a:lnTo>
                  <a:pt x="3853" y="6758"/>
                </a:lnTo>
                <a:lnTo>
                  <a:pt x="4043" y="7148"/>
                </a:lnTo>
                <a:cubicBezTo>
                  <a:pt x="4043" y="7182"/>
                  <a:pt x="4028" y="7232"/>
                  <a:pt x="4003" y="7280"/>
                </a:cubicBezTo>
                <a:cubicBezTo>
                  <a:pt x="3975" y="7337"/>
                  <a:pt x="3944" y="7365"/>
                  <a:pt x="3907" y="7365"/>
                </a:cubicBezTo>
                <a:cubicBezTo>
                  <a:pt x="3870" y="7365"/>
                  <a:pt x="3856" y="7354"/>
                  <a:pt x="3867" y="7326"/>
                </a:cubicBezTo>
                <a:cubicBezTo>
                  <a:pt x="3876" y="7297"/>
                  <a:pt x="3879" y="7263"/>
                  <a:pt x="3879" y="7232"/>
                </a:cubicBezTo>
                <a:cubicBezTo>
                  <a:pt x="3879" y="7193"/>
                  <a:pt x="3870" y="7159"/>
                  <a:pt x="3853" y="7134"/>
                </a:cubicBezTo>
                <a:cubicBezTo>
                  <a:pt x="3836" y="7105"/>
                  <a:pt x="3769" y="7094"/>
                  <a:pt x="3650" y="7094"/>
                </a:cubicBezTo>
                <a:cubicBezTo>
                  <a:pt x="3633" y="7094"/>
                  <a:pt x="3608" y="7100"/>
                  <a:pt x="3582" y="7105"/>
                </a:cubicBezTo>
                <a:cubicBezTo>
                  <a:pt x="3554" y="7117"/>
                  <a:pt x="3551" y="7139"/>
                  <a:pt x="3568" y="7176"/>
                </a:cubicBezTo>
                <a:lnTo>
                  <a:pt x="3732" y="7523"/>
                </a:lnTo>
                <a:lnTo>
                  <a:pt x="3771" y="7551"/>
                </a:lnTo>
                <a:lnTo>
                  <a:pt x="3800" y="7580"/>
                </a:lnTo>
                <a:cubicBezTo>
                  <a:pt x="3709" y="7580"/>
                  <a:pt x="3647" y="7690"/>
                  <a:pt x="3616" y="7904"/>
                </a:cubicBezTo>
                <a:cubicBezTo>
                  <a:pt x="3585" y="8119"/>
                  <a:pt x="3568" y="8274"/>
                  <a:pt x="3568" y="8362"/>
                </a:cubicBezTo>
                <a:lnTo>
                  <a:pt x="3622" y="8610"/>
                </a:lnTo>
                <a:lnTo>
                  <a:pt x="3650" y="8686"/>
                </a:lnTo>
                <a:lnTo>
                  <a:pt x="3650" y="8743"/>
                </a:lnTo>
                <a:lnTo>
                  <a:pt x="3596" y="9002"/>
                </a:lnTo>
                <a:lnTo>
                  <a:pt x="3989" y="9581"/>
                </a:lnTo>
                <a:lnTo>
                  <a:pt x="4071" y="9581"/>
                </a:lnTo>
                <a:cubicBezTo>
                  <a:pt x="4088" y="9618"/>
                  <a:pt x="4079" y="9652"/>
                  <a:pt x="4043" y="9691"/>
                </a:cubicBezTo>
                <a:cubicBezTo>
                  <a:pt x="4006" y="9725"/>
                  <a:pt x="3997" y="9762"/>
                  <a:pt x="4014" y="9796"/>
                </a:cubicBezTo>
                <a:lnTo>
                  <a:pt x="4125" y="9906"/>
                </a:lnTo>
                <a:cubicBezTo>
                  <a:pt x="4125" y="9993"/>
                  <a:pt x="4142" y="10061"/>
                  <a:pt x="4178" y="10098"/>
                </a:cubicBezTo>
                <a:cubicBezTo>
                  <a:pt x="4212" y="10143"/>
                  <a:pt x="4272" y="10197"/>
                  <a:pt x="4353" y="10270"/>
                </a:cubicBezTo>
                <a:cubicBezTo>
                  <a:pt x="4334" y="10380"/>
                  <a:pt x="4427" y="10479"/>
                  <a:pt x="4630" y="10572"/>
                </a:cubicBezTo>
                <a:cubicBezTo>
                  <a:pt x="4834" y="10668"/>
                  <a:pt x="4961" y="10733"/>
                  <a:pt x="5017" y="10773"/>
                </a:cubicBezTo>
                <a:cubicBezTo>
                  <a:pt x="5088" y="10976"/>
                  <a:pt x="5178" y="11179"/>
                  <a:pt x="5286" y="11382"/>
                </a:cubicBezTo>
                <a:cubicBezTo>
                  <a:pt x="5393" y="11588"/>
                  <a:pt x="5526" y="11758"/>
                  <a:pt x="5679" y="11908"/>
                </a:cubicBezTo>
                <a:lnTo>
                  <a:pt x="5707" y="12094"/>
                </a:lnTo>
                <a:cubicBezTo>
                  <a:pt x="5707" y="12111"/>
                  <a:pt x="5684" y="12133"/>
                  <a:pt x="5639" y="12150"/>
                </a:cubicBezTo>
                <a:cubicBezTo>
                  <a:pt x="5594" y="12167"/>
                  <a:pt x="5588" y="12195"/>
                  <a:pt x="5625" y="12227"/>
                </a:cubicBezTo>
                <a:lnTo>
                  <a:pt x="5842" y="12325"/>
                </a:lnTo>
                <a:cubicBezTo>
                  <a:pt x="5876" y="12289"/>
                  <a:pt x="5924" y="12325"/>
                  <a:pt x="5984" y="12433"/>
                </a:cubicBezTo>
                <a:cubicBezTo>
                  <a:pt x="6040" y="12543"/>
                  <a:pt x="6088" y="12613"/>
                  <a:pt x="6125" y="12647"/>
                </a:cubicBezTo>
                <a:lnTo>
                  <a:pt x="6097" y="12729"/>
                </a:lnTo>
                <a:lnTo>
                  <a:pt x="6261" y="12961"/>
                </a:lnTo>
                <a:lnTo>
                  <a:pt x="6342" y="12989"/>
                </a:lnTo>
                <a:lnTo>
                  <a:pt x="6396" y="12879"/>
                </a:lnTo>
                <a:cubicBezTo>
                  <a:pt x="6359" y="12788"/>
                  <a:pt x="6297" y="12667"/>
                  <a:pt x="6207" y="12520"/>
                </a:cubicBezTo>
                <a:cubicBezTo>
                  <a:pt x="6116" y="12370"/>
                  <a:pt x="6023" y="12226"/>
                  <a:pt x="5930" y="12088"/>
                </a:cubicBezTo>
                <a:cubicBezTo>
                  <a:pt x="5834" y="11947"/>
                  <a:pt x="5755" y="11826"/>
                  <a:pt x="5693" y="11710"/>
                </a:cubicBezTo>
                <a:cubicBezTo>
                  <a:pt x="5628" y="11600"/>
                  <a:pt x="5597" y="11532"/>
                  <a:pt x="5597" y="11515"/>
                </a:cubicBezTo>
                <a:cubicBezTo>
                  <a:pt x="5597" y="11492"/>
                  <a:pt x="5588" y="11422"/>
                  <a:pt x="5571" y="11295"/>
                </a:cubicBezTo>
                <a:cubicBezTo>
                  <a:pt x="5551" y="11168"/>
                  <a:pt x="5534" y="11097"/>
                  <a:pt x="5517" y="11069"/>
                </a:cubicBezTo>
                <a:cubicBezTo>
                  <a:pt x="5571" y="11103"/>
                  <a:pt x="5639" y="11137"/>
                  <a:pt x="5721" y="11168"/>
                </a:cubicBezTo>
                <a:cubicBezTo>
                  <a:pt x="5800" y="11202"/>
                  <a:pt x="5868" y="11235"/>
                  <a:pt x="5922" y="11267"/>
                </a:cubicBezTo>
                <a:cubicBezTo>
                  <a:pt x="5958" y="11492"/>
                  <a:pt x="6046" y="11676"/>
                  <a:pt x="6187" y="11809"/>
                </a:cubicBezTo>
                <a:cubicBezTo>
                  <a:pt x="6326" y="11947"/>
                  <a:pt x="6450" y="12099"/>
                  <a:pt x="6557" y="12272"/>
                </a:cubicBezTo>
                <a:cubicBezTo>
                  <a:pt x="6520" y="12305"/>
                  <a:pt x="6520" y="12325"/>
                  <a:pt x="6557" y="12337"/>
                </a:cubicBezTo>
                <a:cubicBezTo>
                  <a:pt x="6594" y="12348"/>
                  <a:pt x="6625" y="12354"/>
                  <a:pt x="6653" y="12354"/>
                </a:cubicBezTo>
                <a:cubicBezTo>
                  <a:pt x="6687" y="12387"/>
                  <a:pt x="6707" y="12452"/>
                  <a:pt x="6707" y="12543"/>
                </a:cubicBezTo>
                <a:cubicBezTo>
                  <a:pt x="6834" y="12684"/>
                  <a:pt x="6998" y="12884"/>
                  <a:pt x="7199" y="13138"/>
                </a:cubicBezTo>
                <a:cubicBezTo>
                  <a:pt x="7402" y="13384"/>
                  <a:pt x="7504" y="13584"/>
                  <a:pt x="7504" y="13731"/>
                </a:cubicBezTo>
                <a:lnTo>
                  <a:pt x="7504" y="13754"/>
                </a:lnTo>
                <a:lnTo>
                  <a:pt x="7450" y="13949"/>
                </a:lnTo>
                <a:cubicBezTo>
                  <a:pt x="7504" y="14090"/>
                  <a:pt x="7597" y="14205"/>
                  <a:pt x="7727" y="14290"/>
                </a:cubicBezTo>
                <a:cubicBezTo>
                  <a:pt x="7857" y="14378"/>
                  <a:pt x="7987" y="14443"/>
                  <a:pt x="8114" y="14499"/>
                </a:cubicBezTo>
                <a:lnTo>
                  <a:pt x="8168" y="14499"/>
                </a:lnTo>
                <a:cubicBezTo>
                  <a:pt x="8349" y="14592"/>
                  <a:pt x="8532" y="14685"/>
                  <a:pt x="8721" y="14790"/>
                </a:cubicBezTo>
                <a:cubicBezTo>
                  <a:pt x="8911" y="14897"/>
                  <a:pt x="9106" y="14985"/>
                  <a:pt x="9304" y="15055"/>
                </a:cubicBezTo>
                <a:lnTo>
                  <a:pt x="9614" y="14863"/>
                </a:lnTo>
                <a:cubicBezTo>
                  <a:pt x="9688" y="14886"/>
                  <a:pt x="9764" y="14928"/>
                  <a:pt x="9846" y="15002"/>
                </a:cubicBezTo>
                <a:cubicBezTo>
                  <a:pt x="9925" y="15072"/>
                  <a:pt x="10018" y="15154"/>
                  <a:pt x="10123" y="15250"/>
                </a:cubicBezTo>
                <a:cubicBezTo>
                  <a:pt x="10225" y="15343"/>
                  <a:pt x="10346" y="15431"/>
                  <a:pt x="10487" y="15513"/>
                </a:cubicBezTo>
                <a:cubicBezTo>
                  <a:pt x="10626" y="15597"/>
                  <a:pt x="10787" y="15645"/>
                  <a:pt x="10968" y="15662"/>
                </a:cubicBezTo>
                <a:cubicBezTo>
                  <a:pt x="11092" y="15575"/>
                  <a:pt x="11157" y="15597"/>
                  <a:pt x="11157" y="15727"/>
                </a:cubicBezTo>
                <a:lnTo>
                  <a:pt x="11157" y="15784"/>
                </a:lnTo>
                <a:lnTo>
                  <a:pt x="11496" y="16193"/>
                </a:lnTo>
                <a:lnTo>
                  <a:pt x="11550" y="16391"/>
                </a:lnTo>
                <a:cubicBezTo>
                  <a:pt x="11640" y="16444"/>
                  <a:pt x="11731" y="16512"/>
                  <a:pt x="11827" y="16594"/>
                </a:cubicBezTo>
                <a:cubicBezTo>
                  <a:pt x="11920" y="16676"/>
                  <a:pt x="11996" y="16766"/>
                  <a:pt x="12050" y="16865"/>
                </a:cubicBezTo>
                <a:lnTo>
                  <a:pt x="12103" y="16865"/>
                </a:lnTo>
                <a:cubicBezTo>
                  <a:pt x="12194" y="16865"/>
                  <a:pt x="12267" y="16907"/>
                  <a:pt x="12327" y="16986"/>
                </a:cubicBezTo>
                <a:cubicBezTo>
                  <a:pt x="12386" y="17068"/>
                  <a:pt x="12459" y="17108"/>
                  <a:pt x="12550" y="17108"/>
                </a:cubicBezTo>
                <a:cubicBezTo>
                  <a:pt x="12604" y="17108"/>
                  <a:pt x="12632" y="17079"/>
                  <a:pt x="12632" y="17029"/>
                </a:cubicBezTo>
                <a:cubicBezTo>
                  <a:pt x="12632" y="16902"/>
                  <a:pt x="12640" y="16820"/>
                  <a:pt x="12657" y="16777"/>
                </a:cubicBezTo>
                <a:cubicBezTo>
                  <a:pt x="12674" y="16738"/>
                  <a:pt x="12700" y="16710"/>
                  <a:pt x="12725" y="16704"/>
                </a:cubicBezTo>
                <a:cubicBezTo>
                  <a:pt x="12753" y="16693"/>
                  <a:pt x="12782" y="16687"/>
                  <a:pt x="12807" y="16687"/>
                </a:cubicBezTo>
                <a:cubicBezTo>
                  <a:pt x="12835" y="16687"/>
                  <a:pt x="12849" y="16670"/>
                  <a:pt x="12849" y="16633"/>
                </a:cubicBezTo>
                <a:lnTo>
                  <a:pt x="12793" y="16554"/>
                </a:lnTo>
                <a:cubicBezTo>
                  <a:pt x="12756" y="16554"/>
                  <a:pt x="12731" y="16577"/>
                  <a:pt x="12714" y="16622"/>
                </a:cubicBezTo>
                <a:cubicBezTo>
                  <a:pt x="12694" y="16667"/>
                  <a:pt x="12669" y="16670"/>
                  <a:pt x="12632" y="16633"/>
                </a:cubicBezTo>
                <a:lnTo>
                  <a:pt x="12440" y="16743"/>
                </a:lnTo>
                <a:lnTo>
                  <a:pt x="12211" y="16687"/>
                </a:lnTo>
                <a:lnTo>
                  <a:pt x="11889" y="16136"/>
                </a:lnTo>
                <a:lnTo>
                  <a:pt x="11996" y="15366"/>
                </a:lnTo>
                <a:cubicBezTo>
                  <a:pt x="12013" y="15332"/>
                  <a:pt x="11979" y="15287"/>
                  <a:pt x="11894" y="15244"/>
                </a:cubicBezTo>
                <a:cubicBezTo>
                  <a:pt x="11807" y="15199"/>
                  <a:pt x="11784" y="15154"/>
                  <a:pt x="11818" y="15112"/>
                </a:cubicBezTo>
                <a:cubicBezTo>
                  <a:pt x="11694" y="15032"/>
                  <a:pt x="11541" y="15001"/>
                  <a:pt x="11360" y="15001"/>
                </a:cubicBezTo>
                <a:cubicBezTo>
                  <a:pt x="11324" y="15001"/>
                  <a:pt x="11230" y="15013"/>
                  <a:pt x="11083" y="15038"/>
                </a:cubicBezTo>
                <a:cubicBezTo>
                  <a:pt x="10934" y="15066"/>
                  <a:pt x="10857" y="15055"/>
                  <a:pt x="10857" y="15001"/>
                </a:cubicBezTo>
                <a:cubicBezTo>
                  <a:pt x="10857" y="14945"/>
                  <a:pt x="10872" y="14874"/>
                  <a:pt x="10900" y="14784"/>
                </a:cubicBezTo>
                <a:cubicBezTo>
                  <a:pt x="10925" y="14691"/>
                  <a:pt x="10959" y="14598"/>
                  <a:pt x="10993" y="14493"/>
                </a:cubicBezTo>
                <a:cubicBezTo>
                  <a:pt x="11030" y="14389"/>
                  <a:pt x="11058" y="14301"/>
                  <a:pt x="11075" y="14228"/>
                </a:cubicBezTo>
                <a:cubicBezTo>
                  <a:pt x="11092" y="14157"/>
                  <a:pt x="11103" y="14112"/>
                  <a:pt x="11103" y="14095"/>
                </a:cubicBezTo>
                <a:lnTo>
                  <a:pt x="11278" y="13731"/>
                </a:lnTo>
                <a:lnTo>
                  <a:pt x="11239" y="13677"/>
                </a:lnTo>
                <a:lnTo>
                  <a:pt x="11021" y="13621"/>
                </a:lnTo>
                <a:cubicBezTo>
                  <a:pt x="10985" y="13621"/>
                  <a:pt x="10925" y="13649"/>
                  <a:pt x="10846" y="13706"/>
                </a:cubicBezTo>
                <a:cubicBezTo>
                  <a:pt x="10764" y="13754"/>
                  <a:pt x="10685" y="13821"/>
                  <a:pt x="10609" y="13898"/>
                </a:cubicBezTo>
                <a:cubicBezTo>
                  <a:pt x="10533" y="13974"/>
                  <a:pt x="10468" y="14053"/>
                  <a:pt x="10414" y="14123"/>
                </a:cubicBezTo>
                <a:cubicBezTo>
                  <a:pt x="10360" y="14197"/>
                  <a:pt x="10332" y="14256"/>
                  <a:pt x="10332" y="14313"/>
                </a:cubicBezTo>
                <a:lnTo>
                  <a:pt x="9724" y="14442"/>
                </a:lnTo>
                <a:cubicBezTo>
                  <a:pt x="9597" y="14442"/>
                  <a:pt x="9493" y="14394"/>
                  <a:pt x="9411" y="14284"/>
                </a:cubicBezTo>
                <a:cubicBezTo>
                  <a:pt x="9377" y="14140"/>
                  <a:pt x="9301" y="13979"/>
                  <a:pt x="9182" y="13804"/>
                </a:cubicBezTo>
                <a:cubicBezTo>
                  <a:pt x="9066" y="13627"/>
                  <a:pt x="9007" y="13474"/>
                  <a:pt x="9007" y="13336"/>
                </a:cubicBezTo>
                <a:cubicBezTo>
                  <a:pt x="9007" y="13132"/>
                  <a:pt x="9041" y="12938"/>
                  <a:pt x="9114" y="12757"/>
                </a:cubicBezTo>
                <a:cubicBezTo>
                  <a:pt x="9188" y="12576"/>
                  <a:pt x="9159" y="12382"/>
                  <a:pt x="9032" y="12178"/>
                </a:cubicBezTo>
                <a:cubicBezTo>
                  <a:pt x="9052" y="12178"/>
                  <a:pt x="9075" y="12167"/>
                  <a:pt x="9100" y="12150"/>
                </a:cubicBezTo>
                <a:cubicBezTo>
                  <a:pt x="9128" y="12133"/>
                  <a:pt x="9134" y="12105"/>
                  <a:pt x="9114" y="12068"/>
                </a:cubicBezTo>
                <a:lnTo>
                  <a:pt x="9275" y="11879"/>
                </a:lnTo>
                <a:lnTo>
                  <a:pt x="9303" y="11851"/>
                </a:lnTo>
                <a:lnTo>
                  <a:pt x="9329" y="11879"/>
                </a:lnTo>
                <a:cubicBezTo>
                  <a:pt x="9456" y="11786"/>
                  <a:pt x="9623" y="11758"/>
                  <a:pt x="9832" y="11786"/>
                </a:cubicBezTo>
                <a:cubicBezTo>
                  <a:pt x="10038" y="11809"/>
                  <a:pt x="10168" y="11746"/>
                  <a:pt x="10225" y="11594"/>
                </a:cubicBezTo>
                <a:lnTo>
                  <a:pt x="10439" y="11769"/>
                </a:lnTo>
                <a:cubicBezTo>
                  <a:pt x="10476" y="11786"/>
                  <a:pt x="10516" y="11769"/>
                  <a:pt x="10561" y="11710"/>
                </a:cubicBezTo>
                <a:cubicBezTo>
                  <a:pt x="10606" y="11653"/>
                  <a:pt x="10629" y="11605"/>
                  <a:pt x="10629" y="11566"/>
                </a:cubicBezTo>
                <a:lnTo>
                  <a:pt x="10521" y="11515"/>
                </a:lnTo>
                <a:lnTo>
                  <a:pt x="11050" y="11377"/>
                </a:lnTo>
                <a:lnTo>
                  <a:pt x="11075" y="11461"/>
                </a:lnTo>
                <a:lnTo>
                  <a:pt x="11332" y="11433"/>
                </a:lnTo>
                <a:lnTo>
                  <a:pt x="11629" y="11619"/>
                </a:lnTo>
                <a:cubicBezTo>
                  <a:pt x="11665" y="11619"/>
                  <a:pt x="11702" y="11600"/>
                  <a:pt x="11739" y="11554"/>
                </a:cubicBezTo>
                <a:cubicBezTo>
                  <a:pt x="11776" y="11509"/>
                  <a:pt x="11815" y="11504"/>
                  <a:pt x="11860" y="11537"/>
                </a:cubicBezTo>
                <a:lnTo>
                  <a:pt x="12132" y="11825"/>
                </a:lnTo>
                <a:cubicBezTo>
                  <a:pt x="12095" y="11896"/>
                  <a:pt x="12089" y="11952"/>
                  <a:pt x="12118" y="11984"/>
                </a:cubicBezTo>
                <a:cubicBezTo>
                  <a:pt x="12143" y="12023"/>
                  <a:pt x="12157" y="12057"/>
                  <a:pt x="12157" y="12094"/>
                </a:cubicBezTo>
                <a:cubicBezTo>
                  <a:pt x="12157" y="12150"/>
                  <a:pt x="12205" y="12271"/>
                  <a:pt x="12298" y="12463"/>
                </a:cubicBezTo>
                <a:cubicBezTo>
                  <a:pt x="12394" y="12658"/>
                  <a:pt x="12479" y="12757"/>
                  <a:pt x="12550" y="12757"/>
                </a:cubicBezTo>
                <a:cubicBezTo>
                  <a:pt x="12640" y="12757"/>
                  <a:pt x="12680" y="12698"/>
                  <a:pt x="12671" y="12582"/>
                </a:cubicBezTo>
                <a:cubicBezTo>
                  <a:pt x="12663" y="12466"/>
                  <a:pt x="12657" y="12390"/>
                  <a:pt x="12657" y="12356"/>
                </a:cubicBezTo>
                <a:cubicBezTo>
                  <a:pt x="12657" y="12176"/>
                  <a:pt x="12620" y="11998"/>
                  <a:pt x="12550" y="11828"/>
                </a:cubicBezTo>
                <a:cubicBezTo>
                  <a:pt x="12479" y="11656"/>
                  <a:pt x="12409" y="11481"/>
                  <a:pt x="12346" y="11298"/>
                </a:cubicBezTo>
                <a:lnTo>
                  <a:pt x="12346" y="11221"/>
                </a:lnTo>
                <a:cubicBezTo>
                  <a:pt x="12346" y="11128"/>
                  <a:pt x="12403" y="11049"/>
                  <a:pt x="12516" y="10984"/>
                </a:cubicBezTo>
                <a:cubicBezTo>
                  <a:pt x="12629" y="10911"/>
                  <a:pt x="12685" y="10874"/>
                  <a:pt x="12685" y="10851"/>
                </a:cubicBezTo>
                <a:cubicBezTo>
                  <a:pt x="12776" y="10781"/>
                  <a:pt x="12878" y="10707"/>
                  <a:pt x="12991" y="10637"/>
                </a:cubicBezTo>
                <a:cubicBezTo>
                  <a:pt x="13101" y="10563"/>
                  <a:pt x="13186" y="10482"/>
                  <a:pt x="13239" y="10383"/>
                </a:cubicBezTo>
                <a:lnTo>
                  <a:pt x="13347" y="10163"/>
                </a:lnTo>
                <a:lnTo>
                  <a:pt x="13347" y="10030"/>
                </a:lnTo>
                <a:lnTo>
                  <a:pt x="13429" y="10030"/>
                </a:lnTo>
                <a:cubicBezTo>
                  <a:pt x="13465" y="10030"/>
                  <a:pt x="13482" y="10002"/>
                  <a:pt x="13482" y="9948"/>
                </a:cubicBezTo>
                <a:cubicBezTo>
                  <a:pt x="13482" y="9931"/>
                  <a:pt x="13471" y="9914"/>
                  <a:pt x="13443" y="9903"/>
                </a:cubicBezTo>
                <a:cubicBezTo>
                  <a:pt x="13414" y="9886"/>
                  <a:pt x="13383" y="9863"/>
                  <a:pt x="13347" y="9827"/>
                </a:cubicBezTo>
                <a:cubicBezTo>
                  <a:pt x="13313" y="9810"/>
                  <a:pt x="13276" y="9782"/>
                  <a:pt x="13239" y="9742"/>
                </a:cubicBezTo>
                <a:lnTo>
                  <a:pt x="13321" y="9694"/>
                </a:lnTo>
                <a:cubicBezTo>
                  <a:pt x="13358" y="9638"/>
                  <a:pt x="13383" y="9573"/>
                  <a:pt x="13403" y="9491"/>
                </a:cubicBezTo>
                <a:cubicBezTo>
                  <a:pt x="13420" y="9406"/>
                  <a:pt x="13412" y="9335"/>
                  <a:pt x="13375" y="9273"/>
                </a:cubicBezTo>
                <a:lnTo>
                  <a:pt x="13578" y="9163"/>
                </a:lnTo>
                <a:cubicBezTo>
                  <a:pt x="13558" y="9220"/>
                  <a:pt x="13578" y="9254"/>
                  <a:pt x="13632" y="9273"/>
                </a:cubicBezTo>
                <a:cubicBezTo>
                  <a:pt x="13686" y="9290"/>
                  <a:pt x="13731" y="9290"/>
                  <a:pt x="13768" y="9273"/>
                </a:cubicBezTo>
                <a:lnTo>
                  <a:pt x="13903" y="9053"/>
                </a:lnTo>
                <a:cubicBezTo>
                  <a:pt x="13866" y="8966"/>
                  <a:pt x="13844" y="8932"/>
                  <a:pt x="13835" y="8960"/>
                </a:cubicBezTo>
                <a:cubicBezTo>
                  <a:pt x="13827" y="8988"/>
                  <a:pt x="13850" y="8960"/>
                  <a:pt x="13903" y="8867"/>
                </a:cubicBezTo>
                <a:cubicBezTo>
                  <a:pt x="13994" y="8833"/>
                  <a:pt x="14081" y="8788"/>
                  <a:pt x="14166" y="8740"/>
                </a:cubicBezTo>
                <a:cubicBezTo>
                  <a:pt x="14254" y="8689"/>
                  <a:pt x="14338" y="8664"/>
                  <a:pt x="14432" y="8664"/>
                </a:cubicBezTo>
                <a:cubicBezTo>
                  <a:pt x="14448" y="8683"/>
                  <a:pt x="14465" y="8689"/>
                  <a:pt x="14485" y="8689"/>
                </a:cubicBezTo>
                <a:cubicBezTo>
                  <a:pt x="14539" y="8689"/>
                  <a:pt x="14564" y="8683"/>
                  <a:pt x="14564" y="8664"/>
                </a:cubicBezTo>
                <a:cubicBezTo>
                  <a:pt x="14564" y="8573"/>
                  <a:pt x="14547" y="8520"/>
                  <a:pt x="14511" y="8503"/>
                </a:cubicBezTo>
                <a:lnTo>
                  <a:pt x="14675" y="8167"/>
                </a:lnTo>
                <a:cubicBezTo>
                  <a:pt x="14799" y="8167"/>
                  <a:pt x="14895" y="8110"/>
                  <a:pt x="14957" y="8000"/>
                </a:cubicBezTo>
                <a:lnTo>
                  <a:pt x="15203" y="7972"/>
                </a:lnTo>
                <a:cubicBezTo>
                  <a:pt x="15257" y="7958"/>
                  <a:pt x="15282" y="7924"/>
                  <a:pt x="15282" y="7867"/>
                </a:cubicBezTo>
                <a:lnTo>
                  <a:pt x="15282" y="7842"/>
                </a:lnTo>
                <a:lnTo>
                  <a:pt x="15757" y="7704"/>
                </a:lnTo>
                <a:lnTo>
                  <a:pt x="15810" y="7554"/>
                </a:lnTo>
                <a:lnTo>
                  <a:pt x="15675" y="7368"/>
                </a:lnTo>
                <a:cubicBezTo>
                  <a:pt x="15692" y="7368"/>
                  <a:pt x="15700" y="7351"/>
                  <a:pt x="15700" y="7311"/>
                </a:cubicBezTo>
                <a:cubicBezTo>
                  <a:pt x="15700" y="7277"/>
                  <a:pt x="15683" y="7252"/>
                  <a:pt x="15646" y="7235"/>
                </a:cubicBezTo>
                <a:cubicBezTo>
                  <a:pt x="15613" y="7212"/>
                  <a:pt x="15579" y="7195"/>
                  <a:pt x="15553" y="7179"/>
                </a:cubicBezTo>
                <a:cubicBezTo>
                  <a:pt x="15525" y="7162"/>
                  <a:pt x="15494" y="7142"/>
                  <a:pt x="15457" y="7125"/>
                </a:cubicBezTo>
                <a:lnTo>
                  <a:pt x="15403" y="7150"/>
                </a:lnTo>
                <a:lnTo>
                  <a:pt x="15457" y="7125"/>
                </a:lnTo>
                <a:lnTo>
                  <a:pt x="15539" y="7125"/>
                </a:lnTo>
                <a:lnTo>
                  <a:pt x="15714" y="7125"/>
                </a:lnTo>
                <a:cubicBezTo>
                  <a:pt x="15796" y="7125"/>
                  <a:pt x="15836" y="7085"/>
                  <a:pt x="15836" y="7003"/>
                </a:cubicBezTo>
                <a:cubicBezTo>
                  <a:pt x="15836" y="6893"/>
                  <a:pt x="15774" y="6837"/>
                  <a:pt x="15646" y="6837"/>
                </a:cubicBezTo>
                <a:cubicBezTo>
                  <a:pt x="15485" y="6837"/>
                  <a:pt x="15299" y="6877"/>
                  <a:pt x="15087" y="6953"/>
                </a:cubicBezTo>
                <a:cubicBezTo>
                  <a:pt x="14875" y="7029"/>
                  <a:pt x="14728" y="7162"/>
                  <a:pt x="14646" y="7339"/>
                </a:cubicBezTo>
                <a:lnTo>
                  <a:pt x="14457" y="7450"/>
                </a:lnTo>
                <a:lnTo>
                  <a:pt x="14700" y="7207"/>
                </a:lnTo>
                <a:lnTo>
                  <a:pt x="14739" y="7125"/>
                </a:lnTo>
                <a:cubicBezTo>
                  <a:pt x="14739" y="7085"/>
                  <a:pt x="14697" y="7063"/>
                  <a:pt x="14612" y="7046"/>
                </a:cubicBezTo>
                <a:cubicBezTo>
                  <a:pt x="14528" y="7035"/>
                  <a:pt x="14502" y="7029"/>
                  <a:pt x="14539" y="7029"/>
                </a:cubicBezTo>
                <a:cubicBezTo>
                  <a:pt x="14700" y="7029"/>
                  <a:pt x="14824" y="7015"/>
                  <a:pt x="14909" y="6975"/>
                </a:cubicBezTo>
                <a:cubicBezTo>
                  <a:pt x="14997" y="6936"/>
                  <a:pt x="15067" y="6899"/>
                  <a:pt x="15121" y="6854"/>
                </a:cubicBezTo>
                <a:cubicBezTo>
                  <a:pt x="15175" y="6809"/>
                  <a:pt x="15231" y="6766"/>
                  <a:pt x="15288" y="6715"/>
                </a:cubicBezTo>
                <a:cubicBezTo>
                  <a:pt x="15347" y="6670"/>
                  <a:pt x="15432" y="6634"/>
                  <a:pt x="15539" y="6594"/>
                </a:cubicBezTo>
                <a:cubicBezTo>
                  <a:pt x="15745" y="6634"/>
                  <a:pt x="15946" y="6645"/>
                  <a:pt x="16135" y="6622"/>
                </a:cubicBezTo>
                <a:cubicBezTo>
                  <a:pt x="16322" y="6605"/>
                  <a:pt x="16522" y="6594"/>
                  <a:pt x="16729" y="6594"/>
                </a:cubicBezTo>
                <a:cubicBezTo>
                  <a:pt x="16785" y="6560"/>
                  <a:pt x="16839" y="6523"/>
                  <a:pt x="16892" y="6484"/>
                </a:cubicBezTo>
                <a:cubicBezTo>
                  <a:pt x="16946" y="6439"/>
                  <a:pt x="16980" y="6396"/>
                  <a:pt x="17000" y="6340"/>
                </a:cubicBezTo>
                <a:lnTo>
                  <a:pt x="17311" y="6286"/>
                </a:lnTo>
                <a:cubicBezTo>
                  <a:pt x="17347" y="6323"/>
                  <a:pt x="17401" y="6315"/>
                  <a:pt x="17474" y="6258"/>
                </a:cubicBezTo>
                <a:cubicBezTo>
                  <a:pt x="17545" y="6202"/>
                  <a:pt x="17582" y="6159"/>
                  <a:pt x="17582" y="6125"/>
                </a:cubicBezTo>
                <a:cubicBezTo>
                  <a:pt x="17582" y="6032"/>
                  <a:pt x="17531" y="5976"/>
                  <a:pt x="17432" y="5950"/>
                </a:cubicBezTo>
                <a:cubicBezTo>
                  <a:pt x="17333" y="5922"/>
                  <a:pt x="17282" y="5854"/>
                  <a:pt x="17282" y="5755"/>
                </a:cubicBezTo>
                <a:cubicBezTo>
                  <a:pt x="17282" y="5738"/>
                  <a:pt x="17288" y="5713"/>
                  <a:pt x="17296" y="5679"/>
                </a:cubicBezTo>
                <a:cubicBezTo>
                  <a:pt x="17308" y="5640"/>
                  <a:pt x="17294" y="5623"/>
                  <a:pt x="17257" y="5623"/>
                </a:cubicBezTo>
                <a:cubicBezTo>
                  <a:pt x="17203" y="5623"/>
                  <a:pt x="17116" y="5651"/>
                  <a:pt x="16994" y="5707"/>
                </a:cubicBezTo>
                <a:cubicBezTo>
                  <a:pt x="16870" y="5758"/>
                  <a:pt x="16785" y="5806"/>
                  <a:pt x="16729" y="5840"/>
                </a:cubicBezTo>
                <a:cubicBezTo>
                  <a:pt x="16692" y="5854"/>
                  <a:pt x="16672" y="5854"/>
                  <a:pt x="16661" y="5829"/>
                </a:cubicBezTo>
                <a:cubicBezTo>
                  <a:pt x="16652" y="5801"/>
                  <a:pt x="16649" y="5767"/>
                  <a:pt x="16649" y="5730"/>
                </a:cubicBezTo>
                <a:lnTo>
                  <a:pt x="16675" y="5755"/>
                </a:lnTo>
                <a:lnTo>
                  <a:pt x="16785" y="5705"/>
                </a:lnTo>
                <a:lnTo>
                  <a:pt x="17093" y="5594"/>
                </a:lnTo>
                <a:lnTo>
                  <a:pt x="17147" y="5538"/>
                </a:lnTo>
                <a:cubicBezTo>
                  <a:pt x="17147" y="5484"/>
                  <a:pt x="17116" y="5451"/>
                  <a:pt x="17048" y="5434"/>
                </a:cubicBezTo>
                <a:cubicBezTo>
                  <a:pt x="16980" y="5411"/>
                  <a:pt x="16926" y="5405"/>
                  <a:pt x="16892" y="5405"/>
                </a:cubicBezTo>
                <a:cubicBezTo>
                  <a:pt x="16856" y="5405"/>
                  <a:pt x="16802" y="5417"/>
                  <a:pt x="16729" y="5445"/>
                </a:cubicBezTo>
                <a:cubicBezTo>
                  <a:pt x="16658" y="5473"/>
                  <a:pt x="16621" y="5456"/>
                  <a:pt x="16621" y="5405"/>
                </a:cubicBezTo>
                <a:lnTo>
                  <a:pt x="16649" y="5349"/>
                </a:lnTo>
                <a:cubicBezTo>
                  <a:pt x="16539" y="5259"/>
                  <a:pt x="16443" y="5154"/>
                  <a:pt x="16358" y="5047"/>
                </a:cubicBezTo>
                <a:cubicBezTo>
                  <a:pt x="16271" y="4931"/>
                  <a:pt x="16228" y="4861"/>
                  <a:pt x="16228" y="4821"/>
                </a:cubicBezTo>
                <a:cubicBezTo>
                  <a:pt x="16228" y="4787"/>
                  <a:pt x="16234" y="4751"/>
                  <a:pt x="16243" y="4705"/>
                </a:cubicBezTo>
                <a:cubicBezTo>
                  <a:pt x="16251" y="4669"/>
                  <a:pt x="16228" y="4646"/>
                  <a:pt x="16175" y="4646"/>
                </a:cubicBezTo>
                <a:cubicBezTo>
                  <a:pt x="16138" y="4646"/>
                  <a:pt x="16107" y="4652"/>
                  <a:pt x="16082" y="4663"/>
                </a:cubicBezTo>
                <a:cubicBezTo>
                  <a:pt x="16053" y="4672"/>
                  <a:pt x="16039" y="4646"/>
                  <a:pt x="16039" y="4595"/>
                </a:cubicBezTo>
                <a:cubicBezTo>
                  <a:pt x="16039" y="4556"/>
                  <a:pt x="16017" y="4480"/>
                  <a:pt x="15971" y="4364"/>
                </a:cubicBezTo>
                <a:cubicBezTo>
                  <a:pt x="15926" y="4248"/>
                  <a:pt x="15864" y="4189"/>
                  <a:pt x="15782" y="4189"/>
                </a:cubicBezTo>
                <a:lnTo>
                  <a:pt x="15675" y="4299"/>
                </a:lnTo>
                <a:cubicBezTo>
                  <a:pt x="15675" y="4347"/>
                  <a:pt x="15646" y="4392"/>
                  <a:pt x="15593" y="4420"/>
                </a:cubicBezTo>
                <a:cubicBezTo>
                  <a:pt x="15539" y="4446"/>
                  <a:pt x="15511" y="4474"/>
                  <a:pt x="15511" y="4513"/>
                </a:cubicBezTo>
                <a:lnTo>
                  <a:pt x="15457" y="4513"/>
                </a:lnTo>
                <a:lnTo>
                  <a:pt x="15175" y="4672"/>
                </a:lnTo>
                <a:cubicBezTo>
                  <a:pt x="15155" y="4640"/>
                  <a:pt x="15132" y="4629"/>
                  <a:pt x="15107" y="4646"/>
                </a:cubicBezTo>
                <a:cubicBezTo>
                  <a:pt x="15079" y="4669"/>
                  <a:pt x="15047" y="4672"/>
                  <a:pt x="15011" y="4672"/>
                </a:cubicBezTo>
                <a:lnTo>
                  <a:pt x="14985" y="4672"/>
                </a:lnTo>
                <a:lnTo>
                  <a:pt x="14957" y="4700"/>
                </a:lnTo>
                <a:cubicBezTo>
                  <a:pt x="15028" y="4700"/>
                  <a:pt x="15062" y="4663"/>
                  <a:pt x="15053" y="4578"/>
                </a:cubicBezTo>
                <a:cubicBezTo>
                  <a:pt x="15042" y="4497"/>
                  <a:pt x="15011" y="4457"/>
                  <a:pt x="14957" y="4457"/>
                </a:cubicBezTo>
                <a:lnTo>
                  <a:pt x="14739" y="4513"/>
                </a:lnTo>
                <a:cubicBezTo>
                  <a:pt x="14706" y="4513"/>
                  <a:pt x="14683" y="4508"/>
                  <a:pt x="14680" y="4496"/>
                </a:cubicBezTo>
                <a:cubicBezTo>
                  <a:pt x="14675" y="4491"/>
                  <a:pt x="14683" y="4474"/>
                  <a:pt x="14708" y="4446"/>
                </a:cubicBezTo>
                <a:cubicBezTo>
                  <a:pt x="14731" y="4420"/>
                  <a:pt x="14751" y="4386"/>
                  <a:pt x="14768" y="4347"/>
                </a:cubicBezTo>
                <a:cubicBezTo>
                  <a:pt x="14788" y="4316"/>
                  <a:pt x="14788" y="4276"/>
                  <a:pt x="14768" y="4242"/>
                </a:cubicBezTo>
                <a:cubicBezTo>
                  <a:pt x="14751" y="4203"/>
                  <a:pt x="14720" y="4203"/>
                  <a:pt x="14680" y="4225"/>
                </a:cubicBezTo>
                <a:cubicBezTo>
                  <a:pt x="14641" y="4254"/>
                  <a:pt x="14618" y="4254"/>
                  <a:pt x="14618" y="4214"/>
                </a:cubicBezTo>
                <a:lnTo>
                  <a:pt x="14700" y="4214"/>
                </a:lnTo>
                <a:lnTo>
                  <a:pt x="14768" y="4149"/>
                </a:lnTo>
                <a:cubicBezTo>
                  <a:pt x="14788" y="4127"/>
                  <a:pt x="14779" y="4098"/>
                  <a:pt x="14748" y="4056"/>
                </a:cubicBezTo>
                <a:cubicBezTo>
                  <a:pt x="14717" y="4005"/>
                  <a:pt x="14691" y="3977"/>
                  <a:pt x="14674" y="3957"/>
                </a:cubicBezTo>
                <a:lnTo>
                  <a:pt x="14375" y="3906"/>
                </a:lnTo>
                <a:lnTo>
                  <a:pt x="14186" y="3740"/>
                </a:lnTo>
                <a:cubicBezTo>
                  <a:pt x="14169" y="3757"/>
                  <a:pt x="14135" y="3745"/>
                  <a:pt x="14087" y="3703"/>
                </a:cubicBezTo>
                <a:cubicBezTo>
                  <a:pt x="14036" y="3658"/>
                  <a:pt x="13994" y="3624"/>
                  <a:pt x="13957" y="3610"/>
                </a:cubicBezTo>
                <a:lnTo>
                  <a:pt x="13739" y="3686"/>
                </a:lnTo>
                <a:lnTo>
                  <a:pt x="13211" y="3565"/>
                </a:lnTo>
                <a:cubicBezTo>
                  <a:pt x="13177" y="3565"/>
                  <a:pt x="13140" y="3576"/>
                  <a:pt x="13104" y="3599"/>
                </a:cubicBezTo>
                <a:cubicBezTo>
                  <a:pt x="13070" y="3624"/>
                  <a:pt x="13050" y="3652"/>
                  <a:pt x="13050" y="3686"/>
                </a:cubicBezTo>
                <a:cubicBezTo>
                  <a:pt x="13050" y="3726"/>
                  <a:pt x="13070" y="3751"/>
                  <a:pt x="13104" y="3768"/>
                </a:cubicBezTo>
                <a:cubicBezTo>
                  <a:pt x="13140" y="3785"/>
                  <a:pt x="13157" y="3813"/>
                  <a:pt x="13157" y="3850"/>
                </a:cubicBezTo>
                <a:cubicBezTo>
                  <a:pt x="13157" y="3884"/>
                  <a:pt x="13171" y="3983"/>
                  <a:pt x="13200" y="4138"/>
                </a:cubicBezTo>
                <a:cubicBezTo>
                  <a:pt x="13225" y="4299"/>
                  <a:pt x="13202" y="4358"/>
                  <a:pt x="13132" y="4324"/>
                </a:cubicBezTo>
                <a:lnTo>
                  <a:pt x="12996" y="4513"/>
                </a:lnTo>
                <a:cubicBezTo>
                  <a:pt x="13013" y="4547"/>
                  <a:pt x="13044" y="4578"/>
                  <a:pt x="13089" y="4606"/>
                </a:cubicBezTo>
                <a:cubicBezTo>
                  <a:pt x="13137" y="4635"/>
                  <a:pt x="13180" y="4669"/>
                  <a:pt x="13225" y="4705"/>
                </a:cubicBezTo>
                <a:cubicBezTo>
                  <a:pt x="13270" y="4750"/>
                  <a:pt x="13313" y="4793"/>
                  <a:pt x="13347" y="4849"/>
                </a:cubicBezTo>
                <a:cubicBezTo>
                  <a:pt x="13383" y="4903"/>
                  <a:pt x="13392" y="4988"/>
                  <a:pt x="13375" y="5092"/>
                </a:cubicBezTo>
                <a:lnTo>
                  <a:pt x="12767" y="5510"/>
                </a:lnTo>
                <a:lnTo>
                  <a:pt x="12767" y="5566"/>
                </a:lnTo>
                <a:cubicBezTo>
                  <a:pt x="12767" y="5637"/>
                  <a:pt x="12784" y="5705"/>
                  <a:pt x="12821" y="5770"/>
                </a:cubicBezTo>
                <a:cubicBezTo>
                  <a:pt x="12855" y="5832"/>
                  <a:pt x="12892" y="5914"/>
                  <a:pt x="12928" y="6012"/>
                </a:cubicBezTo>
                <a:cubicBezTo>
                  <a:pt x="13019" y="6052"/>
                  <a:pt x="13061" y="6080"/>
                  <a:pt x="13058" y="6105"/>
                </a:cubicBezTo>
                <a:cubicBezTo>
                  <a:pt x="13053" y="6134"/>
                  <a:pt x="13022" y="6162"/>
                  <a:pt x="12962" y="6190"/>
                </a:cubicBezTo>
                <a:cubicBezTo>
                  <a:pt x="12903" y="6216"/>
                  <a:pt x="12849" y="6244"/>
                  <a:pt x="12793" y="6272"/>
                </a:cubicBezTo>
                <a:cubicBezTo>
                  <a:pt x="12739" y="6295"/>
                  <a:pt x="12714" y="6320"/>
                  <a:pt x="12714" y="6337"/>
                </a:cubicBezTo>
                <a:cubicBezTo>
                  <a:pt x="12714" y="6354"/>
                  <a:pt x="12694" y="6365"/>
                  <a:pt x="12657" y="6365"/>
                </a:cubicBezTo>
                <a:lnTo>
                  <a:pt x="12550" y="6365"/>
                </a:lnTo>
                <a:lnTo>
                  <a:pt x="12496" y="6365"/>
                </a:lnTo>
                <a:cubicBezTo>
                  <a:pt x="12496" y="6343"/>
                  <a:pt x="12505" y="6331"/>
                  <a:pt x="12522" y="6320"/>
                </a:cubicBezTo>
                <a:cubicBezTo>
                  <a:pt x="12541" y="6314"/>
                  <a:pt x="12550" y="6295"/>
                  <a:pt x="12550" y="6255"/>
                </a:cubicBezTo>
                <a:lnTo>
                  <a:pt x="12293" y="6094"/>
                </a:lnTo>
                <a:lnTo>
                  <a:pt x="12293" y="6122"/>
                </a:lnTo>
                <a:lnTo>
                  <a:pt x="12185" y="5902"/>
                </a:lnTo>
                <a:cubicBezTo>
                  <a:pt x="12219" y="5815"/>
                  <a:pt x="12225" y="5747"/>
                  <a:pt x="12199" y="5710"/>
                </a:cubicBezTo>
                <a:cubicBezTo>
                  <a:pt x="12171" y="5665"/>
                  <a:pt x="12157" y="5620"/>
                  <a:pt x="12157" y="5566"/>
                </a:cubicBezTo>
                <a:cubicBezTo>
                  <a:pt x="12157" y="5422"/>
                  <a:pt x="12092" y="5352"/>
                  <a:pt x="11962" y="5352"/>
                </a:cubicBezTo>
                <a:cubicBezTo>
                  <a:pt x="11832" y="5352"/>
                  <a:pt x="11694" y="5369"/>
                  <a:pt x="11550" y="5408"/>
                </a:cubicBezTo>
                <a:cubicBezTo>
                  <a:pt x="11584" y="5386"/>
                  <a:pt x="11581" y="5360"/>
                  <a:pt x="11536" y="5321"/>
                </a:cubicBezTo>
                <a:cubicBezTo>
                  <a:pt x="11490" y="5276"/>
                  <a:pt x="11459" y="5259"/>
                  <a:pt x="11439" y="5259"/>
                </a:cubicBezTo>
                <a:cubicBezTo>
                  <a:pt x="11295" y="5259"/>
                  <a:pt x="11126" y="5194"/>
                  <a:pt x="10925" y="5067"/>
                </a:cubicBezTo>
                <a:cubicBezTo>
                  <a:pt x="10730" y="4945"/>
                  <a:pt x="10566" y="4880"/>
                  <a:pt x="10439" y="4880"/>
                </a:cubicBezTo>
                <a:cubicBezTo>
                  <a:pt x="10386" y="4880"/>
                  <a:pt x="10321" y="4892"/>
                  <a:pt x="10250" y="4906"/>
                </a:cubicBezTo>
                <a:cubicBezTo>
                  <a:pt x="10179" y="4923"/>
                  <a:pt x="10112" y="4945"/>
                  <a:pt x="10047" y="4962"/>
                </a:cubicBezTo>
                <a:cubicBezTo>
                  <a:pt x="10083" y="4945"/>
                  <a:pt x="10106" y="4897"/>
                  <a:pt x="10114" y="4824"/>
                </a:cubicBezTo>
                <a:lnTo>
                  <a:pt x="9939" y="4516"/>
                </a:lnTo>
                <a:lnTo>
                  <a:pt x="9911" y="4488"/>
                </a:lnTo>
                <a:cubicBezTo>
                  <a:pt x="9857" y="4488"/>
                  <a:pt x="9795" y="4510"/>
                  <a:pt x="9724" y="4553"/>
                </a:cubicBezTo>
                <a:cubicBezTo>
                  <a:pt x="9651" y="4598"/>
                  <a:pt x="9614" y="4558"/>
                  <a:pt x="9614" y="4434"/>
                </a:cubicBezTo>
                <a:cubicBezTo>
                  <a:pt x="9614" y="4417"/>
                  <a:pt x="9623" y="4400"/>
                  <a:pt x="9642" y="4378"/>
                </a:cubicBezTo>
                <a:cubicBezTo>
                  <a:pt x="9659" y="4361"/>
                  <a:pt x="9659" y="4344"/>
                  <a:pt x="9642" y="4327"/>
                </a:cubicBezTo>
                <a:cubicBezTo>
                  <a:pt x="9623" y="4217"/>
                  <a:pt x="9645" y="4124"/>
                  <a:pt x="9710" y="4047"/>
                </a:cubicBezTo>
                <a:cubicBezTo>
                  <a:pt x="9772" y="3968"/>
                  <a:pt x="9823" y="3886"/>
                  <a:pt x="9857" y="3799"/>
                </a:cubicBezTo>
                <a:cubicBezTo>
                  <a:pt x="9894" y="3759"/>
                  <a:pt x="9911" y="3728"/>
                  <a:pt x="9911" y="3689"/>
                </a:cubicBezTo>
                <a:cubicBezTo>
                  <a:pt x="9911" y="3655"/>
                  <a:pt x="9931" y="3638"/>
                  <a:pt x="9965" y="3638"/>
                </a:cubicBezTo>
                <a:cubicBezTo>
                  <a:pt x="10038" y="3638"/>
                  <a:pt x="10109" y="3615"/>
                  <a:pt x="10176" y="3579"/>
                </a:cubicBezTo>
                <a:cubicBezTo>
                  <a:pt x="10244" y="3534"/>
                  <a:pt x="10321" y="3505"/>
                  <a:pt x="10414" y="3491"/>
                </a:cubicBezTo>
                <a:lnTo>
                  <a:pt x="10439" y="3406"/>
                </a:lnTo>
                <a:cubicBezTo>
                  <a:pt x="10439" y="3370"/>
                  <a:pt x="10343" y="3342"/>
                  <a:pt x="10148" y="3313"/>
                </a:cubicBezTo>
                <a:cubicBezTo>
                  <a:pt x="9956" y="3285"/>
                  <a:pt x="9857" y="3254"/>
                  <a:pt x="9857" y="3220"/>
                </a:cubicBezTo>
                <a:lnTo>
                  <a:pt x="9885" y="3192"/>
                </a:lnTo>
                <a:cubicBezTo>
                  <a:pt x="10066" y="3243"/>
                  <a:pt x="10202" y="3274"/>
                  <a:pt x="10298" y="3285"/>
                </a:cubicBezTo>
                <a:cubicBezTo>
                  <a:pt x="10391" y="3296"/>
                  <a:pt x="10470" y="3285"/>
                  <a:pt x="10535" y="3260"/>
                </a:cubicBezTo>
                <a:cubicBezTo>
                  <a:pt x="10597" y="3231"/>
                  <a:pt x="10671" y="3198"/>
                  <a:pt x="10758" y="3147"/>
                </a:cubicBezTo>
                <a:cubicBezTo>
                  <a:pt x="10843" y="3104"/>
                  <a:pt x="10976" y="3042"/>
                  <a:pt x="11157" y="2960"/>
                </a:cubicBezTo>
                <a:cubicBezTo>
                  <a:pt x="11157" y="2926"/>
                  <a:pt x="11061" y="2890"/>
                  <a:pt x="10866" y="2850"/>
                </a:cubicBezTo>
                <a:cubicBezTo>
                  <a:pt x="10671" y="2816"/>
                  <a:pt x="10549" y="2780"/>
                  <a:pt x="10496" y="2746"/>
                </a:cubicBezTo>
                <a:lnTo>
                  <a:pt x="10657" y="2746"/>
                </a:lnTo>
                <a:cubicBezTo>
                  <a:pt x="10691" y="2746"/>
                  <a:pt x="10739" y="2752"/>
                  <a:pt x="10798" y="2774"/>
                </a:cubicBezTo>
                <a:cubicBezTo>
                  <a:pt x="10857" y="2788"/>
                  <a:pt x="10905" y="2805"/>
                  <a:pt x="10939" y="2828"/>
                </a:cubicBezTo>
                <a:cubicBezTo>
                  <a:pt x="10939" y="2862"/>
                  <a:pt x="10968" y="2884"/>
                  <a:pt x="11021" y="2895"/>
                </a:cubicBezTo>
                <a:cubicBezTo>
                  <a:pt x="11075" y="2901"/>
                  <a:pt x="11120" y="2907"/>
                  <a:pt x="11157" y="2907"/>
                </a:cubicBezTo>
                <a:lnTo>
                  <a:pt x="11360" y="2774"/>
                </a:lnTo>
                <a:lnTo>
                  <a:pt x="11360" y="2689"/>
                </a:lnTo>
                <a:lnTo>
                  <a:pt x="11307" y="2608"/>
                </a:lnTo>
                <a:lnTo>
                  <a:pt x="11603" y="2554"/>
                </a:lnTo>
                <a:cubicBezTo>
                  <a:pt x="11583" y="2537"/>
                  <a:pt x="11589" y="2520"/>
                  <a:pt x="11615" y="2503"/>
                </a:cubicBezTo>
                <a:cubicBezTo>
                  <a:pt x="11643" y="2480"/>
                  <a:pt x="11665" y="2475"/>
                  <a:pt x="11682" y="2475"/>
                </a:cubicBezTo>
                <a:cubicBezTo>
                  <a:pt x="11739" y="2475"/>
                  <a:pt x="11793" y="2503"/>
                  <a:pt x="11852" y="2554"/>
                </a:cubicBezTo>
                <a:cubicBezTo>
                  <a:pt x="11911" y="2608"/>
                  <a:pt x="11951" y="2636"/>
                  <a:pt x="11968" y="2636"/>
                </a:cubicBezTo>
                <a:lnTo>
                  <a:pt x="12239" y="2531"/>
                </a:lnTo>
                <a:cubicBezTo>
                  <a:pt x="12219" y="2509"/>
                  <a:pt x="12245" y="2497"/>
                  <a:pt x="12312" y="2486"/>
                </a:cubicBezTo>
                <a:cubicBezTo>
                  <a:pt x="12380" y="2480"/>
                  <a:pt x="12400" y="2452"/>
                  <a:pt x="12375" y="2410"/>
                </a:cubicBezTo>
                <a:lnTo>
                  <a:pt x="12185" y="2190"/>
                </a:lnTo>
                <a:cubicBezTo>
                  <a:pt x="12166" y="2190"/>
                  <a:pt x="12151" y="2178"/>
                  <a:pt x="12143" y="2150"/>
                </a:cubicBezTo>
                <a:cubicBezTo>
                  <a:pt x="12134" y="2122"/>
                  <a:pt x="12140" y="2111"/>
                  <a:pt x="12157" y="2111"/>
                </a:cubicBezTo>
                <a:cubicBezTo>
                  <a:pt x="12247" y="2111"/>
                  <a:pt x="12273" y="2063"/>
                  <a:pt x="12239" y="1972"/>
                </a:cubicBezTo>
                <a:cubicBezTo>
                  <a:pt x="12166" y="1941"/>
                  <a:pt x="12089" y="1896"/>
                  <a:pt x="12010" y="1848"/>
                </a:cubicBezTo>
                <a:cubicBezTo>
                  <a:pt x="11928" y="1797"/>
                  <a:pt x="11838" y="1769"/>
                  <a:pt x="11739" y="1769"/>
                </a:cubicBezTo>
                <a:cubicBezTo>
                  <a:pt x="11702" y="1769"/>
                  <a:pt x="11663" y="1780"/>
                  <a:pt x="11615" y="1797"/>
                </a:cubicBezTo>
                <a:cubicBezTo>
                  <a:pt x="11572" y="1820"/>
                  <a:pt x="11550" y="1848"/>
                  <a:pt x="11550" y="1890"/>
                </a:cubicBezTo>
                <a:cubicBezTo>
                  <a:pt x="11550" y="1930"/>
                  <a:pt x="11572" y="1947"/>
                  <a:pt x="11615" y="1947"/>
                </a:cubicBezTo>
                <a:cubicBezTo>
                  <a:pt x="11663" y="1947"/>
                  <a:pt x="11694" y="1964"/>
                  <a:pt x="11711" y="2000"/>
                </a:cubicBezTo>
                <a:cubicBezTo>
                  <a:pt x="11747" y="2040"/>
                  <a:pt x="11739" y="2057"/>
                  <a:pt x="11682" y="2057"/>
                </a:cubicBezTo>
                <a:cubicBezTo>
                  <a:pt x="11629" y="2057"/>
                  <a:pt x="11603" y="2063"/>
                  <a:pt x="11603" y="2082"/>
                </a:cubicBezTo>
                <a:cubicBezTo>
                  <a:pt x="11530" y="2082"/>
                  <a:pt x="11462" y="2133"/>
                  <a:pt x="11400" y="2243"/>
                </a:cubicBezTo>
                <a:cubicBezTo>
                  <a:pt x="11338" y="2353"/>
                  <a:pt x="11256" y="2432"/>
                  <a:pt x="11157" y="2475"/>
                </a:cubicBezTo>
                <a:cubicBezTo>
                  <a:pt x="11120" y="2475"/>
                  <a:pt x="11106" y="2463"/>
                  <a:pt x="11117" y="2441"/>
                </a:cubicBezTo>
                <a:cubicBezTo>
                  <a:pt x="11126" y="2421"/>
                  <a:pt x="11120" y="2398"/>
                  <a:pt x="11103" y="2382"/>
                </a:cubicBezTo>
                <a:cubicBezTo>
                  <a:pt x="11083" y="2342"/>
                  <a:pt x="11052" y="2319"/>
                  <a:pt x="11007" y="2311"/>
                </a:cubicBezTo>
                <a:cubicBezTo>
                  <a:pt x="10962" y="2305"/>
                  <a:pt x="10939" y="2283"/>
                  <a:pt x="10939" y="2243"/>
                </a:cubicBezTo>
                <a:cubicBezTo>
                  <a:pt x="10939" y="2209"/>
                  <a:pt x="10962" y="2150"/>
                  <a:pt x="11007" y="2068"/>
                </a:cubicBezTo>
                <a:cubicBezTo>
                  <a:pt x="11052" y="1989"/>
                  <a:pt x="10993" y="1947"/>
                  <a:pt x="10832" y="1947"/>
                </a:cubicBezTo>
                <a:cubicBezTo>
                  <a:pt x="10758" y="1947"/>
                  <a:pt x="10708" y="1972"/>
                  <a:pt x="10677" y="2029"/>
                </a:cubicBezTo>
                <a:cubicBezTo>
                  <a:pt x="10645" y="2082"/>
                  <a:pt x="10612" y="2133"/>
                  <a:pt x="10575" y="2190"/>
                </a:cubicBezTo>
                <a:lnTo>
                  <a:pt x="10278" y="1851"/>
                </a:lnTo>
                <a:lnTo>
                  <a:pt x="10046" y="1825"/>
                </a:lnTo>
                <a:cubicBezTo>
                  <a:pt x="10046" y="1752"/>
                  <a:pt x="10063" y="1693"/>
                  <a:pt x="10095" y="1639"/>
                </a:cubicBezTo>
                <a:cubicBezTo>
                  <a:pt x="10126" y="1583"/>
                  <a:pt x="10083" y="1512"/>
                  <a:pt x="9965" y="1425"/>
                </a:cubicBezTo>
                <a:cubicBezTo>
                  <a:pt x="9911" y="1385"/>
                  <a:pt x="9863" y="1354"/>
                  <a:pt x="9818" y="1320"/>
                </a:cubicBezTo>
                <a:cubicBezTo>
                  <a:pt x="9772" y="1292"/>
                  <a:pt x="9724" y="1275"/>
                  <a:pt x="9671" y="1275"/>
                </a:cubicBezTo>
                <a:cubicBezTo>
                  <a:pt x="9651" y="1275"/>
                  <a:pt x="9609" y="1292"/>
                  <a:pt x="9541" y="1337"/>
                </a:cubicBezTo>
                <a:cubicBezTo>
                  <a:pt x="9473" y="1377"/>
                  <a:pt x="9411" y="1413"/>
                  <a:pt x="9357" y="1447"/>
                </a:cubicBezTo>
                <a:cubicBezTo>
                  <a:pt x="9303" y="1487"/>
                  <a:pt x="9275" y="1523"/>
                  <a:pt x="9275" y="1557"/>
                </a:cubicBezTo>
                <a:cubicBezTo>
                  <a:pt x="9275" y="1597"/>
                  <a:pt x="9320" y="1614"/>
                  <a:pt x="9411" y="1614"/>
                </a:cubicBezTo>
                <a:lnTo>
                  <a:pt x="9385" y="1614"/>
                </a:lnTo>
                <a:cubicBezTo>
                  <a:pt x="9329" y="1614"/>
                  <a:pt x="9303" y="1645"/>
                  <a:pt x="9303" y="1724"/>
                </a:cubicBezTo>
                <a:cubicBezTo>
                  <a:pt x="9303" y="1738"/>
                  <a:pt x="9346" y="1761"/>
                  <a:pt x="9433" y="1789"/>
                </a:cubicBezTo>
                <a:cubicBezTo>
                  <a:pt x="9518" y="1817"/>
                  <a:pt x="9577" y="1828"/>
                  <a:pt x="9614" y="1828"/>
                </a:cubicBezTo>
                <a:cubicBezTo>
                  <a:pt x="9651" y="1811"/>
                  <a:pt x="9676" y="1817"/>
                  <a:pt x="9696" y="1851"/>
                </a:cubicBezTo>
                <a:cubicBezTo>
                  <a:pt x="9713" y="1882"/>
                  <a:pt x="9741" y="1893"/>
                  <a:pt x="9778" y="1893"/>
                </a:cubicBezTo>
                <a:lnTo>
                  <a:pt x="9885" y="1854"/>
                </a:lnTo>
                <a:lnTo>
                  <a:pt x="9885" y="1921"/>
                </a:lnTo>
                <a:cubicBezTo>
                  <a:pt x="9866" y="1944"/>
                  <a:pt x="9857" y="1961"/>
                  <a:pt x="9857" y="1975"/>
                </a:cubicBezTo>
                <a:lnTo>
                  <a:pt x="9885" y="2085"/>
                </a:lnTo>
                <a:lnTo>
                  <a:pt x="9614" y="2218"/>
                </a:lnTo>
                <a:cubicBezTo>
                  <a:pt x="9597" y="2235"/>
                  <a:pt x="9577" y="2246"/>
                  <a:pt x="9561" y="2246"/>
                </a:cubicBezTo>
                <a:cubicBezTo>
                  <a:pt x="9544" y="2246"/>
                  <a:pt x="9521" y="2257"/>
                  <a:pt x="9493" y="2274"/>
                </a:cubicBezTo>
                <a:cubicBezTo>
                  <a:pt x="9493" y="2328"/>
                  <a:pt x="9518" y="2385"/>
                  <a:pt x="9566" y="2444"/>
                </a:cubicBezTo>
                <a:cubicBezTo>
                  <a:pt x="9617" y="2500"/>
                  <a:pt x="9563" y="2534"/>
                  <a:pt x="9411" y="2534"/>
                </a:cubicBezTo>
                <a:lnTo>
                  <a:pt x="9329" y="2478"/>
                </a:lnTo>
                <a:cubicBezTo>
                  <a:pt x="9329" y="2407"/>
                  <a:pt x="9258" y="2345"/>
                  <a:pt x="9108" y="2297"/>
                </a:cubicBezTo>
                <a:cubicBezTo>
                  <a:pt x="8959" y="2246"/>
                  <a:pt x="8778" y="2212"/>
                  <a:pt x="8566" y="2193"/>
                </a:cubicBezTo>
                <a:cubicBezTo>
                  <a:pt x="8354" y="2176"/>
                  <a:pt x="8142" y="2164"/>
                  <a:pt x="7930" y="2153"/>
                </a:cubicBezTo>
                <a:cubicBezTo>
                  <a:pt x="7718" y="2142"/>
                  <a:pt x="7557" y="2136"/>
                  <a:pt x="7450" y="2136"/>
                </a:cubicBezTo>
                <a:lnTo>
                  <a:pt x="7004" y="2275"/>
                </a:lnTo>
                <a:lnTo>
                  <a:pt x="7114" y="2534"/>
                </a:lnTo>
                <a:cubicBezTo>
                  <a:pt x="7077" y="2534"/>
                  <a:pt x="7054" y="2546"/>
                  <a:pt x="7046" y="2571"/>
                </a:cubicBezTo>
                <a:cubicBezTo>
                  <a:pt x="7035" y="2599"/>
                  <a:pt x="7049" y="2622"/>
                  <a:pt x="7086" y="2639"/>
                </a:cubicBezTo>
                <a:cubicBezTo>
                  <a:pt x="7049" y="2605"/>
                  <a:pt x="6981" y="2540"/>
                  <a:pt x="6882" y="2444"/>
                </a:cubicBezTo>
                <a:cubicBezTo>
                  <a:pt x="6783" y="2345"/>
                  <a:pt x="6715" y="2303"/>
                  <a:pt x="6679" y="2303"/>
                </a:cubicBezTo>
                <a:lnTo>
                  <a:pt x="6450" y="2241"/>
                </a:lnTo>
                <a:close/>
                <a:moveTo>
                  <a:pt x="8114" y="1662"/>
                </a:moveTo>
                <a:cubicBezTo>
                  <a:pt x="8077" y="1640"/>
                  <a:pt x="8032" y="1623"/>
                  <a:pt x="7978" y="1609"/>
                </a:cubicBezTo>
                <a:cubicBezTo>
                  <a:pt x="7925" y="1592"/>
                  <a:pt x="7879" y="1580"/>
                  <a:pt x="7843" y="1580"/>
                </a:cubicBezTo>
                <a:cubicBezTo>
                  <a:pt x="7806" y="1580"/>
                  <a:pt x="7733" y="1603"/>
                  <a:pt x="7620" y="1645"/>
                </a:cubicBezTo>
                <a:cubicBezTo>
                  <a:pt x="7507" y="1691"/>
                  <a:pt x="7379" y="1744"/>
                  <a:pt x="7241" y="1801"/>
                </a:cubicBezTo>
                <a:cubicBezTo>
                  <a:pt x="7100" y="1860"/>
                  <a:pt x="6967" y="1916"/>
                  <a:pt x="6843" y="1970"/>
                </a:cubicBezTo>
                <a:cubicBezTo>
                  <a:pt x="6715" y="2027"/>
                  <a:pt x="6631" y="2060"/>
                  <a:pt x="6585" y="2080"/>
                </a:cubicBezTo>
                <a:cubicBezTo>
                  <a:pt x="6713" y="2060"/>
                  <a:pt x="6826" y="2027"/>
                  <a:pt x="6930" y="1970"/>
                </a:cubicBezTo>
                <a:cubicBezTo>
                  <a:pt x="7032" y="1916"/>
                  <a:pt x="7142" y="1888"/>
                  <a:pt x="7261" y="1888"/>
                </a:cubicBezTo>
                <a:lnTo>
                  <a:pt x="7343" y="1945"/>
                </a:lnTo>
                <a:cubicBezTo>
                  <a:pt x="7396" y="1962"/>
                  <a:pt x="7444" y="1970"/>
                  <a:pt x="7492" y="1970"/>
                </a:cubicBezTo>
                <a:cubicBezTo>
                  <a:pt x="7538" y="1970"/>
                  <a:pt x="7577" y="1987"/>
                  <a:pt x="7611" y="2027"/>
                </a:cubicBezTo>
                <a:cubicBezTo>
                  <a:pt x="7685" y="2010"/>
                  <a:pt x="7761" y="2015"/>
                  <a:pt x="7843" y="2055"/>
                </a:cubicBezTo>
                <a:lnTo>
                  <a:pt x="7925" y="1998"/>
                </a:lnTo>
                <a:lnTo>
                  <a:pt x="7925" y="1888"/>
                </a:lnTo>
                <a:lnTo>
                  <a:pt x="7896" y="1823"/>
                </a:lnTo>
                <a:lnTo>
                  <a:pt x="7978" y="1849"/>
                </a:lnTo>
                <a:cubicBezTo>
                  <a:pt x="8032" y="1849"/>
                  <a:pt x="8086" y="1806"/>
                  <a:pt x="8139" y="1719"/>
                </a:cubicBezTo>
                <a:lnTo>
                  <a:pt x="8114" y="1662"/>
                </a:lnTo>
                <a:close/>
                <a:moveTo>
                  <a:pt x="12496" y="20256"/>
                </a:moveTo>
                <a:cubicBezTo>
                  <a:pt x="12496" y="20307"/>
                  <a:pt x="12488" y="20332"/>
                  <a:pt x="12468" y="20355"/>
                </a:cubicBezTo>
                <a:cubicBezTo>
                  <a:pt x="13505" y="20174"/>
                  <a:pt x="14485" y="19838"/>
                  <a:pt x="15403" y="19347"/>
                </a:cubicBezTo>
                <a:cubicBezTo>
                  <a:pt x="16322" y="18856"/>
                  <a:pt x="17144" y="18223"/>
                  <a:pt x="17864" y="17450"/>
                </a:cubicBezTo>
                <a:lnTo>
                  <a:pt x="17839" y="17450"/>
                </a:lnTo>
                <a:cubicBezTo>
                  <a:pt x="17765" y="17483"/>
                  <a:pt x="17703" y="17483"/>
                  <a:pt x="17650" y="17450"/>
                </a:cubicBezTo>
                <a:lnTo>
                  <a:pt x="17582" y="17498"/>
                </a:lnTo>
                <a:lnTo>
                  <a:pt x="17418" y="17450"/>
                </a:lnTo>
                <a:lnTo>
                  <a:pt x="17364" y="17450"/>
                </a:lnTo>
                <a:lnTo>
                  <a:pt x="17311" y="17554"/>
                </a:lnTo>
                <a:lnTo>
                  <a:pt x="17339" y="17450"/>
                </a:lnTo>
                <a:cubicBezTo>
                  <a:pt x="17282" y="17376"/>
                  <a:pt x="17220" y="17306"/>
                  <a:pt x="17147" y="17246"/>
                </a:cubicBezTo>
                <a:lnTo>
                  <a:pt x="17093" y="17218"/>
                </a:lnTo>
                <a:cubicBezTo>
                  <a:pt x="17059" y="17218"/>
                  <a:pt x="17039" y="17252"/>
                  <a:pt x="17039" y="17323"/>
                </a:cubicBezTo>
                <a:cubicBezTo>
                  <a:pt x="17059" y="17179"/>
                  <a:pt x="17020" y="17057"/>
                  <a:pt x="16926" y="16953"/>
                </a:cubicBezTo>
                <a:cubicBezTo>
                  <a:pt x="16830" y="16848"/>
                  <a:pt x="16712" y="16797"/>
                  <a:pt x="16567" y="16797"/>
                </a:cubicBezTo>
                <a:cubicBezTo>
                  <a:pt x="16567" y="16814"/>
                  <a:pt x="16559" y="16826"/>
                  <a:pt x="16539" y="16826"/>
                </a:cubicBezTo>
                <a:lnTo>
                  <a:pt x="16486" y="16826"/>
                </a:lnTo>
                <a:lnTo>
                  <a:pt x="16418" y="16772"/>
                </a:lnTo>
                <a:lnTo>
                  <a:pt x="16514" y="16772"/>
                </a:lnTo>
                <a:lnTo>
                  <a:pt x="16568" y="16611"/>
                </a:lnTo>
                <a:lnTo>
                  <a:pt x="16418" y="16501"/>
                </a:lnTo>
                <a:lnTo>
                  <a:pt x="16390" y="16529"/>
                </a:lnTo>
                <a:cubicBezTo>
                  <a:pt x="16265" y="16512"/>
                  <a:pt x="16175" y="16439"/>
                  <a:pt x="16121" y="16315"/>
                </a:cubicBezTo>
                <a:lnTo>
                  <a:pt x="16067" y="16286"/>
                </a:lnTo>
                <a:lnTo>
                  <a:pt x="16039" y="16315"/>
                </a:lnTo>
                <a:lnTo>
                  <a:pt x="15985" y="16340"/>
                </a:lnTo>
                <a:cubicBezTo>
                  <a:pt x="15878" y="16374"/>
                  <a:pt x="15782" y="16413"/>
                  <a:pt x="15700" y="16445"/>
                </a:cubicBezTo>
                <a:cubicBezTo>
                  <a:pt x="15593" y="16413"/>
                  <a:pt x="15511" y="16363"/>
                  <a:pt x="15457" y="16315"/>
                </a:cubicBezTo>
                <a:lnTo>
                  <a:pt x="15093" y="16340"/>
                </a:lnTo>
                <a:cubicBezTo>
                  <a:pt x="15093" y="16284"/>
                  <a:pt x="15076" y="16230"/>
                  <a:pt x="15039" y="16168"/>
                </a:cubicBezTo>
                <a:cubicBezTo>
                  <a:pt x="15002" y="16109"/>
                  <a:pt x="14949" y="16077"/>
                  <a:pt x="14875" y="16077"/>
                </a:cubicBezTo>
                <a:cubicBezTo>
                  <a:pt x="14788" y="16077"/>
                  <a:pt x="14694" y="16089"/>
                  <a:pt x="14598" y="16106"/>
                </a:cubicBezTo>
                <a:cubicBezTo>
                  <a:pt x="14505" y="16123"/>
                  <a:pt x="14440" y="16185"/>
                  <a:pt x="14403" y="16281"/>
                </a:cubicBezTo>
                <a:cubicBezTo>
                  <a:pt x="14403" y="16312"/>
                  <a:pt x="14412" y="16351"/>
                  <a:pt x="14432" y="16385"/>
                </a:cubicBezTo>
                <a:cubicBezTo>
                  <a:pt x="14448" y="16425"/>
                  <a:pt x="14465" y="16450"/>
                  <a:pt x="14485" y="16467"/>
                </a:cubicBezTo>
                <a:lnTo>
                  <a:pt x="14485" y="16577"/>
                </a:lnTo>
                <a:lnTo>
                  <a:pt x="14457" y="16656"/>
                </a:lnTo>
                <a:lnTo>
                  <a:pt x="14403" y="16682"/>
                </a:lnTo>
                <a:lnTo>
                  <a:pt x="14375" y="16682"/>
                </a:lnTo>
                <a:lnTo>
                  <a:pt x="14296" y="16467"/>
                </a:lnTo>
                <a:lnTo>
                  <a:pt x="14375" y="16334"/>
                </a:lnTo>
                <a:cubicBezTo>
                  <a:pt x="14358" y="16298"/>
                  <a:pt x="14350" y="16247"/>
                  <a:pt x="14350" y="16191"/>
                </a:cubicBezTo>
                <a:cubicBezTo>
                  <a:pt x="14350" y="16131"/>
                  <a:pt x="14338" y="16086"/>
                  <a:pt x="14321" y="16049"/>
                </a:cubicBezTo>
                <a:lnTo>
                  <a:pt x="14296" y="15993"/>
                </a:lnTo>
                <a:lnTo>
                  <a:pt x="14214" y="15993"/>
                </a:lnTo>
                <a:lnTo>
                  <a:pt x="14011" y="16131"/>
                </a:lnTo>
                <a:lnTo>
                  <a:pt x="13903" y="16131"/>
                </a:lnTo>
                <a:lnTo>
                  <a:pt x="13850" y="16188"/>
                </a:lnTo>
                <a:cubicBezTo>
                  <a:pt x="13830" y="16202"/>
                  <a:pt x="13821" y="16219"/>
                  <a:pt x="13821" y="16236"/>
                </a:cubicBezTo>
                <a:cubicBezTo>
                  <a:pt x="13821" y="16258"/>
                  <a:pt x="13813" y="16270"/>
                  <a:pt x="13793" y="16281"/>
                </a:cubicBezTo>
                <a:lnTo>
                  <a:pt x="13768" y="16236"/>
                </a:lnTo>
                <a:lnTo>
                  <a:pt x="13660" y="16236"/>
                </a:lnTo>
                <a:cubicBezTo>
                  <a:pt x="13587" y="16312"/>
                  <a:pt x="13547" y="16397"/>
                  <a:pt x="13539" y="16496"/>
                </a:cubicBezTo>
                <a:lnTo>
                  <a:pt x="13578" y="16549"/>
                </a:lnTo>
                <a:lnTo>
                  <a:pt x="13457" y="16628"/>
                </a:lnTo>
                <a:lnTo>
                  <a:pt x="13429" y="16682"/>
                </a:lnTo>
                <a:lnTo>
                  <a:pt x="13347" y="16738"/>
                </a:lnTo>
                <a:cubicBezTo>
                  <a:pt x="13347" y="16755"/>
                  <a:pt x="13344" y="16767"/>
                  <a:pt x="13335" y="16767"/>
                </a:cubicBezTo>
                <a:cubicBezTo>
                  <a:pt x="13324" y="16767"/>
                  <a:pt x="13321" y="16778"/>
                  <a:pt x="13321" y="16792"/>
                </a:cubicBezTo>
                <a:lnTo>
                  <a:pt x="13321" y="16820"/>
                </a:lnTo>
                <a:lnTo>
                  <a:pt x="13321" y="16942"/>
                </a:lnTo>
                <a:lnTo>
                  <a:pt x="13293" y="16970"/>
                </a:lnTo>
                <a:lnTo>
                  <a:pt x="13293" y="16914"/>
                </a:lnTo>
                <a:lnTo>
                  <a:pt x="13268" y="16888"/>
                </a:lnTo>
                <a:cubicBezTo>
                  <a:pt x="13248" y="16778"/>
                  <a:pt x="13143" y="16682"/>
                  <a:pt x="12957" y="16606"/>
                </a:cubicBezTo>
                <a:lnTo>
                  <a:pt x="12875" y="16606"/>
                </a:lnTo>
                <a:lnTo>
                  <a:pt x="12875" y="16657"/>
                </a:lnTo>
                <a:cubicBezTo>
                  <a:pt x="12892" y="16710"/>
                  <a:pt x="12931" y="16761"/>
                  <a:pt x="12991" y="16798"/>
                </a:cubicBezTo>
                <a:cubicBezTo>
                  <a:pt x="13047" y="16837"/>
                  <a:pt x="13095" y="16877"/>
                  <a:pt x="13132" y="16913"/>
                </a:cubicBezTo>
                <a:cubicBezTo>
                  <a:pt x="13112" y="16896"/>
                  <a:pt x="13090" y="16894"/>
                  <a:pt x="13064" y="16902"/>
                </a:cubicBezTo>
                <a:cubicBezTo>
                  <a:pt x="13036" y="16908"/>
                  <a:pt x="13025" y="16925"/>
                  <a:pt x="13025" y="16942"/>
                </a:cubicBezTo>
                <a:lnTo>
                  <a:pt x="13025" y="16998"/>
                </a:lnTo>
                <a:lnTo>
                  <a:pt x="13211" y="17266"/>
                </a:lnTo>
                <a:lnTo>
                  <a:pt x="13211" y="17791"/>
                </a:lnTo>
                <a:lnTo>
                  <a:pt x="13268" y="17930"/>
                </a:lnTo>
                <a:cubicBezTo>
                  <a:pt x="13231" y="18074"/>
                  <a:pt x="13157" y="18192"/>
                  <a:pt x="13050" y="18294"/>
                </a:cubicBezTo>
                <a:lnTo>
                  <a:pt x="13050" y="18266"/>
                </a:lnTo>
                <a:lnTo>
                  <a:pt x="12996" y="18294"/>
                </a:lnTo>
                <a:lnTo>
                  <a:pt x="12957" y="18319"/>
                </a:lnTo>
                <a:lnTo>
                  <a:pt x="12928" y="18452"/>
                </a:lnTo>
                <a:lnTo>
                  <a:pt x="12957" y="18480"/>
                </a:lnTo>
                <a:lnTo>
                  <a:pt x="12957" y="18509"/>
                </a:lnTo>
                <a:lnTo>
                  <a:pt x="12903" y="18452"/>
                </a:lnTo>
                <a:lnTo>
                  <a:pt x="12875" y="18627"/>
                </a:lnTo>
                <a:lnTo>
                  <a:pt x="12714" y="18681"/>
                </a:lnTo>
                <a:cubicBezTo>
                  <a:pt x="12657" y="18720"/>
                  <a:pt x="12635" y="18771"/>
                  <a:pt x="12646" y="18831"/>
                </a:cubicBezTo>
                <a:cubicBezTo>
                  <a:pt x="12654" y="18896"/>
                  <a:pt x="12632" y="18941"/>
                  <a:pt x="12578" y="18980"/>
                </a:cubicBezTo>
                <a:lnTo>
                  <a:pt x="12604" y="19034"/>
                </a:lnTo>
                <a:lnTo>
                  <a:pt x="12522" y="19113"/>
                </a:lnTo>
                <a:cubicBezTo>
                  <a:pt x="12522" y="19150"/>
                  <a:pt x="12519" y="19178"/>
                  <a:pt x="12508" y="19201"/>
                </a:cubicBezTo>
                <a:cubicBezTo>
                  <a:pt x="12499" y="19229"/>
                  <a:pt x="12496" y="19254"/>
                  <a:pt x="12496" y="19288"/>
                </a:cubicBezTo>
                <a:lnTo>
                  <a:pt x="12522" y="19483"/>
                </a:lnTo>
                <a:lnTo>
                  <a:pt x="12604" y="19531"/>
                </a:lnTo>
                <a:lnTo>
                  <a:pt x="12657" y="19483"/>
                </a:lnTo>
                <a:lnTo>
                  <a:pt x="12685" y="19398"/>
                </a:lnTo>
                <a:lnTo>
                  <a:pt x="12714" y="19559"/>
                </a:lnTo>
                <a:cubicBezTo>
                  <a:pt x="12714" y="19599"/>
                  <a:pt x="12694" y="19630"/>
                  <a:pt x="12657" y="19669"/>
                </a:cubicBezTo>
                <a:cubicBezTo>
                  <a:pt x="12604" y="19709"/>
                  <a:pt x="12550" y="19746"/>
                  <a:pt x="12496" y="19796"/>
                </a:cubicBezTo>
                <a:cubicBezTo>
                  <a:pt x="12440" y="19844"/>
                  <a:pt x="12414" y="19918"/>
                  <a:pt x="12414" y="20005"/>
                </a:cubicBezTo>
                <a:cubicBezTo>
                  <a:pt x="12414" y="20045"/>
                  <a:pt x="12428" y="20082"/>
                  <a:pt x="12454" y="20127"/>
                </a:cubicBezTo>
                <a:cubicBezTo>
                  <a:pt x="12482" y="20185"/>
                  <a:pt x="12496" y="20225"/>
                  <a:pt x="12496" y="20256"/>
                </a:cubicBezTo>
              </a:path>
            </a:pathLst>
          </a:custGeom>
          <a:solidFill>
            <a:schemeClr val="accent1"/>
          </a:solidFill>
          <a:ln>
            <a:noFill/>
          </a:ln>
          <a:effectLst/>
        </p:spPr>
        <p:txBody>
          <a:bodyPr lIns="14278" tIns="14278" rIns="14278" bIns="14278" anchor="ctr"/>
          <a:lstStyle/>
          <a:p>
            <a:pPr defTabSz="128362">
              <a:defRPr/>
            </a:pPr>
            <a:endParaRPr lang="es-ES" sz="80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41" name="AutoShape 14">
            <a:extLst>
              <a:ext uri="{FF2B5EF4-FFF2-40B4-BE49-F238E27FC236}">
                <a16:creationId xmlns="" xmlns:a16="http://schemas.microsoft.com/office/drawing/2014/main" id="{A0883A34-50FA-4A50-A639-0DA34BAEB726}"/>
              </a:ext>
            </a:extLst>
          </p:cNvPr>
          <p:cNvSpPr>
            <a:spLocks/>
          </p:cNvSpPr>
          <p:nvPr/>
        </p:nvSpPr>
        <p:spPr bwMode="auto">
          <a:xfrm>
            <a:off x="7609582" y="1766102"/>
            <a:ext cx="207825" cy="35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61" y="5503"/>
                </a:moveTo>
                <a:cubicBezTo>
                  <a:pt x="20836" y="5503"/>
                  <a:pt x="21078" y="5553"/>
                  <a:pt x="21285" y="5656"/>
                </a:cubicBezTo>
                <a:cubicBezTo>
                  <a:pt x="21498" y="5760"/>
                  <a:pt x="21599" y="5889"/>
                  <a:pt x="21599" y="6045"/>
                </a:cubicBezTo>
                <a:cubicBezTo>
                  <a:pt x="21599" y="6136"/>
                  <a:pt x="21585" y="6208"/>
                  <a:pt x="21556" y="6261"/>
                </a:cubicBezTo>
                <a:lnTo>
                  <a:pt x="8488" y="21266"/>
                </a:lnTo>
                <a:cubicBezTo>
                  <a:pt x="8333" y="21489"/>
                  <a:pt x="8000" y="21599"/>
                  <a:pt x="7493" y="21599"/>
                </a:cubicBezTo>
                <a:cubicBezTo>
                  <a:pt x="7217" y="21599"/>
                  <a:pt x="6961" y="21549"/>
                  <a:pt x="6729" y="21446"/>
                </a:cubicBezTo>
                <a:cubicBezTo>
                  <a:pt x="6497" y="21343"/>
                  <a:pt x="6381" y="21213"/>
                  <a:pt x="6381" y="21057"/>
                </a:cubicBezTo>
                <a:cubicBezTo>
                  <a:pt x="6381" y="21014"/>
                  <a:pt x="6406" y="20973"/>
                  <a:pt x="6454" y="20947"/>
                </a:cubicBezTo>
                <a:lnTo>
                  <a:pt x="11169" y="10444"/>
                </a:lnTo>
                <a:cubicBezTo>
                  <a:pt x="10985" y="10473"/>
                  <a:pt x="10613" y="10531"/>
                  <a:pt x="10058" y="10610"/>
                </a:cubicBezTo>
                <a:cubicBezTo>
                  <a:pt x="9502" y="10689"/>
                  <a:pt x="8874" y="10776"/>
                  <a:pt x="8164" y="10867"/>
                </a:cubicBezTo>
                <a:cubicBezTo>
                  <a:pt x="7454" y="10960"/>
                  <a:pt x="6705" y="11061"/>
                  <a:pt x="5922" y="11171"/>
                </a:cubicBezTo>
                <a:cubicBezTo>
                  <a:pt x="5135" y="11284"/>
                  <a:pt x="4401" y="11387"/>
                  <a:pt x="3724" y="11483"/>
                </a:cubicBezTo>
                <a:cubicBezTo>
                  <a:pt x="3043" y="11579"/>
                  <a:pt x="2459" y="11654"/>
                  <a:pt x="1966" y="11707"/>
                </a:cubicBezTo>
                <a:cubicBezTo>
                  <a:pt x="1473" y="11760"/>
                  <a:pt x="1178" y="11786"/>
                  <a:pt x="1087" y="11786"/>
                </a:cubicBezTo>
                <a:cubicBezTo>
                  <a:pt x="777" y="11786"/>
                  <a:pt x="521" y="11733"/>
                  <a:pt x="314" y="11623"/>
                </a:cubicBezTo>
                <a:cubicBezTo>
                  <a:pt x="106" y="11510"/>
                  <a:pt x="0" y="11385"/>
                  <a:pt x="0" y="11248"/>
                </a:cubicBezTo>
                <a:cubicBezTo>
                  <a:pt x="0" y="11186"/>
                  <a:pt x="14" y="11150"/>
                  <a:pt x="43" y="11133"/>
                </a:cubicBezTo>
                <a:lnTo>
                  <a:pt x="4879" y="424"/>
                </a:lnTo>
                <a:cubicBezTo>
                  <a:pt x="4942" y="302"/>
                  <a:pt x="5067" y="201"/>
                  <a:pt x="5261" y="120"/>
                </a:cubicBezTo>
                <a:cubicBezTo>
                  <a:pt x="5454" y="40"/>
                  <a:pt x="5671" y="0"/>
                  <a:pt x="5922" y="0"/>
                </a:cubicBezTo>
                <a:lnTo>
                  <a:pt x="13874" y="0"/>
                </a:lnTo>
                <a:cubicBezTo>
                  <a:pt x="14155" y="0"/>
                  <a:pt x="14396" y="52"/>
                  <a:pt x="14604" y="153"/>
                </a:cubicBezTo>
                <a:cubicBezTo>
                  <a:pt x="14812" y="256"/>
                  <a:pt x="14918" y="386"/>
                  <a:pt x="14918" y="539"/>
                </a:cubicBezTo>
                <a:cubicBezTo>
                  <a:pt x="14918" y="585"/>
                  <a:pt x="14908" y="623"/>
                  <a:pt x="14894" y="652"/>
                </a:cubicBezTo>
                <a:cubicBezTo>
                  <a:pt x="14879" y="686"/>
                  <a:pt x="14855" y="729"/>
                  <a:pt x="14821" y="779"/>
                </a:cubicBezTo>
                <a:lnTo>
                  <a:pt x="10662" y="6801"/>
                </a:lnTo>
                <a:cubicBezTo>
                  <a:pt x="10845" y="6770"/>
                  <a:pt x="11208" y="6719"/>
                  <a:pt x="11749" y="6647"/>
                </a:cubicBezTo>
                <a:cubicBezTo>
                  <a:pt x="12290" y="6573"/>
                  <a:pt x="12913" y="6491"/>
                  <a:pt x="13618" y="6398"/>
                </a:cubicBezTo>
                <a:cubicBezTo>
                  <a:pt x="14329" y="6307"/>
                  <a:pt x="15063" y="6206"/>
                  <a:pt x="15821" y="6095"/>
                </a:cubicBezTo>
                <a:cubicBezTo>
                  <a:pt x="16575" y="5983"/>
                  <a:pt x="17290" y="5884"/>
                  <a:pt x="17971" y="5800"/>
                </a:cubicBezTo>
                <a:cubicBezTo>
                  <a:pt x="18648" y="5719"/>
                  <a:pt x="19227" y="5647"/>
                  <a:pt x="19706" y="5589"/>
                </a:cubicBezTo>
                <a:cubicBezTo>
                  <a:pt x="20179" y="5534"/>
                  <a:pt x="20464" y="5503"/>
                  <a:pt x="20561" y="5503"/>
                </a:cubicBezTo>
              </a:path>
            </a:pathLst>
          </a:custGeom>
          <a:solidFill>
            <a:schemeClr val="accent2"/>
          </a:solidFill>
          <a:ln>
            <a:noFill/>
          </a:ln>
          <a:effectLst/>
        </p:spPr>
        <p:txBody>
          <a:bodyPr lIns="14278" tIns="14278" rIns="14278" bIns="14278" anchor="ctr"/>
          <a:lstStyle/>
          <a:p>
            <a:pPr defTabSz="128362">
              <a:defRPr/>
            </a:pPr>
            <a:endParaRPr lang="es-ES" sz="80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42" name="AutoShape 81">
            <a:extLst>
              <a:ext uri="{FF2B5EF4-FFF2-40B4-BE49-F238E27FC236}">
                <a16:creationId xmlns="" xmlns:a16="http://schemas.microsoft.com/office/drawing/2014/main" id="{0FAC2CD9-9235-45AD-ACA7-B84D781D83B6}"/>
              </a:ext>
            </a:extLst>
          </p:cNvPr>
          <p:cNvSpPr>
            <a:spLocks/>
          </p:cNvSpPr>
          <p:nvPr/>
        </p:nvSpPr>
        <p:spPr bwMode="auto">
          <a:xfrm>
            <a:off x="973601" y="3064511"/>
            <a:ext cx="271888" cy="219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599"/>
                  <a:pt x="20265" y="21599"/>
                </a:cubicBezTo>
                <a:lnTo>
                  <a:pt x="1346" y="21599"/>
                </a:lnTo>
                <a:cubicBezTo>
                  <a:pt x="979" y="21599"/>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chemeClr val="accent4"/>
          </a:solidFill>
          <a:ln>
            <a:noFill/>
          </a:ln>
          <a:effectLst/>
        </p:spPr>
        <p:txBody>
          <a:bodyPr lIns="14278" tIns="14278" rIns="14278" bIns="14278" anchor="ctr"/>
          <a:lstStyle/>
          <a:p>
            <a:pPr defTabSz="128362">
              <a:defRPr/>
            </a:pPr>
            <a:endParaRPr lang="es-ES" sz="80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43" name="AutoShape 92">
            <a:extLst>
              <a:ext uri="{FF2B5EF4-FFF2-40B4-BE49-F238E27FC236}">
                <a16:creationId xmlns="" xmlns:a16="http://schemas.microsoft.com/office/drawing/2014/main" id="{7A3D2298-B7DB-4FFB-80FF-06592C1FFCCC}"/>
              </a:ext>
            </a:extLst>
          </p:cNvPr>
          <p:cNvSpPr>
            <a:spLocks/>
          </p:cNvSpPr>
          <p:nvPr/>
        </p:nvSpPr>
        <p:spPr bwMode="auto">
          <a:xfrm>
            <a:off x="7610336" y="3015935"/>
            <a:ext cx="288842" cy="2420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287" y="12517"/>
                </a:moveTo>
                <a:cubicBezTo>
                  <a:pt x="14687" y="12517"/>
                  <a:pt x="15037" y="12647"/>
                  <a:pt x="15346" y="12910"/>
                </a:cubicBezTo>
                <a:lnTo>
                  <a:pt x="20700" y="17164"/>
                </a:lnTo>
                <a:cubicBezTo>
                  <a:pt x="20976" y="17407"/>
                  <a:pt x="21197" y="17703"/>
                  <a:pt x="21357" y="18051"/>
                </a:cubicBezTo>
                <a:cubicBezTo>
                  <a:pt x="21517" y="18398"/>
                  <a:pt x="21599" y="18779"/>
                  <a:pt x="21599" y="19191"/>
                </a:cubicBezTo>
                <a:cubicBezTo>
                  <a:pt x="21599" y="19860"/>
                  <a:pt x="21402" y="20428"/>
                  <a:pt x="21006" y="20896"/>
                </a:cubicBezTo>
                <a:cubicBezTo>
                  <a:pt x="20613" y="21365"/>
                  <a:pt x="20143" y="21599"/>
                  <a:pt x="19594" y="21599"/>
                </a:cubicBezTo>
                <a:cubicBezTo>
                  <a:pt x="19182" y="21599"/>
                  <a:pt x="18810" y="21458"/>
                  <a:pt x="18478" y="21179"/>
                </a:cubicBezTo>
                <a:lnTo>
                  <a:pt x="13128" y="16924"/>
                </a:lnTo>
                <a:cubicBezTo>
                  <a:pt x="12599" y="16498"/>
                  <a:pt x="12319" y="15908"/>
                  <a:pt x="12281" y="15154"/>
                </a:cubicBezTo>
                <a:lnTo>
                  <a:pt x="9713" y="13096"/>
                </a:lnTo>
                <a:lnTo>
                  <a:pt x="8518" y="15233"/>
                </a:lnTo>
                <a:cubicBezTo>
                  <a:pt x="8412" y="15411"/>
                  <a:pt x="8273" y="15504"/>
                  <a:pt x="8101" y="15504"/>
                </a:cubicBezTo>
                <a:cubicBezTo>
                  <a:pt x="7995" y="15504"/>
                  <a:pt x="7901" y="15468"/>
                  <a:pt x="7819" y="15397"/>
                </a:cubicBezTo>
                <a:cubicBezTo>
                  <a:pt x="8233" y="15747"/>
                  <a:pt x="8445" y="16199"/>
                  <a:pt x="8452" y="16746"/>
                </a:cubicBezTo>
                <a:cubicBezTo>
                  <a:pt x="8452" y="16972"/>
                  <a:pt x="8412" y="17187"/>
                  <a:pt x="8334" y="17390"/>
                </a:cubicBezTo>
                <a:cubicBezTo>
                  <a:pt x="8254" y="17591"/>
                  <a:pt x="8150" y="17777"/>
                  <a:pt x="8016" y="17944"/>
                </a:cubicBezTo>
                <a:cubicBezTo>
                  <a:pt x="7884" y="18107"/>
                  <a:pt x="7736" y="18240"/>
                  <a:pt x="7567" y="18342"/>
                </a:cubicBezTo>
                <a:cubicBezTo>
                  <a:pt x="7395" y="18440"/>
                  <a:pt x="7221" y="18488"/>
                  <a:pt x="7042" y="18488"/>
                </a:cubicBezTo>
                <a:cubicBezTo>
                  <a:pt x="6781" y="18488"/>
                  <a:pt x="6545" y="18409"/>
                  <a:pt x="6343" y="18246"/>
                </a:cubicBezTo>
                <a:lnTo>
                  <a:pt x="550" y="13627"/>
                </a:lnTo>
                <a:cubicBezTo>
                  <a:pt x="183" y="13328"/>
                  <a:pt x="0" y="12915"/>
                  <a:pt x="0" y="12379"/>
                </a:cubicBezTo>
                <a:cubicBezTo>
                  <a:pt x="0" y="11939"/>
                  <a:pt x="136" y="11529"/>
                  <a:pt x="416" y="11151"/>
                </a:cubicBezTo>
                <a:cubicBezTo>
                  <a:pt x="694" y="10773"/>
                  <a:pt x="1023" y="10581"/>
                  <a:pt x="1407" y="10581"/>
                </a:cubicBezTo>
                <a:cubicBezTo>
                  <a:pt x="1673" y="10581"/>
                  <a:pt x="1925" y="10682"/>
                  <a:pt x="2174" y="10880"/>
                </a:cubicBezTo>
                <a:cubicBezTo>
                  <a:pt x="2024" y="10756"/>
                  <a:pt x="1944" y="10586"/>
                  <a:pt x="1939" y="10380"/>
                </a:cubicBezTo>
                <a:cubicBezTo>
                  <a:pt x="1939" y="10310"/>
                  <a:pt x="1967" y="10202"/>
                  <a:pt x="2026" y="10058"/>
                </a:cubicBezTo>
                <a:lnTo>
                  <a:pt x="5792" y="3271"/>
                </a:lnTo>
                <a:cubicBezTo>
                  <a:pt x="5898" y="3094"/>
                  <a:pt x="6034" y="2998"/>
                  <a:pt x="6209" y="2989"/>
                </a:cubicBezTo>
                <a:cubicBezTo>
                  <a:pt x="6329" y="2989"/>
                  <a:pt x="6418" y="3029"/>
                  <a:pt x="6479" y="3111"/>
                </a:cubicBezTo>
                <a:cubicBezTo>
                  <a:pt x="6293" y="2947"/>
                  <a:pt x="6140" y="2755"/>
                  <a:pt x="6027" y="2529"/>
                </a:cubicBezTo>
                <a:cubicBezTo>
                  <a:pt x="5914" y="2303"/>
                  <a:pt x="5860" y="2052"/>
                  <a:pt x="5860" y="1770"/>
                </a:cubicBezTo>
                <a:cubicBezTo>
                  <a:pt x="5860" y="1329"/>
                  <a:pt x="6001" y="926"/>
                  <a:pt x="6289" y="556"/>
                </a:cubicBezTo>
                <a:cubicBezTo>
                  <a:pt x="6573" y="189"/>
                  <a:pt x="6898" y="0"/>
                  <a:pt x="7268" y="0"/>
                </a:cubicBezTo>
                <a:cubicBezTo>
                  <a:pt x="7515" y="0"/>
                  <a:pt x="7750" y="90"/>
                  <a:pt x="7964" y="259"/>
                </a:cubicBezTo>
                <a:lnTo>
                  <a:pt x="13757" y="4881"/>
                </a:lnTo>
                <a:cubicBezTo>
                  <a:pt x="13931" y="5025"/>
                  <a:pt x="14065" y="5205"/>
                  <a:pt x="14162" y="5426"/>
                </a:cubicBezTo>
                <a:cubicBezTo>
                  <a:pt x="14258" y="5646"/>
                  <a:pt x="14310" y="5889"/>
                  <a:pt x="14310" y="6151"/>
                </a:cubicBezTo>
                <a:cubicBezTo>
                  <a:pt x="14310" y="6374"/>
                  <a:pt x="14270" y="6594"/>
                  <a:pt x="14190" y="6806"/>
                </a:cubicBezTo>
                <a:cubicBezTo>
                  <a:pt x="14112" y="7021"/>
                  <a:pt x="14014" y="7204"/>
                  <a:pt x="13891" y="7368"/>
                </a:cubicBezTo>
                <a:cubicBezTo>
                  <a:pt x="13771" y="7529"/>
                  <a:pt x="13623" y="7662"/>
                  <a:pt x="13442" y="7763"/>
                </a:cubicBezTo>
                <a:cubicBezTo>
                  <a:pt x="13260" y="7871"/>
                  <a:pt x="13081" y="7921"/>
                  <a:pt x="12900" y="7921"/>
                </a:cubicBezTo>
                <a:cubicBezTo>
                  <a:pt x="12655" y="7921"/>
                  <a:pt x="12397" y="7820"/>
                  <a:pt x="12135" y="7611"/>
                </a:cubicBezTo>
                <a:cubicBezTo>
                  <a:pt x="12284" y="7738"/>
                  <a:pt x="12366" y="7902"/>
                  <a:pt x="12373" y="8111"/>
                </a:cubicBezTo>
                <a:cubicBezTo>
                  <a:pt x="12373" y="8238"/>
                  <a:pt x="12342" y="8348"/>
                  <a:pt x="12281" y="8449"/>
                </a:cubicBezTo>
                <a:lnTo>
                  <a:pt x="11100" y="10581"/>
                </a:lnTo>
                <a:lnTo>
                  <a:pt x="13656" y="12625"/>
                </a:lnTo>
                <a:cubicBezTo>
                  <a:pt x="13762" y="12588"/>
                  <a:pt x="13865" y="12563"/>
                  <a:pt x="13971" y="12546"/>
                </a:cubicBezTo>
                <a:cubicBezTo>
                  <a:pt x="14077" y="12526"/>
                  <a:pt x="14183" y="12517"/>
                  <a:pt x="14287" y="12517"/>
                </a:cubicBezTo>
              </a:path>
            </a:pathLst>
          </a:custGeom>
          <a:solidFill>
            <a:schemeClr val="accent5"/>
          </a:solidFill>
          <a:ln>
            <a:noFill/>
          </a:ln>
          <a:effectLst/>
        </p:spPr>
        <p:txBody>
          <a:bodyPr lIns="14278" tIns="14278" rIns="14278" bIns="14278" anchor="ctr"/>
          <a:lstStyle/>
          <a:p>
            <a:pPr defTabSz="128362">
              <a:defRPr/>
            </a:pPr>
            <a:endParaRPr lang="es-ES" sz="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Tree>
    <p:extLst>
      <p:ext uri="{BB962C8B-B14F-4D97-AF65-F5344CB8AC3E}">
        <p14:creationId xmlns:p14="http://schemas.microsoft.com/office/powerpoint/2010/main" val="321603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 xmlns:a16="http://schemas.microsoft.com/office/drawing/2014/main" id="{2E9D07F5-F0B6-471C-96DF-840C30E8872F}"/>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id-ID" sz="3300" b="1">
                <a:solidFill>
                  <a:srgbClr val="0066B3"/>
                </a:solidFill>
                <a:latin typeface="Lato Regular"/>
                <a:cs typeface="Lato Regular"/>
              </a:rPr>
              <a:t>Tính </a:t>
            </a:r>
            <a:r>
              <a:rPr lang="en-US" sz="3300" b="1">
                <a:solidFill>
                  <a:srgbClr val="0066B3"/>
                </a:solidFill>
                <a:latin typeface="Lato Regular"/>
                <a:cs typeface="Lato Regular"/>
              </a:rPr>
              <a:t>hướng đến</a:t>
            </a:r>
            <a:r>
              <a:rPr lang="id-ID" sz="3300" b="1">
                <a:solidFill>
                  <a:srgbClr val="0066B3"/>
                </a:solidFill>
                <a:latin typeface="Lato Regular"/>
                <a:cs typeface="Lato Regular"/>
              </a:rPr>
              <a:t> công dân</a:t>
            </a:r>
          </a:p>
        </p:txBody>
      </p:sp>
      <p:grpSp>
        <p:nvGrpSpPr>
          <p:cNvPr id="26" name="Group 25">
            <a:extLst>
              <a:ext uri="{FF2B5EF4-FFF2-40B4-BE49-F238E27FC236}">
                <a16:creationId xmlns="" xmlns:a16="http://schemas.microsoft.com/office/drawing/2014/main" id="{6D32F83C-7B06-428A-ADB8-C79C117F6515}"/>
              </a:ext>
            </a:extLst>
          </p:cNvPr>
          <p:cNvGrpSpPr/>
          <p:nvPr/>
        </p:nvGrpSpPr>
        <p:grpSpPr>
          <a:xfrm>
            <a:off x="4144734" y="732729"/>
            <a:ext cx="854532" cy="27432"/>
            <a:chOff x="1775295" y="2020905"/>
            <a:chExt cx="3021911" cy="45719"/>
          </a:xfrm>
        </p:grpSpPr>
        <p:sp>
          <p:nvSpPr>
            <p:cNvPr id="27" name="Rectangle 26">
              <a:extLst>
                <a:ext uri="{FF2B5EF4-FFF2-40B4-BE49-F238E27FC236}">
                  <a16:creationId xmlns="" xmlns:a16="http://schemas.microsoft.com/office/drawing/2014/main" id="{875FE6CE-8AC6-45CD-8B1E-B650B65D722E}"/>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28" name="Rectangle 27">
              <a:extLst>
                <a:ext uri="{FF2B5EF4-FFF2-40B4-BE49-F238E27FC236}">
                  <a16:creationId xmlns="" xmlns:a16="http://schemas.microsoft.com/office/drawing/2014/main" id="{6A08CDD2-1A0A-4762-8F71-440F619D9EA0}"/>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29" name="Rectangle 28">
              <a:extLst>
                <a:ext uri="{FF2B5EF4-FFF2-40B4-BE49-F238E27FC236}">
                  <a16:creationId xmlns="" xmlns:a16="http://schemas.microsoft.com/office/drawing/2014/main" id="{D1C12BC7-DB6D-44DA-829A-E6CD0CEB34C2}"/>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30" name="Rectangle 29">
              <a:extLst>
                <a:ext uri="{FF2B5EF4-FFF2-40B4-BE49-F238E27FC236}">
                  <a16:creationId xmlns="" xmlns:a16="http://schemas.microsoft.com/office/drawing/2014/main" id="{A1656E68-2FB8-4144-97F9-CE41411C72CF}"/>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31" name="Rectangle 30">
              <a:extLst>
                <a:ext uri="{FF2B5EF4-FFF2-40B4-BE49-F238E27FC236}">
                  <a16:creationId xmlns="" xmlns:a16="http://schemas.microsoft.com/office/drawing/2014/main" id="{F9C1F58F-F1A9-40EE-8133-4E5E01F9AB88}"/>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grpSp>
        <p:nvGrpSpPr>
          <p:cNvPr id="33" name="Group 32">
            <a:extLst>
              <a:ext uri="{FF2B5EF4-FFF2-40B4-BE49-F238E27FC236}">
                <a16:creationId xmlns="" xmlns:a16="http://schemas.microsoft.com/office/drawing/2014/main" id="{EA041EB5-4D69-4F6C-99A2-44A9C12BABD4}"/>
              </a:ext>
            </a:extLst>
          </p:cNvPr>
          <p:cNvGrpSpPr/>
          <p:nvPr/>
        </p:nvGrpSpPr>
        <p:grpSpPr>
          <a:xfrm>
            <a:off x="2563023" y="981817"/>
            <a:ext cx="3763287" cy="3765365"/>
            <a:chOff x="3626784" y="709519"/>
            <a:chExt cx="4841876" cy="4375150"/>
          </a:xfrm>
        </p:grpSpPr>
        <p:sp>
          <p:nvSpPr>
            <p:cNvPr id="34" name="Freeform 7">
              <a:extLst>
                <a:ext uri="{FF2B5EF4-FFF2-40B4-BE49-F238E27FC236}">
                  <a16:creationId xmlns="" xmlns:a16="http://schemas.microsoft.com/office/drawing/2014/main" id="{FCF5B6D3-2E40-4981-8451-9C0CA8E8C371}"/>
                </a:ext>
              </a:extLst>
            </p:cNvPr>
            <p:cNvSpPr>
              <a:spLocks/>
            </p:cNvSpPr>
            <p:nvPr/>
          </p:nvSpPr>
          <p:spPr bwMode="auto">
            <a:xfrm>
              <a:off x="3626784" y="709519"/>
              <a:ext cx="2851150" cy="2085975"/>
            </a:xfrm>
            <a:custGeom>
              <a:avLst/>
              <a:gdLst>
                <a:gd name="T0" fmla="*/ 316 w 1014"/>
                <a:gd name="T1" fmla="*/ 733 h 742"/>
                <a:gd name="T2" fmla="*/ 354 w 1014"/>
                <a:gd name="T3" fmla="*/ 701 h 742"/>
                <a:gd name="T4" fmla="*/ 354 w 1014"/>
                <a:gd name="T5" fmla="*/ 700 h 742"/>
                <a:gd name="T6" fmla="*/ 336 w 1014"/>
                <a:gd name="T7" fmla="*/ 666 h 742"/>
                <a:gd name="T8" fmla="*/ 325 w 1014"/>
                <a:gd name="T9" fmla="*/ 641 h 742"/>
                <a:gd name="T10" fmla="*/ 323 w 1014"/>
                <a:gd name="T11" fmla="*/ 629 h 742"/>
                <a:gd name="T12" fmla="*/ 409 w 1014"/>
                <a:gd name="T13" fmla="*/ 563 h 742"/>
                <a:gd name="T14" fmla="*/ 499 w 1014"/>
                <a:gd name="T15" fmla="*/ 593 h 742"/>
                <a:gd name="T16" fmla="*/ 505 w 1014"/>
                <a:gd name="T17" fmla="*/ 634 h 742"/>
                <a:gd name="T18" fmla="*/ 479 w 1014"/>
                <a:gd name="T19" fmla="*/ 684 h 742"/>
                <a:gd name="T20" fmla="*/ 472 w 1014"/>
                <a:gd name="T21" fmla="*/ 704 h 742"/>
                <a:gd name="T22" fmla="*/ 475 w 1014"/>
                <a:gd name="T23" fmla="*/ 718 h 742"/>
                <a:gd name="T24" fmla="*/ 503 w 1014"/>
                <a:gd name="T25" fmla="*/ 734 h 742"/>
                <a:gd name="T26" fmla="*/ 851 w 1014"/>
                <a:gd name="T27" fmla="*/ 728 h 742"/>
                <a:gd name="T28" fmla="*/ 851 w 1014"/>
                <a:gd name="T29" fmla="*/ 728 h 742"/>
                <a:gd name="T30" fmla="*/ 851 w 1014"/>
                <a:gd name="T31" fmla="*/ 728 h 742"/>
                <a:gd name="T32" fmla="*/ 843 w 1014"/>
                <a:gd name="T33" fmla="*/ 617 h 742"/>
                <a:gd name="T34" fmla="*/ 840 w 1014"/>
                <a:gd name="T35" fmla="*/ 492 h 742"/>
                <a:gd name="T36" fmla="*/ 848 w 1014"/>
                <a:gd name="T37" fmla="*/ 446 h 742"/>
                <a:gd name="T38" fmla="*/ 872 w 1014"/>
                <a:gd name="T39" fmla="*/ 432 h 742"/>
                <a:gd name="T40" fmla="*/ 873 w 1014"/>
                <a:gd name="T41" fmla="*/ 432 h 742"/>
                <a:gd name="T42" fmla="*/ 907 w 1014"/>
                <a:gd name="T43" fmla="*/ 449 h 742"/>
                <a:gd name="T44" fmla="*/ 959 w 1014"/>
                <a:gd name="T45" fmla="*/ 467 h 742"/>
                <a:gd name="T46" fmla="*/ 1000 w 1014"/>
                <a:gd name="T47" fmla="*/ 440 h 742"/>
                <a:gd name="T48" fmla="*/ 994 w 1014"/>
                <a:gd name="T49" fmla="*/ 307 h 742"/>
                <a:gd name="T50" fmla="*/ 946 w 1014"/>
                <a:gd name="T51" fmla="*/ 283 h 742"/>
                <a:gd name="T52" fmla="*/ 933 w 1014"/>
                <a:gd name="T53" fmla="*/ 286 h 742"/>
                <a:gd name="T54" fmla="*/ 894 w 1014"/>
                <a:gd name="T55" fmla="*/ 308 h 742"/>
                <a:gd name="T56" fmla="*/ 876 w 1014"/>
                <a:gd name="T57" fmla="*/ 314 h 742"/>
                <a:gd name="T58" fmla="*/ 859 w 1014"/>
                <a:gd name="T59" fmla="*/ 310 h 742"/>
                <a:gd name="T60" fmla="*/ 839 w 1014"/>
                <a:gd name="T61" fmla="*/ 277 h 742"/>
                <a:gd name="T62" fmla="*/ 852 w 1014"/>
                <a:gd name="T63" fmla="*/ 0 h 742"/>
                <a:gd name="T64" fmla="*/ 0 w 1014"/>
                <a:gd name="T65" fmla="*/ 73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14" h="742">
                  <a:moveTo>
                    <a:pt x="274" y="736"/>
                  </a:moveTo>
                  <a:cubicBezTo>
                    <a:pt x="290" y="736"/>
                    <a:pt x="304" y="735"/>
                    <a:pt x="316" y="733"/>
                  </a:cubicBezTo>
                  <a:cubicBezTo>
                    <a:pt x="323" y="731"/>
                    <a:pt x="342" y="728"/>
                    <a:pt x="350" y="718"/>
                  </a:cubicBezTo>
                  <a:cubicBezTo>
                    <a:pt x="354" y="713"/>
                    <a:pt x="354" y="707"/>
                    <a:pt x="354" y="701"/>
                  </a:cubicBezTo>
                  <a:cubicBezTo>
                    <a:pt x="354" y="701"/>
                    <a:pt x="354" y="701"/>
                    <a:pt x="354" y="701"/>
                  </a:cubicBezTo>
                  <a:cubicBezTo>
                    <a:pt x="354" y="701"/>
                    <a:pt x="354" y="701"/>
                    <a:pt x="354" y="700"/>
                  </a:cubicBezTo>
                  <a:cubicBezTo>
                    <a:pt x="354" y="693"/>
                    <a:pt x="351" y="687"/>
                    <a:pt x="348" y="682"/>
                  </a:cubicBezTo>
                  <a:cubicBezTo>
                    <a:pt x="344" y="675"/>
                    <a:pt x="340" y="671"/>
                    <a:pt x="336" y="666"/>
                  </a:cubicBezTo>
                  <a:cubicBezTo>
                    <a:pt x="332" y="660"/>
                    <a:pt x="328" y="654"/>
                    <a:pt x="326" y="644"/>
                  </a:cubicBezTo>
                  <a:cubicBezTo>
                    <a:pt x="325" y="643"/>
                    <a:pt x="325" y="642"/>
                    <a:pt x="325" y="641"/>
                  </a:cubicBezTo>
                  <a:cubicBezTo>
                    <a:pt x="324" y="638"/>
                    <a:pt x="323" y="634"/>
                    <a:pt x="323" y="630"/>
                  </a:cubicBezTo>
                  <a:cubicBezTo>
                    <a:pt x="323" y="630"/>
                    <a:pt x="323" y="629"/>
                    <a:pt x="323" y="629"/>
                  </a:cubicBezTo>
                  <a:cubicBezTo>
                    <a:pt x="323" y="611"/>
                    <a:pt x="332" y="595"/>
                    <a:pt x="347" y="583"/>
                  </a:cubicBezTo>
                  <a:cubicBezTo>
                    <a:pt x="362" y="571"/>
                    <a:pt x="383" y="563"/>
                    <a:pt x="409" y="563"/>
                  </a:cubicBezTo>
                  <a:cubicBezTo>
                    <a:pt x="438" y="563"/>
                    <a:pt x="464" y="567"/>
                    <a:pt x="480" y="576"/>
                  </a:cubicBezTo>
                  <a:cubicBezTo>
                    <a:pt x="489" y="581"/>
                    <a:pt x="495" y="586"/>
                    <a:pt x="499" y="593"/>
                  </a:cubicBezTo>
                  <a:cubicBezTo>
                    <a:pt x="504" y="599"/>
                    <a:pt x="506" y="607"/>
                    <a:pt x="507" y="618"/>
                  </a:cubicBezTo>
                  <a:cubicBezTo>
                    <a:pt x="507" y="623"/>
                    <a:pt x="506" y="628"/>
                    <a:pt x="505" y="634"/>
                  </a:cubicBezTo>
                  <a:cubicBezTo>
                    <a:pt x="502" y="651"/>
                    <a:pt x="495" y="661"/>
                    <a:pt x="489" y="670"/>
                  </a:cubicBezTo>
                  <a:cubicBezTo>
                    <a:pt x="486" y="674"/>
                    <a:pt x="482" y="679"/>
                    <a:pt x="479" y="684"/>
                  </a:cubicBezTo>
                  <a:cubicBezTo>
                    <a:pt x="476" y="689"/>
                    <a:pt x="472" y="696"/>
                    <a:pt x="472" y="704"/>
                  </a:cubicBezTo>
                  <a:cubicBezTo>
                    <a:pt x="472" y="704"/>
                    <a:pt x="472" y="704"/>
                    <a:pt x="472" y="704"/>
                  </a:cubicBezTo>
                  <a:cubicBezTo>
                    <a:pt x="472" y="705"/>
                    <a:pt x="472" y="705"/>
                    <a:pt x="472" y="705"/>
                  </a:cubicBezTo>
                  <a:cubicBezTo>
                    <a:pt x="472" y="709"/>
                    <a:pt x="473" y="714"/>
                    <a:pt x="475" y="718"/>
                  </a:cubicBezTo>
                  <a:cubicBezTo>
                    <a:pt x="478" y="724"/>
                    <a:pt x="482" y="727"/>
                    <a:pt x="486" y="729"/>
                  </a:cubicBezTo>
                  <a:cubicBezTo>
                    <a:pt x="492" y="732"/>
                    <a:pt x="497" y="733"/>
                    <a:pt x="503" y="734"/>
                  </a:cubicBezTo>
                  <a:cubicBezTo>
                    <a:pt x="511" y="736"/>
                    <a:pt x="555" y="742"/>
                    <a:pt x="851" y="728"/>
                  </a:cubicBezTo>
                  <a:cubicBezTo>
                    <a:pt x="851" y="728"/>
                    <a:pt x="851" y="728"/>
                    <a:pt x="851" y="728"/>
                  </a:cubicBezTo>
                  <a:cubicBezTo>
                    <a:pt x="851" y="728"/>
                    <a:pt x="850" y="728"/>
                    <a:pt x="849" y="728"/>
                  </a:cubicBezTo>
                  <a:cubicBezTo>
                    <a:pt x="850" y="728"/>
                    <a:pt x="851" y="728"/>
                    <a:pt x="851" y="728"/>
                  </a:cubicBezTo>
                  <a:cubicBezTo>
                    <a:pt x="851" y="727"/>
                    <a:pt x="851" y="727"/>
                    <a:pt x="851" y="727"/>
                  </a:cubicBezTo>
                  <a:cubicBezTo>
                    <a:pt x="851" y="727"/>
                    <a:pt x="851" y="727"/>
                    <a:pt x="851" y="728"/>
                  </a:cubicBezTo>
                  <a:cubicBezTo>
                    <a:pt x="852" y="728"/>
                    <a:pt x="852" y="728"/>
                    <a:pt x="852" y="728"/>
                  </a:cubicBezTo>
                  <a:cubicBezTo>
                    <a:pt x="850" y="703"/>
                    <a:pt x="845" y="648"/>
                    <a:pt x="843" y="617"/>
                  </a:cubicBezTo>
                  <a:cubicBezTo>
                    <a:pt x="841" y="587"/>
                    <a:pt x="840" y="556"/>
                    <a:pt x="840" y="528"/>
                  </a:cubicBezTo>
                  <a:cubicBezTo>
                    <a:pt x="840" y="515"/>
                    <a:pt x="840" y="503"/>
                    <a:pt x="840" y="492"/>
                  </a:cubicBezTo>
                  <a:cubicBezTo>
                    <a:pt x="841" y="480"/>
                    <a:pt x="841" y="471"/>
                    <a:pt x="843" y="463"/>
                  </a:cubicBezTo>
                  <a:cubicBezTo>
                    <a:pt x="844" y="457"/>
                    <a:pt x="845" y="452"/>
                    <a:pt x="848" y="446"/>
                  </a:cubicBezTo>
                  <a:cubicBezTo>
                    <a:pt x="850" y="442"/>
                    <a:pt x="853" y="438"/>
                    <a:pt x="859" y="435"/>
                  </a:cubicBezTo>
                  <a:cubicBezTo>
                    <a:pt x="863" y="433"/>
                    <a:pt x="867" y="432"/>
                    <a:pt x="872" y="432"/>
                  </a:cubicBezTo>
                  <a:cubicBezTo>
                    <a:pt x="872" y="432"/>
                    <a:pt x="872" y="432"/>
                    <a:pt x="872" y="432"/>
                  </a:cubicBezTo>
                  <a:cubicBezTo>
                    <a:pt x="873" y="432"/>
                    <a:pt x="873" y="432"/>
                    <a:pt x="873" y="432"/>
                  </a:cubicBezTo>
                  <a:cubicBezTo>
                    <a:pt x="881" y="432"/>
                    <a:pt x="888" y="436"/>
                    <a:pt x="893" y="439"/>
                  </a:cubicBezTo>
                  <a:cubicBezTo>
                    <a:pt x="898" y="442"/>
                    <a:pt x="902" y="446"/>
                    <a:pt x="907" y="449"/>
                  </a:cubicBezTo>
                  <a:cubicBezTo>
                    <a:pt x="916" y="455"/>
                    <a:pt x="926" y="462"/>
                    <a:pt x="943" y="465"/>
                  </a:cubicBezTo>
                  <a:cubicBezTo>
                    <a:pt x="949" y="466"/>
                    <a:pt x="954" y="467"/>
                    <a:pt x="959" y="467"/>
                  </a:cubicBezTo>
                  <a:cubicBezTo>
                    <a:pt x="969" y="466"/>
                    <a:pt x="977" y="464"/>
                    <a:pt x="984" y="459"/>
                  </a:cubicBezTo>
                  <a:cubicBezTo>
                    <a:pt x="991" y="455"/>
                    <a:pt x="996" y="449"/>
                    <a:pt x="1000" y="440"/>
                  </a:cubicBezTo>
                  <a:cubicBezTo>
                    <a:pt x="1009" y="424"/>
                    <a:pt x="1014" y="398"/>
                    <a:pt x="1014" y="369"/>
                  </a:cubicBezTo>
                  <a:cubicBezTo>
                    <a:pt x="1013" y="343"/>
                    <a:pt x="1006" y="322"/>
                    <a:pt x="994" y="307"/>
                  </a:cubicBezTo>
                  <a:cubicBezTo>
                    <a:pt x="982" y="292"/>
                    <a:pt x="966" y="283"/>
                    <a:pt x="948" y="283"/>
                  </a:cubicBezTo>
                  <a:cubicBezTo>
                    <a:pt x="947" y="283"/>
                    <a:pt x="947" y="283"/>
                    <a:pt x="946" y="283"/>
                  </a:cubicBezTo>
                  <a:cubicBezTo>
                    <a:pt x="943" y="283"/>
                    <a:pt x="939" y="284"/>
                    <a:pt x="935" y="285"/>
                  </a:cubicBezTo>
                  <a:cubicBezTo>
                    <a:pt x="935" y="285"/>
                    <a:pt x="934" y="285"/>
                    <a:pt x="933" y="286"/>
                  </a:cubicBezTo>
                  <a:cubicBezTo>
                    <a:pt x="923" y="288"/>
                    <a:pt x="917" y="292"/>
                    <a:pt x="911" y="296"/>
                  </a:cubicBezTo>
                  <a:cubicBezTo>
                    <a:pt x="906" y="300"/>
                    <a:pt x="901" y="304"/>
                    <a:pt x="894" y="308"/>
                  </a:cubicBezTo>
                  <a:cubicBezTo>
                    <a:pt x="890" y="311"/>
                    <a:pt x="884" y="314"/>
                    <a:pt x="876" y="314"/>
                  </a:cubicBezTo>
                  <a:cubicBezTo>
                    <a:pt x="876" y="314"/>
                    <a:pt x="876" y="314"/>
                    <a:pt x="876" y="314"/>
                  </a:cubicBezTo>
                  <a:cubicBezTo>
                    <a:pt x="876" y="314"/>
                    <a:pt x="875" y="314"/>
                    <a:pt x="875" y="314"/>
                  </a:cubicBezTo>
                  <a:cubicBezTo>
                    <a:pt x="870" y="314"/>
                    <a:pt x="864" y="313"/>
                    <a:pt x="859" y="310"/>
                  </a:cubicBezTo>
                  <a:cubicBezTo>
                    <a:pt x="852" y="307"/>
                    <a:pt x="847" y="301"/>
                    <a:pt x="844" y="295"/>
                  </a:cubicBezTo>
                  <a:cubicBezTo>
                    <a:pt x="842" y="289"/>
                    <a:pt x="840" y="284"/>
                    <a:pt x="839" y="277"/>
                  </a:cubicBezTo>
                  <a:cubicBezTo>
                    <a:pt x="836" y="265"/>
                    <a:pt x="834" y="251"/>
                    <a:pt x="835" y="235"/>
                  </a:cubicBezTo>
                  <a:cubicBezTo>
                    <a:pt x="838" y="139"/>
                    <a:pt x="848" y="41"/>
                    <a:pt x="852" y="0"/>
                  </a:cubicBezTo>
                  <a:cubicBezTo>
                    <a:pt x="381" y="4"/>
                    <a:pt x="0" y="326"/>
                    <a:pt x="0" y="722"/>
                  </a:cubicBezTo>
                  <a:cubicBezTo>
                    <a:pt x="0" y="725"/>
                    <a:pt x="0" y="727"/>
                    <a:pt x="0" y="730"/>
                  </a:cubicBezTo>
                  <a:cubicBezTo>
                    <a:pt x="72" y="732"/>
                    <a:pt x="239" y="737"/>
                    <a:pt x="274" y="736"/>
                  </a:cubicBezTo>
                  <a:close/>
                </a:path>
              </a:pathLst>
            </a:custGeom>
            <a:solidFill>
              <a:srgbClr val="FFC000"/>
            </a:solidFill>
            <a:ln w="38100">
              <a:solidFill>
                <a:schemeClr val="bg1"/>
              </a:solidFill>
              <a:round/>
              <a:headEnd/>
              <a:tailEnd/>
            </a:ln>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35" name="Freeform 9">
              <a:extLst>
                <a:ext uri="{FF2B5EF4-FFF2-40B4-BE49-F238E27FC236}">
                  <a16:creationId xmlns="" xmlns:a16="http://schemas.microsoft.com/office/drawing/2014/main" id="{0BBF4CB9-1888-4BC7-BF12-F556943F96D7}"/>
                </a:ext>
              </a:extLst>
            </p:cNvPr>
            <p:cNvSpPr>
              <a:spLocks/>
            </p:cNvSpPr>
            <p:nvPr/>
          </p:nvSpPr>
          <p:spPr bwMode="auto">
            <a:xfrm>
              <a:off x="5971522" y="709519"/>
              <a:ext cx="2497138" cy="2503488"/>
            </a:xfrm>
            <a:custGeom>
              <a:avLst/>
              <a:gdLst>
                <a:gd name="T0" fmla="*/ 10 w 888"/>
                <a:gd name="T1" fmla="*/ 295 h 890"/>
                <a:gd name="T2" fmla="*/ 41 w 888"/>
                <a:gd name="T3" fmla="*/ 314 h 890"/>
                <a:gd name="T4" fmla="*/ 42 w 888"/>
                <a:gd name="T5" fmla="*/ 314 h 890"/>
                <a:gd name="T6" fmla="*/ 77 w 888"/>
                <a:gd name="T7" fmla="*/ 296 h 890"/>
                <a:gd name="T8" fmla="*/ 101 w 888"/>
                <a:gd name="T9" fmla="*/ 285 h 890"/>
                <a:gd name="T10" fmla="*/ 114 w 888"/>
                <a:gd name="T11" fmla="*/ 283 h 890"/>
                <a:gd name="T12" fmla="*/ 180 w 888"/>
                <a:gd name="T13" fmla="*/ 369 h 890"/>
                <a:gd name="T14" fmla="*/ 150 w 888"/>
                <a:gd name="T15" fmla="*/ 459 h 890"/>
                <a:gd name="T16" fmla="*/ 109 w 888"/>
                <a:gd name="T17" fmla="*/ 465 h 890"/>
                <a:gd name="T18" fmla="*/ 59 w 888"/>
                <a:gd name="T19" fmla="*/ 439 h 890"/>
                <a:gd name="T20" fmla="*/ 38 w 888"/>
                <a:gd name="T21" fmla="*/ 432 h 890"/>
                <a:gd name="T22" fmla="*/ 25 w 888"/>
                <a:gd name="T23" fmla="*/ 435 h 890"/>
                <a:gd name="T24" fmla="*/ 9 w 888"/>
                <a:gd name="T25" fmla="*/ 463 h 890"/>
                <a:gd name="T26" fmla="*/ 6 w 888"/>
                <a:gd name="T27" fmla="*/ 528 h 890"/>
                <a:gd name="T28" fmla="*/ 18 w 888"/>
                <a:gd name="T29" fmla="*/ 728 h 890"/>
                <a:gd name="T30" fmla="*/ 265 w 888"/>
                <a:gd name="T31" fmla="*/ 715 h 890"/>
                <a:gd name="T32" fmla="*/ 331 w 888"/>
                <a:gd name="T33" fmla="*/ 718 h 890"/>
                <a:gd name="T34" fmla="*/ 358 w 888"/>
                <a:gd name="T35" fmla="*/ 734 h 890"/>
                <a:gd name="T36" fmla="*/ 361 w 888"/>
                <a:gd name="T37" fmla="*/ 748 h 890"/>
                <a:gd name="T38" fmla="*/ 354 w 888"/>
                <a:gd name="T39" fmla="*/ 768 h 890"/>
                <a:gd name="T40" fmla="*/ 328 w 888"/>
                <a:gd name="T41" fmla="*/ 818 h 890"/>
                <a:gd name="T42" fmla="*/ 334 w 888"/>
                <a:gd name="T43" fmla="*/ 859 h 890"/>
                <a:gd name="T44" fmla="*/ 424 w 888"/>
                <a:gd name="T45" fmla="*/ 889 h 890"/>
                <a:gd name="T46" fmla="*/ 510 w 888"/>
                <a:gd name="T47" fmla="*/ 823 h 890"/>
                <a:gd name="T48" fmla="*/ 508 w 888"/>
                <a:gd name="T49" fmla="*/ 811 h 890"/>
                <a:gd name="T50" fmla="*/ 497 w 888"/>
                <a:gd name="T51" fmla="*/ 787 h 890"/>
                <a:gd name="T52" fmla="*/ 479 w 888"/>
                <a:gd name="T53" fmla="*/ 752 h 890"/>
                <a:gd name="T54" fmla="*/ 479 w 888"/>
                <a:gd name="T55" fmla="*/ 751 h 890"/>
                <a:gd name="T56" fmla="*/ 513 w 888"/>
                <a:gd name="T57" fmla="*/ 717 h 890"/>
                <a:gd name="T58" fmla="*/ 888 w 888"/>
                <a:gd name="T59" fmla="*/ 722 h 890"/>
                <a:gd name="T60" fmla="*/ 18 w 888"/>
                <a:gd name="T61" fmla="*/ 0 h 890"/>
                <a:gd name="T62" fmla="*/ 5 w 888"/>
                <a:gd name="T63" fmla="*/ 277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8" h="890">
                  <a:moveTo>
                    <a:pt x="5" y="277"/>
                  </a:moveTo>
                  <a:cubicBezTo>
                    <a:pt x="6" y="284"/>
                    <a:pt x="8" y="289"/>
                    <a:pt x="10" y="295"/>
                  </a:cubicBezTo>
                  <a:cubicBezTo>
                    <a:pt x="13" y="301"/>
                    <a:pt x="18" y="307"/>
                    <a:pt x="25" y="310"/>
                  </a:cubicBezTo>
                  <a:cubicBezTo>
                    <a:pt x="30" y="313"/>
                    <a:pt x="36" y="314"/>
                    <a:pt x="41" y="314"/>
                  </a:cubicBezTo>
                  <a:cubicBezTo>
                    <a:pt x="41" y="314"/>
                    <a:pt x="42" y="314"/>
                    <a:pt x="42" y="314"/>
                  </a:cubicBezTo>
                  <a:cubicBezTo>
                    <a:pt x="42" y="314"/>
                    <a:pt x="42" y="314"/>
                    <a:pt x="42" y="314"/>
                  </a:cubicBezTo>
                  <a:cubicBezTo>
                    <a:pt x="50" y="314"/>
                    <a:pt x="56" y="311"/>
                    <a:pt x="60" y="308"/>
                  </a:cubicBezTo>
                  <a:cubicBezTo>
                    <a:pt x="67" y="304"/>
                    <a:pt x="72" y="300"/>
                    <a:pt x="77" y="296"/>
                  </a:cubicBezTo>
                  <a:cubicBezTo>
                    <a:pt x="83" y="292"/>
                    <a:pt x="89" y="288"/>
                    <a:pt x="99" y="286"/>
                  </a:cubicBezTo>
                  <a:cubicBezTo>
                    <a:pt x="100" y="285"/>
                    <a:pt x="101" y="285"/>
                    <a:pt x="101" y="285"/>
                  </a:cubicBezTo>
                  <a:cubicBezTo>
                    <a:pt x="105" y="284"/>
                    <a:pt x="109" y="283"/>
                    <a:pt x="112" y="283"/>
                  </a:cubicBezTo>
                  <a:cubicBezTo>
                    <a:pt x="113" y="283"/>
                    <a:pt x="113" y="283"/>
                    <a:pt x="114" y="283"/>
                  </a:cubicBezTo>
                  <a:cubicBezTo>
                    <a:pt x="132" y="283"/>
                    <a:pt x="148" y="292"/>
                    <a:pt x="160" y="307"/>
                  </a:cubicBezTo>
                  <a:cubicBezTo>
                    <a:pt x="172" y="322"/>
                    <a:pt x="179" y="343"/>
                    <a:pt x="180" y="369"/>
                  </a:cubicBezTo>
                  <a:cubicBezTo>
                    <a:pt x="180" y="398"/>
                    <a:pt x="175" y="424"/>
                    <a:pt x="166" y="440"/>
                  </a:cubicBezTo>
                  <a:cubicBezTo>
                    <a:pt x="162" y="449"/>
                    <a:pt x="157" y="455"/>
                    <a:pt x="150" y="459"/>
                  </a:cubicBezTo>
                  <a:cubicBezTo>
                    <a:pt x="143" y="464"/>
                    <a:pt x="135" y="466"/>
                    <a:pt x="125" y="467"/>
                  </a:cubicBezTo>
                  <a:cubicBezTo>
                    <a:pt x="120" y="467"/>
                    <a:pt x="115" y="466"/>
                    <a:pt x="109" y="465"/>
                  </a:cubicBezTo>
                  <a:cubicBezTo>
                    <a:pt x="92" y="462"/>
                    <a:pt x="82" y="455"/>
                    <a:pt x="73" y="449"/>
                  </a:cubicBezTo>
                  <a:cubicBezTo>
                    <a:pt x="68" y="446"/>
                    <a:pt x="64" y="442"/>
                    <a:pt x="59" y="439"/>
                  </a:cubicBezTo>
                  <a:cubicBezTo>
                    <a:pt x="54" y="436"/>
                    <a:pt x="47" y="432"/>
                    <a:pt x="39" y="432"/>
                  </a:cubicBezTo>
                  <a:cubicBezTo>
                    <a:pt x="39" y="432"/>
                    <a:pt x="39" y="432"/>
                    <a:pt x="38" y="432"/>
                  </a:cubicBezTo>
                  <a:cubicBezTo>
                    <a:pt x="38" y="432"/>
                    <a:pt x="38" y="432"/>
                    <a:pt x="38" y="432"/>
                  </a:cubicBezTo>
                  <a:cubicBezTo>
                    <a:pt x="33" y="432"/>
                    <a:pt x="29" y="433"/>
                    <a:pt x="25" y="435"/>
                  </a:cubicBezTo>
                  <a:cubicBezTo>
                    <a:pt x="19" y="438"/>
                    <a:pt x="16" y="442"/>
                    <a:pt x="14" y="446"/>
                  </a:cubicBezTo>
                  <a:cubicBezTo>
                    <a:pt x="11" y="452"/>
                    <a:pt x="10" y="457"/>
                    <a:pt x="9" y="463"/>
                  </a:cubicBezTo>
                  <a:cubicBezTo>
                    <a:pt x="7" y="471"/>
                    <a:pt x="7" y="480"/>
                    <a:pt x="6" y="492"/>
                  </a:cubicBezTo>
                  <a:cubicBezTo>
                    <a:pt x="6" y="503"/>
                    <a:pt x="6" y="515"/>
                    <a:pt x="6" y="528"/>
                  </a:cubicBezTo>
                  <a:cubicBezTo>
                    <a:pt x="6" y="556"/>
                    <a:pt x="7" y="587"/>
                    <a:pt x="9" y="617"/>
                  </a:cubicBezTo>
                  <a:cubicBezTo>
                    <a:pt x="11" y="648"/>
                    <a:pt x="16" y="703"/>
                    <a:pt x="18" y="728"/>
                  </a:cubicBezTo>
                  <a:cubicBezTo>
                    <a:pt x="47" y="725"/>
                    <a:pt x="147" y="720"/>
                    <a:pt x="176" y="719"/>
                  </a:cubicBezTo>
                  <a:cubicBezTo>
                    <a:pt x="206" y="717"/>
                    <a:pt x="237" y="715"/>
                    <a:pt x="265" y="715"/>
                  </a:cubicBezTo>
                  <a:cubicBezTo>
                    <a:pt x="278" y="715"/>
                    <a:pt x="291" y="715"/>
                    <a:pt x="302" y="715"/>
                  </a:cubicBezTo>
                  <a:cubicBezTo>
                    <a:pt x="313" y="716"/>
                    <a:pt x="322" y="717"/>
                    <a:pt x="331" y="718"/>
                  </a:cubicBezTo>
                  <a:cubicBezTo>
                    <a:pt x="336" y="719"/>
                    <a:pt x="341" y="720"/>
                    <a:pt x="348" y="724"/>
                  </a:cubicBezTo>
                  <a:cubicBezTo>
                    <a:pt x="351" y="725"/>
                    <a:pt x="355" y="729"/>
                    <a:pt x="358" y="734"/>
                  </a:cubicBezTo>
                  <a:cubicBezTo>
                    <a:pt x="360" y="738"/>
                    <a:pt x="361" y="743"/>
                    <a:pt x="361" y="747"/>
                  </a:cubicBezTo>
                  <a:cubicBezTo>
                    <a:pt x="361" y="747"/>
                    <a:pt x="361" y="748"/>
                    <a:pt x="361" y="748"/>
                  </a:cubicBezTo>
                  <a:cubicBezTo>
                    <a:pt x="361" y="748"/>
                    <a:pt x="361" y="748"/>
                    <a:pt x="361" y="748"/>
                  </a:cubicBezTo>
                  <a:cubicBezTo>
                    <a:pt x="361" y="756"/>
                    <a:pt x="358" y="763"/>
                    <a:pt x="354" y="768"/>
                  </a:cubicBezTo>
                  <a:cubicBezTo>
                    <a:pt x="351" y="774"/>
                    <a:pt x="348" y="778"/>
                    <a:pt x="344" y="782"/>
                  </a:cubicBezTo>
                  <a:cubicBezTo>
                    <a:pt x="338" y="791"/>
                    <a:pt x="331" y="801"/>
                    <a:pt x="328" y="818"/>
                  </a:cubicBezTo>
                  <a:cubicBezTo>
                    <a:pt x="327" y="824"/>
                    <a:pt x="326" y="829"/>
                    <a:pt x="326" y="834"/>
                  </a:cubicBezTo>
                  <a:cubicBezTo>
                    <a:pt x="327" y="845"/>
                    <a:pt x="329" y="853"/>
                    <a:pt x="334" y="859"/>
                  </a:cubicBezTo>
                  <a:cubicBezTo>
                    <a:pt x="338" y="866"/>
                    <a:pt x="344" y="871"/>
                    <a:pt x="353" y="876"/>
                  </a:cubicBezTo>
                  <a:cubicBezTo>
                    <a:pt x="369" y="885"/>
                    <a:pt x="395" y="890"/>
                    <a:pt x="424" y="889"/>
                  </a:cubicBezTo>
                  <a:cubicBezTo>
                    <a:pt x="450" y="889"/>
                    <a:pt x="471" y="881"/>
                    <a:pt x="486" y="869"/>
                  </a:cubicBezTo>
                  <a:cubicBezTo>
                    <a:pt x="501" y="857"/>
                    <a:pt x="510" y="841"/>
                    <a:pt x="510" y="823"/>
                  </a:cubicBezTo>
                  <a:cubicBezTo>
                    <a:pt x="510" y="823"/>
                    <a:pt x="510" y="822"/>
                    <a:pt x="510" y="822"/>
                  </a:cubicBezTo>
                  <a:cubicBezTo>
                    <a:pt x="510" y="818"/>
                    <a:pt x="509" y="815"/>
                    <a:pt x="508" y="811"/>
                  </a:cubicBezTo>
                  <a:cubicBezTo>
                    <a:pt x="508" y="810"/>
                    <a:pt x="508" y="809"/>
                    <a:pt x="508" y="809"/>
                  </a:cubicBezTo>
                  <a:cubicBezTo>
                    <a:pt x="505" y="798"/>
                    <a:pt x="501" y="792"/>
                    <a:pt x="497" y="787"/>
                  </a:cubicBezTo>
                  <a:cubicBezTo>
                    <a:pt x="494" y="781"/>
                    <a:pt x="489" y="777"/>
                    <a:pt x="485" y="770"/>
                  </a:cubicBezTo>
                  <a:cubicBezTo>
                    <a:pt x="482" y="765"/>
                    <a:pt x="479" y="759"/>
                    <a:pt x="479" y="752"/>
                  </a:cubicBezTo>
                  <a:cubicBezTo>
                    <a:pt x="479" y="752"/>
                    <a:pt x="479" y="751"/>
                    <a:pt x="479" y="751"/>
                  </a:cubicBezTo>
                  <a:cubicBezTo>
                    <a:pt x="479" y="751"/>
                    <a:pt x="479" y="751"/>
                    <a:pt x="479" y="751"/>
                  </a:cubicBezTo>
                  <a:cubicBezTo>
                    <a:pt x="479" y="745"/>
                    <a:pt x="481" y="740"/>
                    <a:pt x="483" y="735"/>
                  </a:cubicBezTo>
                  <a:cubicBezTo>
                    <a:pt x="486" y="727"/>
                    <a:pt x="504" y="718"/>
                    <a:pt x="513" y="717"/>
                  </a:cubicBezTo>
                  <a:cubicBezTo>
                    <a:pt x="570" y="708"/>
                    <a:pt x="811" y="719"/>
                    <a:pt x="888" y="724"/>
                  </a:cubicBezTo>
                  <a:cubicBezTo>
                    <a:pt x="888" y="724"/>
                    <a:pt x="888" y="723"/>
                    <a:pt x="888" y="722"/>
                  </a:cubicBezTo>
                  <a:cubicBezTo>
                    <a:pt x="888" y="323"/>
                    <a:pt x="502" y="0"/>
                    <a:pt x="27" y="0"/>
                  </a:cubicBezTo>
                  <a:cubicBezTo>
                    <a:pt x="24" y="0"/>
                    <a:pt x="21" y="0"/>
                    <a:pt x="18" y="0"/>
                  </a:cubicBezTo>
                  <a:cubicBezTo>
                    <a:pt x="14" y="41"/>
                    <a:pt x="4" y="139"/>
                    <a:pt x="1" y="235"/>
                  </a:cubicBezTo>
                  <a:cubicBezTo>
                    <a:pt x="0" y="251"/>
                    <a:pt x="2" y="265"/>
                    <a:pt x="5" y="277"/>
                  </a:cubicBezTo>
                  <a:close/>
                </a:path>
              </a:pathLst>
            </a:custGeom>
            <a:solidFill>
              <a:srgbClr val="DB2C03"/>
            </a:solidFill>
            <a:ln w="38100">
              <a:solidFill>
                <a:schemeClr val="bg1"/>
              </a:solidFill>
              <a:round/>
              <a:headEnd/>
              <a:tailEnd/>
            </a:ln>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36" name="Freeform 11">
              <a:extLst>
                <a:ext uri="{FF2B5EF4-FFF2-40B4-BE49-F238E27FC236}">
                  <a16:creationId xmlns="" xmlns:a16="http://schemas.microsoft.com/office/drawing/2014/main" id="{CA0DF5B8-8656-481E-9668-512B98FE3B4E}"/>
                </a:ext>
              </a:extLst>
            </p:cNvPr>
            <p:cNvSpPr>
              <a:spLocks/>
            </p:cNvSpPr>
            <p:nvPr/>
          </p:nvSpPr>
          <p:spPr bwMode="auto">
            <a:xfrm>
              <a:off x="3626784" y="2292257"/>
              <a:ext cx="2446338" cy="2481263"/>
            </a:xfrm>
            <a:custGeom>
              <a:avLst/>
              <a:gdLst>
                <a:gd name="T0" fmla="*/ 860 w 870"/>
                <a:gd name="T1" fmla="*/ 599 h 882"/>
                <a:gd name="T2" fmla="*/ 845 w 870"/>
                <a:gd name="T3" fmla="*/ 583 h 882"/>
                <a:gd name="T4" fmla="*/ 829 w 870"/>
                <a:gd name="T5" fmla="*/ 580 h 882"/>
                <a:gd name="T6" fmla="*/ 828 w 870"/>
                <a:gd name="T7" fmla="*/ 580 h 882"/>
                <a:gd name="T8" fmla="*/ 828 w 870"/>
                <a:gd name="T9" fmla="*/ 580 h 882"/>
                <a:gd name="T10" fmla="*/ 810 w 870"/>
                <a:gd name="T11" fmla="*/ 586 h 882"/>
                <a:gd name="T12" fmla="*/ 793 w 870"/>
                <a:gd name="T13" fmla="*/ 598 h 882"/>
                <a:gd name="T14" fmla="*/ 771 w 870"/>
                <a:gd name="T15" fmla="*/ 608 h 882"/>
                <a:gd name="T16" fmla="*/ 769 w 870"/>
                <a:gd name="T17" fmla="*/ 609 h 882"/>
                <a:gd name="T18" fmla="*/ 758 w 870"/>
                <a:gd name="T19" fmla="*/ 610 h 882"/>
                <a:gd name="T20" fmla="*/ 756 w 870"/>
                <a:gd name="T21" fmla="*/ 611 h 882"/>
                <a:gd name="T22" fmla="*/ 711 w 870"/>
                <a:gd name="T23" fmla="*/ 587 h 882"/>
                <a:gd name="T24" fmla="*/ 690 w 870"/>
                <a:gd name="T25" fmla="*/ 525 h 882"/>
                <a:gd name="T26" fmla="*/ 704 w 870"/>
                <a:gd name="T27" fmla="*/ 453 h 882"/>
                <a:gd name="T28" fmla="*/ 720 w 870"/>
                <a:gd name="T29" fmla="*/ 434 h 882"/>
                <a:gd name="T30" fmla="*/ 745 w 870"/>
                <a:gd name="T31" fmla="*/ 427 h 882"/>
                <a:gd name="T32" fmla="*/ 761 w 870"/>
                <a:gd name="T33" fmla="*/ 429 h 882"/>
                <a:gd name="T34" fmla="*/ 797 w 870"/>
                <a:gd name="T35" fmla="*/ 445 h 882"/>
                <a:gd name="T36" fmla="*/ 811 w 870"/>
                <a:gd name="T37" fmla="*/ 455 h 882"/>
                <a:gd name="T38" fmla="*/ 831 w 870"/>
                <a:gd name="T39" fmla="*/ 462 h 882"/>
                <a:gd name="T40" fmla="*/ 832 w 870"/>
                <a:gd name="T41" fmla="*/ 461 h 882"/>
                <a:gd name="T42" fmla="*/ 832 w 870"/>
                <a:gd name="T43" fmla="*/ 462 h 882"/>
                <a:gd name="T44" fmla="*/ 845 w 870"/>
                <a:gd name="T45" fmla="*/ 459 h 882"/>
                <a:gd name="T46" fmla="*/ 856 w 870"/>
                <a:gd name="T47" fmla="*/ 448 h 882"/>
                <a:gd name="T48" fmla="*/ 861 w 870"/>
                <a:gd name="T49" fmla="*/ 431 h 882"/>
                <a:gd name="T50" fmla="*/ 864 w 870"/>
                <a:gd name="T51" fmla="*/ 402 h 882"/>
                <a:gd name="T52" fmla="*/ 864 w 870"/>
                <a:gd name="T53" fmla="*/ 365 h 882"/>
                <a:gd name="T54" fmla="*/ 861 w 870"/>
                <a:gd name="T55" fmla="*/ 277 h 882"/>
                <a:gd name="T56" fmla="*/ 851 w 870"/>
                <a:gd name="T57" fmla="*/ 165 h 882"/>
                <a:gd name="T58" fmla="*/ 503 w 870"/>
                <a:gd name="T59" fmla="*/ 171 h 882"/>
                <a:gd name="T60" fmla="*/ 486 w 870"/>
                <a:gd name="T61" fmla="*/ 166 h 882"/>
                <a:gd name="T62" fmla="*/ 475 w 870"/>
                <a:gd name="T63" fmla="*/ 155 h 882"/>
                <a:gd name="T64" fmla="*/ 472 w 870"/>
                <a:gd name="T65" fmla="*/ 142 h 882"/>
                <a:gd name="T66" fmla="*/ 472 w 870"/>
                <a:gd name="T67" fmla="*/ 141 h 882"/>
                <a:gd name="T68" fmla="*/ 472 w 870"/>
                <a:gd name="T69" fmla="*/ 141 h 882"/>
                <a:gd name="T70" fmla="*/ 479 w 870"/>
                <a:gd name="T71" fmla="*/ 121 h 882"/>
                <a:gd name="T72" fmla="*/ 489 w 870"/>
                <a:gd name="T73" fmla="*/ 107 h 882"/>
                <a:gd name="T74" fmla="*/ 505 w 870"/>
                <a:gd name="T75" fmla="*/ 71 h 882"/>
                <a:gd name="T76" fmla="*/ 507 w 870"/>
                <a:gd name="T77" fmla="*/ 55 h 882"/>
                <a:gd name="T78" fmla="*/ 499 w 870"/>
                <a:gd name="T79" fmla="*/ 30 h 882"/>
                <a:gd name="T80" fmla="*/ 480 w 870"/>
                <a:gd name="T81" fmla="*/ 13 h 882"/>
                <a:gd name="T82" fmla="*/ 409 w 870"/>
                <a:gd name="T83" fmla="*/ 0 h 882"/>
                <a:gd name="T84" fmla="*/ 347 w 870"/>
                <a:gd name="T85" fmla="*/ 20 h 882"/>
                <a:gd name="T86" fmla="*/ 323 w 870"/>
                <a:gd name="T87" fmla="*/ 66 h 882"/>
                <a:gd name="T88" fmla="*/ 323 w 870"/>
                <a:gd name="T89" fmla="*/ 67 h 882"/>
                <a:gd name="T90" fmla="*/ 325 w 870"/>
                <a:gd name="T91" fmla="*/ 78 h 882"/>
                <a:gd name="T92" fmla="*/ 326 w 870"/>
                <a:gd name="T93" fmla="*/ 81 h 882"/>
                <a:gd name="T94" fmla="*/ 336 w 870"/>
                <a:gd name="T95" fmla="*/ 103 h 882"/>
                <a:gd name="T96" fmla="*/ 348 w 870"/>
                <a:gd name="T97" fmla="*/ 119 h 882"/>
                <a:gd name="T98" fmla="*/ 354 w 870"/>
                <a:gd name="T99" fmla="*/ 137 h 882"/>
                <a:gd name="T100" fmla="*/ 354 w 870"/>
                <a:gd name="T101" fmla="*/ 138 h 882"/>
                <a:gd name="T102" fmla="*/ 354 w 870"/>
                <a:gd name="T103" fmla="*/ 138 h 882"/>
                <a:gd name="T104" fmla="*/ 350 w 870"/>
                <a:gd name="T105" fmla="*/ 155 h 882"/>
                <a:gd name="T106" fmla="*/ 316 w 870"/>
                <a:gd name="T107" fmla="*/ 170 h 882"/>
                <a:gd name="T108" fmla="*/ 274 w 870"/>
                <a:gd name="T109" fmla="*/ 173 h 882"/>
                <a:gd name="T110" fmla="*/ 0 w 870"/>
                <a:gd name="T111" fmla="*/ 167 h 882"/>
                <a:gd name="T112" fmla="*/ 852 w 870"/>
                <a:gd name="T113" fmla="*/ 882 h 882"/>
                <a:gd name="T114" fmla="*/ 868 w 870"/>
                <a:gd name="T115" fmla="*/ 665 h 882"/>
                <a:gd name="T116" fmla="*/ 860 w 870"/>
                <a:gd name="T117" fmla="*/ 599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70" h="882">
                  <a:moveTo>
                    <a:pt x="860" y="599"/>
                  </a:moveTo>
                  <a:cubicBezTo>
                    <a:pt x="857" y="593"/>
                    <a:pt x="852" y="587"/>
                    <a:pt x="845" y="583"/>
                  </a:cubicBezTo>
                  <a:cubicBezTo>
                    <a:pt x="840" y="581"/>
                    <a:pt x="834" y="580"/>
                    <a:pt x="829" y="580"/>
                  </a:cubicBezTo>
                  <a:cubicBezTo>
                    <a:pt x="829" y="580"/>
                    <a:pt x="829" y="580"/>
                    <a:pt x="828" y="580"/>
                  </a:cubicBezTo>
                  <a:cubicBezTo>
                    <a:pt x="828" y="580"/>
                    <a:pt x="828" y="580"/>
                    <a:pt x="828" y="580"/>
                  </a:cubicBezTo>
                  <a:cubicBezTo>
                    <a:pt x="821" y="580"/>
                    <a:pt x="814" y="583"/>
                    <a:pt x="810" y="586"/>
                  </a:cubicBezTo>
                  <a:cubicBezTo>
                    <a:pt x="803" y="590"/>
                    <a:pt x="798" y="594"/>
                    <a:pt x="793" y="598"/>
                  </a:cubicBezTo>
                  <a:cubicBezTo>
                    <a:pt x="787" y="602"/>
                    <a:pt x="781" y="605"/>
                    <a:pt x="771" y="608"/>
                  </a:cubicBezTo>
                  <a:cubicBezTo>
                    <a:pt x="770" y="608"/>
                    <a:pt x="770" y="609"/>
                    <a:pt x="769" y="609"/>
                  </a:cubicBezTo>
                  <a:cubicBezTo>
                    <a:pt x="765" y="610"/>
                    <a:pt x="761" y="610"/>
                    <a:pt x="758" y="610"/>
                  </a:cubicBezTo>
                  <a:cubicBezTo>
                    <a:pt x="757" y="610"/>
                    <a:pt x="757" y="611"/>
                    <a:pt x="756" y="611"/>
                  </a:cubicBezTo>
                  <a:cubicBezTo>
                    <a:pt x="738" y="611"/>
                    <a:pt x="723" y="602"/>
                    <a:pt x="711" y="587"/>
                  </a:cubicBezTo>
                  <a:cubicBezTo>
                    <a:pt x="699" y="572"/>
                    <a:pt x="691" y="550"/>
                    <a:pt x="690" y="525"/>
                  </a:cubicBezTo>
                  <a:cubicBezTo>
                    <a:pt x="690" y="496"/>
                    <a:pt x="695" y="470"/>
                    <a:pt x="704" y="453"/>
                  </a:cubicBezTo>
                  <a:cubicBezTo>
                    <a:pt x="708" y="445"/>
                    <a:pt x="714" y="439"/>
                    <a:pt x="720" y="434"/>
                  </a:cubicBezTo>
                  <a:cubicBezTo>
                    <a:pt x="727" y="430"/>
                    <a:pt x="735" y="427"/>
                    <a:pt x="745" y="427"/>
                  </a:cubicBezTo>
                  <a:cubicBezTo>
                    <a:pt x="750" y="427"/>
                    <a:pt x="756" y="427"/>
                    <a:pt x="761" y="429"/>
                  </a:cubicBezTo>
                  <a:cubicBezTo>
                    <a:pt x="778" y="432"/>
                    <a:pt x="788" y="438"/>
                    <a:pt x="797" y="445"/>
                  </a:cubicBezTo>
                  <a:cubicBezTo>
                    <a:pt x="802" y="448"/>
                    <a:pt x="806" y="452"/>
                    <a:pt x="811" y="455"/>
                  </a:cubicBezTo>
                  <a:cubicBezTo>
                    <a:pt x="816" y="458"/>
                    <a:pt x="823" y="462"/>
                    <a:pt x="831" y="462"/>
                  </a:cubicBezTo>
                  <a:cubicBezTo>
                    <a:pt x="831" y="462"/>
                    <a:pt x="832" y="461"/>
                    <a:pt x="832" y="461"/>
                  </a:cubicBezTo>
                  <a:cubicBezTo>
                    <a:pt x="832" y="461"/>
                    <a:pt x="832" y="462"/>
                    <a:pt x="832" y="462"/>
                  </a:cubicBezTo>
                  <a:cubicBezTo>
                    <a:pt x="837" y="461"/>
                    <a:pt x="841" y="460"/>
                    <a:pt x="845" y="459"/>
                  </a:cubicBezTo>
                  <a:cubicBezTo>
                    <a:pt x="851" y="456"/>
                    <a:pt x="854" y="451"/>
                    <a:pt x="856" y="448"/>
                  </a:cubicBezTo>
                  <a:cubicBezTo>
                    <a:pt x="859" y="442"/>
                    <a:pt x="860" y="437"/>
                    <a:pt x="861" y="431"/>
                  </a:cubicBezTo>
                  <a:cubicBezTo>
                    <a:pt x="863" y="423"/>
                    <a:pt x="864" y="413"/>
                    <a:pt x="864" y="402"/>
                  </a:cubicBezTo>
                  <a:cubicBezTo>
                    <a:pt x="864" y="391"/>
                    <a:pt x="865" y="379"/>
                    <a:pt x="864" y="365"/>
                  </a:cubicBezTo>
                  <a:cubicBezTo>
                    <a:pt x="864" y="338"/>
                    <a:pt x="863" y="306"/>
                    <a:pt x="861" y="277"/>
                  </a:cubicBezTo>
                  <a:cubicBezTo>
                    <a:pt x="859" y="246"/>
                    <a:pt x="854" y="190"/>
                    <a:pt x="851" y="165"/>
                  </a:cubicBezTo>
                  <a:cubicBezTo>
                    <a:pt x="555" y="179"/>
                    <a:pt x="511" y="173"/>
                    <a:pt x="503" y="171"/>
                  </a:cubicBezTo>
                  <a:cubicBezTo>
                    <a:pt x="497" y="170"/>
                    <a:pt x="492" y="169"/>
                    <a:pt x="486" y="166"/>
                  </a:cubicBezTo>
                  <a:cubicBezTo>
                    <a:pt x="482" y="164"/>
                    <a:pt x="478" y="161"/>
                    <a:pt x="475" y="155"/>
                  </a:cubicBezTo>
                  <a:cubicBezTo>
                    <a:pt x="473" y="151"/>
                    <a:pt x="472" y="146"/>
                    <a:pt x="472" y="142"/>
                  </a:cubicBezTo>
                  <a:cubicBezTo>
                    <a:pt x="472" y="142"/>
                    <a:pt x="472" y="142"/>
                    <a:pt x="472" y="141"/>
                  </a:cubicBezTo>
                  <a:cubicBezTo>
                    <a:pt x="472" y="141"/>
                    <a:pt x="472" y="141"/>
                    <a:pt x="472" y="141"/>
                  </a:cubicBezTo>
                  <a:cubicBezTo>
                    <a:pt x="472" y="133"/>
                    <a:pt x="476" y="126"/>
                    <a:pt x="479" y="121"/>
                  </a:cubicBezTo>
                  <a:cubicBezTo>
                    <a:pt x="482" y="116"/>
                    <a:pt x="486" y="111"/>
                    <a:pt x="489" y="107"/>
                  </a:cubicBezTo>
                  <a:cubicBezTo>
                    <a:pt x="495" y="98"/>
                    <a:pt x="502" y="88"/>
                    <a:pt x="505" y="71"/>
                  </a:cubicBezTo>
                  <a:cubicBezTo>
                    <a:pt x="506" y="65"/>
                    <a:pt x="507" y="60"/>
                    <a:pt x="507" y="55"/>
                  </a:cubicBezTo>
                  <a:cubicBezTo>
                    <a:pt x="506" y="44"/>
                    <a:pt x="504" y="36"/>
                    <a:pt x="499" y="30"/>
                  </a:cubicBezTo>
                  <a:cubicBezTo>
                    <a:pt x="495" y="23"/>
                    <a:pt x="489" y="18"/>
                    <a:pt x="480" y="13"/>
                  </a:cubicBezTo>
                  <a:cubicBezTo>
                    <a:pt x="464" y="4"/>
                    <a:pt x="438" y="0"/>
                    <a:pt x="409" y="0"/>
                  </a:cubicBezTo>
                  <a:cubicBezTo>
                    <a:pt x="383" y="0"/>
                    <a:pt x="362" y="8"/>
                    <a:pt x="347" y="20"/>
                  </a:cubicBezTo>
                  <a:cubicBezTo>
                    <a:pt x="332" y="32"/>
                    <a:pt x="323" y="48"/>
                    <a:pt x="323" y="66"/>
                  </a:cubicBezTo>
                  <a:cubicBezTo>
                    <a:pt x="323" y="66"/>
                    <a:pt x="323" y="67"/>
                    <a:pt x="323" y="67"/>
                  </a:cubicBezTo>
                  <a:cubicBezTo>
                    <a:pt x="323" y="71"/>
                    <a:pt x="324" y="75"/>
                    <a:pt x="325" y="78"/>
                  </a:cubicBezTo>
                  <a:cubicBezTo>
                    <a:pt x="325" y="79"/>
                    <a:pt x="325" y="80"/>
                    <a:pt x="326" y="81"/>
                  </a:cubicBezTo>
                  <a:cubicBezTo>
                    <a:pt x="328" y="91"/>
                    <a:pt x="332" y="97"/>
                    <a:pt x="336" y="103"/>
                  </a:cubicBezTo>
                  <a:cubicBezTo>
                    <a:pt x="340" y="108"/>
                    <a:pt x="344" y="112"/>
                    <a:pt x="348" y="119"/>
                  </a:cubicBezTo>
                  <a:cubicBezTo>
                    <a:pt x="351" y="124"/>
                    <a:pt x="354" y="130"/>
                    <a:pt x="354" y="137"/>
                  </a:cubicBezTo>
                  <a:cubicBezTo>
                    <a:pt x="354" y="138"/>
                    <a:pt x="354" y="138"/>
                    <a:pt x="354" y="138"/>
                  </a:cubicBezTo>
                  <a:cubicBezTo>
                    <a:pt x="354" y="138"/>
                    <a:pt x="354" y="138"/>
                    <a:pt x="354" y="138"/>
                  </a:cubicBezTo>
                  <a:cubicBezTo>
                    <a:pt x="354" y="144"/>
                    <a:pt x="354" y="150"/>
                    <a:pt x="350" y="155"/>
                  </a:cubicBezTo>
                  <a:cubicBezTo>
                    <a:pt x="342" y="165"/>
                    <a:pt x="323" y="168"/>
                    <a:pt x="316" y="170"/>
                  </a:cubicBezTo>
                  <a:cubicBezTo>
                    <a:pt x="304" y="172"/>
                    <a:pt x="290" y="173"/>
                    <a:pt x="274" y="173"/>
                  </a:cubicBezTo>
                  <a:cubicBezTo>
                    <a:pt x="239" y="174"/>
                    <a:pt x="72" y="169"/>
                    <a:pt x="0" y="167"/>
                  </a:cubicBezTo>
                  <a:cubicBezTo>
                    <a:pt x="4" y="560"/>
                    <a:pt x="342" y="873"/>
                    <a:pt x="852" y="882"/>
                  </a:cubicBezTo>
                  <a:cubicBezTo>
                    <a:pt x="855" y="851"/>
                    <a:pt x="866" y="717"/>
                    <a:pt x="868" y="665"/>
                  </a:cubicBezTo>
                  <a:cubicBezTo>
                    <a:pt x="869" y="649"/>
                    <a:pt x="870" y="625"/>
                    <a:pt x="860" y="599"/>
                  </a:cubicBezTo>
                  <a:close/>
                </a:path>
              </a:pathLst>
            </a:custGeom>
            <a:solidFill>
              <a:schemeClr val="accent2"/>
            </a:solidFill>
            <a:ln w="38100">
              <a:solidFill>
                <a:schemeClr val="bg1"/>
              </a:solidFill>
              <a:round/>
              <a:headEnd/>
              <a:tailEnd/>
            </a:ln>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37" name="Freeform 13">
              <a:extLst>
                <a:ext uri="{FF2B5EF4-FFF2-40B4-BE49-F238E27FC236}">
                  <a16:creationId xmlns="" xmlns:a16="http://schemas.microsoft.com/office/drawing/2014/main" id="{D257283B-D7A5-47A4-AF02-500A9C0EC5E7}"/>
                </a:ext>
              </a:extLst>
            </p:cNvPr>
            <p:cNvSpPr>
              <a:spLocks/>
            </p:cNvSpPr>
            <p:nvPr/>
          </p:nvSpPr>
          <p:spPr bwMode="auto">
            <a:xfrm>
              <a:off x="5566709" y="2700244"/>
              <a:ext cx="2901950" cy="2384425"/>
            </a:xfrm>
            <a:custGeom>
              <a:avLst/>
              <a:gdLst>
                <a:gd name="T0" fmla="*/ 627 w 1032"/>
                <a:gd name="T1" fmla="*/ 27 h 848"/>
                <a:gd name="T2" fmla="*/ 623 w 1032"/>
                <a:gd name="T3" fmla="*/ 43 h 848"/>
                <a:gd name="T4" fmla="*/ 629 w 1032"/>
                <a:gd name="T5" fmla="*/ 62 h 848"/>
                <a:gd name="T6" fmla="*/ 652 w 1032"/>
                <a:gd name="T7" fmla="*/ 101 h 848"/>
                <a:gd name="T8" fmla="*/ 654 w 1032"/>
                <a:gd name="T9" fmla="*/ 114 h 848"/>
                <a:gd name="T10" fmla="*/ 630 w 1032"/>
                <a:gd name="T11" fmla="*/ 161 h 848"/>
                <a:gd name="T12" fmla="*/ 497 w 1032"/>
                <a:gd name="T13" fmla="*/ 168 h 848"/>
                <a:gd name="T14" fmla="*/ 470 w 1032"/>
                <a:gd name="T15" fmla="*/ 126 h 848"/>
                <a:gd name="T16" fmla="*/ 488 w 1032"/>
                <a:gd name="T17" fmla="*/ 74 h 848"/>
                <a:gd name="T18" fmla="*/ 505 w 1032"/>
                <a:gd name="T19" fmla="*/ 40 h 848"/>
                <a:gd name="T20" fmla="*/ 505 w 1032"/>
                <a:gd name="T21" fmla="*/ 39 h 848"/>
                <a:gd name="T22" fmla="*/ 492 w 1032"/>
                <a:gd name="T23" fmla="*/ 16 h 848"/>
                <a:gd name="T24" fmla="*/ 446 w 1032"/>
                <a:gd name="T25" fmla="*/ 7 h 848"/>
                <a:gd name="T26" fmla="*/ 320 w 1032"/>
                <a:gd name="T27" fmla="*/ 11 h 848"/>
                <a:gd name="T28" fmla="*/ 162 w 1032"/>
                <a:gd name="T29" fmla="*/ 20 h 848"/>
                <a:gd name="T30" fmla="*/ 161 w 1032"/>
                <a:gd name="T31" fmla="*/ 20 h 848"/>
                <a:gd name="T32" fmla="*/ 163 w 1032"/>
                <a:gd name="T33" fmla="*/ 20 h 848"/>
                <a:gd name="T34" fmla="*/ 171 w 1032"/>
                <a:gd name="T35" fmla="*/ 132 h 848"/>
                <a:gd name="T36" fmla="*/ 174 w 1032"/>
                <a:gd name="T37" fmla="*/ 257 h 848"/>
                <a:gd name="T38" fmla="*/ 166 w 1032"/>
                <a:gd name="T39" fmla="*/ 303 h 848"/>
                <a:gd name="T40" fmla="*/ 142 w 1032"/>
                <a:gd name="T41" fmla="*/ 317 h 848"/>
                <a:gd name="T42" fmla="*/ 141 w 1032"/>
                <a:gd name="T43" fmla="*/ 317 h 848"/>
                <a:gd name="T44" fmla="*/ 107 w 1032"/>
                <a:gd name="T45" fmla="*/ 300 h 848"/>
                <a:gd name="T46" fmla="*/ 55 w 1032"/>
                <a:gd name="T47" fmla="*/ 282 h 848"/>
                <a:gd name="T48" fmla="*/ 14 w 1032"/>
                <a:gd name="T49" fmla="*/ 308 h 848"/>
                <a:gd name="T50" fmla="*/ 21 w 1032"/>
                <a:gd name="T51" fmla="*/ 442 h 848"/>
                <a:gd name="T52" fmla="*/ 68 w 1032"/>
                <a:gd name="T53" fmla="*/ 465 h 848"/>
                <a:gd name="T54" fmla="*/ 81 w 1032"/>
                <a:gd name="T55" fmla="*/ 463 h 848"/>
                <a:gd name="T56" fmla="*/ 120 w 1032"/>
                <a:gd name="T57" fmla="*/ 441 h 848"/>
                <a:gd name="T58" fmla="*/ 138 w 1032"/>
                <a:gd name="T59" fmla="*/ 435 h 848"/>
                <a:gd name="T60" fmla="*/ 155 w 1032"/>
                <a:gd name="T61" fmla="*/ 438 h 848"/>
                <a:gd name="T62" fmla="*/ 178 w 1032"/>
                <a:gd name="T63" fmla="*/ 520 h 848"/>
                <a:gd name="T64" fmla="*/ 171 w 1032"/>
                <a:gd name="T65" fmla="*/ 737 h 848"/>
                <a:gd name="T66" fmla="*/ 381 w 1032"/>
                <a:gd name="T67" fmla="*/ 848 h 848"/>
                <a:gd name="T68" fmla="*/ 1032 w 1032"/>
                <a:gd name="T69" fmla="*/ 16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2" h="848">
                  <a:moveTo>
                    <a:pt x="657" y="9"/>
                  </a:moveTo>
                  <a:cubicBezTo>
                    <a:pt x="648" y="10"/>
                    <a:pt x="630" y="19"/>
                    <a:pt x="627" y="27"/>
                  </a:cubicBezTo>
                  <a:cubicBezTo>
                    <a:pt x="625" y="32"/>
                    <a:pt x="623" y="37"/>
                    <a:pt x="623" y="43"/>
                  </a:cubicBezTo>
                  <a:cubicBezTo>
                    <a:pt x="623" y="43"/>
                    <a:pt x="623" y="43"/>
                    <a:pt x="623" y="43"/>
                  </a:cubicBezTo>
                  <a:cubicBezTo>
                    <a:pt x="623" y="43"/>
                    <a:pt x="623" y="44"/>
                    <a:pt x="623" y="44"/>
                  </a:cubicBezTo>
                  <a:cubicBezTo>
                    <a:pt x="623" y="51"/>
                    <a:pt x="626" y="57"/>
                    <a:pt x="629" y="62"/>
                  </a:cubicBezTo>
                  <a:cubicBezTo>
                    <a:pt x="633" y="69"/>
                    <a:pt x="638" y="73"/>
                    <a:pt x="641" y="79"/>
                  </a:cubicBezTo>
                  <a:cubicBezTo>
                    <a:pt x="645" y="84"/>
                    <a:pt x="649" y="90"/>
                    <a:pt x="652" y="101"/>
                  </a:cubicBezTo>
                  <a:cubicBezTo>
                    <a:pt x="652" y="101"/>
                    <a:pt x="652" y="102"/>
                    <a:pt x="652" y="103"/>
                  </a:cubicBezTo>
                  <a:cubicBezTo>
                    <a:pt x="653" y="107"/>
                    <a:pt x="654" y="110"/>
                    <a:pt x="654" y="114"/>
                  </a:cubicBezTo>
                  <a:cubicBezTo>
                    <a:pt x="654" y="114"/>
                    <a:pt x="654" y="115"/>
                    <a:pt x="654" y="115"/>
                  </a:cubicBezTo>
                  <a:cubicBezTo>
                    <a:pt x="654" y="133"/>
                    <a:pt x="645" y="149"/>
                    <a:pt x="630" y="161"/>
                  </a:cubicBezTo>
                  <a:cubicBezTo>
                    <a:pt x="615" y="173"/>
                    <a:pt x="594" y="181"/>
                    <a:pt x="568" y="181"/>
                  </a:cubicBezTo>
                  <a:cubicBezTo>
                    <a:pt x="539" y="182"/>
                    <a:pt x="513" y="177"/>
                    <a:pt x="497" y="168"/>
                  </a:cubicBezTo>
                  <a:cubicBezTo>
                    <a:pt x="488" y="163"/>
                    <a:pt x="482" y="158"/>
                    <a:pt x="478" y="151"/>
                  </a:cubicBezTo>
                  <a:cubicBezTo>
                    <a:pt x="473" y="145"/>
                    <a:pt x="471" y="137"/>
                    <a:pt x="470" y="126"/>
                  </a:cubicBezTo>
                  <a:cubicBezTo>
                    <a:pt x="470" y="121"/>
                    <a:pt x="471" y="116"/>
                    <a:pt x="472" y="110"/>
                  </a:cubicBezTo>
                  <a:cubicBezTo>
                    <a:pt x="475" y="93"/>
                    <a:pt x="482" y="83"/>
                    <a:pt x="488" y="74"/>
                  </a:cubicBezTo>
                  <a:cubicBezTo>
                    <a:pt x="492" y="70"/>
                    <a:pt x="495" y="66"/>
                    <a:pt x="498" y="60"/>
                  </a:cubicBezTo>
                  <a:cubicBezTo>
                    <a:pt x="502" y="55"/>
                    <a:pt x="505" y="48"/>
                    <a:pt x="505" y="40"/>
                  </a:cubicBezTo>
                  <a:cubicBezTo>
                    <a:pt x="505" y="40"/>
                    <a:pt x="505" y="40"/>
                    <a:pt x="505" y="40"/>
                  </a:cubicBezTo>
                  <a:cubicBezTo>
                    <a:pt x="505" y="40"/>
                    <a:pt x="505" y="39"/>
                    <a:pt x="505" y="39"/>
                  </a:cubicBezTo>
                  <a:cubicBezTo>
                    <a:pt x="505" y="35"/>
                    <a:pt x="504" y="30"/>
                    <a:pt x="502" y="26"/>
                  </a:cubicBezTo>
                  <a:cubicBezTo>
                    <a:pt x="499" y="21"/>
                    <a:pt x="495" y="17"/>
                    <a:pt x="492" y="16"/>
                  </a:cubicBezTo>
                  <a:cubicBezTo>
                    <a:pt x="485" y="12"/>
                    <a:pt x="480" y="11"/>
                    <a:pt x="475" y="10"/>
                  </a:cubicBezTo>
                  <a:cubicBezTo>
                    <a:pt x="466" y="9"/>
                    <a:pt x="457" y="8"/>
                    <a:pt x="446" y="7"/>
                  </a:cubicBezTo>
                  <a:cubicBezTo>
                    <a:pt x="435" y="7"/>
                    <a:pt x="422" y="7"/>
                    <a:pt x="409" y="7"/>
                  </a:cubicBezTo>
                  <a:cubicBezTo>
                    <a:pt x="381" y="7"/>
                    <a:pt x="350" y="9"/>
                    <a:pt x="320" y="11"/>
                  </a:cubicBezTo>
                  <a:cubicBezTo>
                    <a:pt x="291" y="12"/>
                    <a:pt x="191" y="17"/>
                    <a:pt x="162" y="20"/>
                  </a:cubicBezTo>
                  <a:cubicBezTo>
                    <a:pt x="162" y="20"/>
                    <a:pt x="162" y="20"/>
                    <a:pt x="162" y="20"/>
                  </a:cubicBezTo>
                  <a:cubicBezTo>
                    <a:pt x="162" y="20"/>
                    <a:pt x="162" y="20"/>
                    <a:pt x="162" y="20"/>
                  </a:cubicBezTo>
                  <a:cubicBezTo>
                    <a:pt x="162" y="20"/>
                    <a:pt x="162" y="20"/>
                    <a:pt x="161" y="20"/>
                  </a:cubicBezTo>
                  <a:cubicBezTo>
                    <a:pt x="161" y="20"/>
                    <a:pt x="161" y="20"/>
                    <a:pt x="161" y="20"/>
                  </a:cubicBezTo>
                  <a:cubicBezTo>
                    <a:pt x="162" y="20"/>
                    <a:pt x="163" y="20"/>
                    <a:pt x="163" y="20"/>
                  </a:cubicBezTo>
                  <a:cubicBezTo>
                    <a:pt x="163" y="20"/>
                    <a:pt x="162" y="20"/>
                    <a:pt x="161" y="20"/>
                  </a:cubicBezTo>
                  <a:cubicBezTo>
                    <a:pt x="164" y="45"/>
                    <a:pt x="169" y="101"/>
                    <a:pt x="171" y="132"/>
                  </a:cubicBezTo>
                  <a:cubicBezTo>
                    <a:pt x="173" y="161"/>
                    <a:pt x="174" y="193"/>
                    <a:pt x="174" y="220"/>
                  </a:cubicBezTo>
                  <a:cubicBezTo>
                    <a:pt x="175" y="234"/>
                    <a:pt x="174" y="246"/>
                    <a:pt x="174" y="257"/>
                  </a:cubicBezTo>
                  <a:cubicBezTo>
                    <a:pt x="174" y="268"/>
                    <a:pt x="173" y="278"/>
                    <a:pt x="171" y="286"/>
                  </a:cubicBezTo>
                  <a:cubicBezTo>
                    <a:pt x="170" y="292"/>
                    <a:pt x="169" y="297"/>
                    <a:pt x="166" y="303"/>
                  </a:cubicBezTo>
                  <a:cubicBezTo>
                    <a:pt x="164" y="306"/>
                    <a:pt x="161" y="311"/>
                    <a:pt x="155" y="314"/>
                  </a:cubicBezTo>
                  <a:cubicBezTo>
                    <a:pt x="151" y="315"/>
                    <a:pt x="147" y="316"/>
                    <a:pt x="142" y="317"/>
                  </a:cubicBezTo>
                  <a:cubicBezTo>
                    <a:pt x="142" y="317"/>
                    <a:pt x="142" y="316"/>
                    <a:pt x="142" y="316"/>
                  </a:cubicBezTo>
                  <a:cubicBezTo>
                    <a:pt x="142" y="316"/>
                    <a:pt x="141" y="317"/>
                    <a:pt x="141" y="317"/>
                  </a:cubicBezTo>
                  <a:cubicBezTo>
                    <a:pt x="133" y="317"/>
                    <a:pt x="126" y="313"/>
                    <a:pt x="121" y="310"/>
                  </a:cubicBezTo>
                  <a:cubicBezTo>
                    <a:pt x="116" y="307"/>
                    <a:pt x="112" y="303"/>
                    <a:pt x="107" y="300"/>
                  </a:cubicBezTo>
                  <a:cubicBezTo>
                    <a:pt x="98" y="293"/>
                    <a:pt x="88" y="287"/>
                    <a:pt x="71" y="284"/>
                  </a:cubicBezTo>
                  <a:cubicBezTo>
                    <a:pt x="66" y="282"/>
                    <a:pt x="60" y="282"/>
                    <a:pt x="55" y="282"/>
                  </a:cubicBezTo>
                  <a:cubicBezTo>
                    <a:pt x="45" y="282"/>
                    <a:pt x="37" y="285"/>
                    <a:pt x="30" y="289"/>
                  </a:cubicBezTo>
                  <a:cubicBezTo>
                    <a:pt x="24" y="294"/>
                    <a:pt x="18" y="300"/>
                    <a:pt x="14" y="308"/>
                  </a:cubicBezTo>
                  <a:cubicBezTo>
                    <a:pt x="5" y="325"/>
                    <a:pt x="0" y="351"/>
                    <a:pt x="0" y="380"/>
                  </a:cubicBezTo>
                  <a:cubicBezTo>
                    <a:pt x="1" y="405"/>
                    <a:pt x="9" y="427"/>
                    <a:pt x="21" y="442"/>
                  </a:cubicBezTo>
                  <a:cubicBezTo>
                    <a:pt x="33" y="457"/>
                    <a:pt x="48" y="466"/>
                    <a:pt x="66" y="466"/>
                  </a:cubicBezTo>
                  <a:cubicBezTo>
                    <a:pt x="67" y="466"/>
                    <a:pt x="67" y="465"/>
                    <a:pt x="68" y="465"/>
                  </a:cubicBezTo>
                  <a:cubicBezTo>
                    <a:pt x="71" y="465"/>
                    <a:pt x="75" y="465"/>
                    <a:pt x="79" y="464"/>
                  </a:cubicBezTo>
                  <a:cubicBezTo>
                    <a:pt x="80" y="464"/>
                    <a:pt x="80" y="463"/>
                    <a:pt x="81" y="463"/>
                  </a:cubicBezTo>
                  <a:cubicBezTo>
                    <a:pt x="91" y="460"/>
                    <a:pt x="97" y="457"/>
                    <a:pt x="103" y="453"/>
                  </a:cubicBezTo>
                  <a:cubicBezTo>
                    <a:pt x="108" y="449"/>
                    <a:pt x="113" y="445"/>
                    <a:pt x="120" y="441"/>
                  </a:cubicBezTo>
                  <a:cubicBezTo>
                    <a:pt x="124" y="438"/>
                    <a:pt x="131" y="435"/>
                    <a:pt x="138" y="435"/>
                  </a:cubicBezTo>
                  <a:cubicBezTo>
                    <a:pt x="138" y="435"/>
                    <a:pt x="138" y="435"/>
                    <a:pt x="138" y="435"/>
                  </a:cubicBezTo>
                  <a:cubicBezTo>
                    <a:pt x="139" y="435"/>
                    <a:pt x="139" y="435"/>
                    <a:pt x="139" y="435"/>
                  </a:cubicBezTo>
                  <a:cubicBezTo>
                    <a:pt x="144" y="435"/>
                    <a:pt x="150" y="436"/>
                    <a:pt x="155" y="438"/>
                  </a:cubicBezTo>
                  <a:cubicBezTo>
                    <a:pt x="162" y="442"/>
                    <a:pt x="167" y="448"/>
                    <a:pt x="170" y="454"/>
                  </a:cubicBezTo>
                  <a:cubicBezTo>
                    <a:pt x="180" y="480"/>
                    <a:pt x="179" y="504"/>
                    <a:pt x="178" y="520"/>
                  </a:cubicBezTo>
                  <a:cubicBezTo>
                    <a:pt x="176" y="572"/>
                    <a:pt x="165" y="706"/>
                    <a:pt x="162" y="737"/>
                  </a:cubicBezTo>
                  <a:cubicBezTo>
                    <a:pt x="165" y="737"/>
                    <a:pt x="168" y="737"/>
                    <a:pt x="171" y="737"/>
                  </a:cubicBezTo>
                  <a:cubicBezTo>
                    <a:pt x="271" y="738"/>
                    <a:pt x="366" y="723"/>
                    <a:pt x="455" y="696"/>
                  </a:cubicBezTo>
                  <a:cubicBezTo>
                    <a:pt x="441" y="764"/>
                    <a:pt x="381" y="848"/>
                    <a:pt x="381" y="848"/>
                  </a:cubicBezTo>
                  <a:cubicBezTo>
                    <a:pt x="997" y="560"/>
                    <a:pt x="1032" y="148"/>
                    <a:pt x="1032" y="22"/>
                  </a:cubicBezTo>
                  <a:cubicBezTo>
                    <a:pt x="1032" y="20"/>
                    <a:pt x="1032" y="18"/>
                    <a:pt x="1032" y="16"/>
                  </a:cubicBezTo>
                  <a:cubicBezTo>
                    <a:pt x="955" y="11"/>
                    <a:pt x="714" y="0"/>
                    <a:pt x="657" y="9"/>
                  </a:cubicBezTo>
                  <a:close/>
                </a:path>
              </a:pathLst>
            </a:custGeom>
            <a:solidFill>
              <a:srgbClr val="034EA2"/>
            </a:solidFill>
            <a:ln w="38100">
              <a:solidFill>
                <a:schemeClr val="bg1"/>
              </a:solidFill>
              <a:round/>
              <a:headEnd/>
              <a:tailEnd/>
            </a:ln>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grpSp>
      <p:sp>
        <p:nvSpPr>
          <p:cNvPr id="38" name="Freeform 61">
            <a:extLst>
              <a:ext uri="{FF2B5EF4-FFF2-40B4-BE49-F238E27FC236}">
                <a16:creationId xmlns="" xmlns:a16="http://schemas.microsoft.com/office/drawing/2014/main" id="{4AB40142-86A2-4403-8657-8FEE03586F8C}"/>
              </a:ext>
            </a:extLst>
          </p:cNvPr>
          <p:cNvSpPr>
            <a:spLocks noEditPoints="1"/>
          </p:cNvSpPr>
          <p:nvPr/>
        </p:nvSpPr>
        <p:spPr bwMode="auto">
          <a:xfrm>
            <a:off x="3543961" y="1562735"/>
            <a:ext cx="455832" cy="455891"/>
          </a:xfrm>
          <a:custGeom>
            <a:avLst/>
            <a:gdLst>
              <a:gd name="T0" fmla="*/ 2 w 278"/>
              <a:gd name="T1" fmla="*/ 160 h 277"/>
              <a:gd name="T2" fmla="*/ 15 w 278"/>
              <a:gd name="T3" fmla="*/ 202 h 277"/>
              <a:gd name="T4" fmla="*/ 70 w 278"/>
              <a:gd name="T5" fmla="*/ 259 h 277"/>
              <a:gd name="T6" fmla="*/ 183 w 278"/>
              <a:gd name="T7" fmla="*/ 270 h 277"/>
              <a:gd name="T8" fmla="*/ 242 w 278"/>
              <a:gd name="T9" fmla="*/ 232 h 277"/>
              <a:gd name="T10" fmla="*/ 267 w 278"/>
              <a:gd name="T11" fmla="*/ 193 h 277"/>
              <a:gd name="T12" fmla="*/ 278 w 278"/>
              <a:gd name="T13" fmla="*/ 139 h 277"/>
              <a:gd name="T14" fmla="*/ 268 w 278"/>
              <a:gd name="T15" fmla="*/ 88 h 277"/>
              <a:gd name="T16" fmla="*/ 237 w 278"/>
              <a:gd name="T17" fmla="*/ 40 h 277"/>
              <a:gd name="T18" fmla="*/ 196 w 278"/>
              <a:gd name="T19" fmla="*/ 12 h 277"/>
              <a:gd name="T20" fmla="*/ 171 w 278"/>
              <a:gd name="T21" fmla="*/ 3 h 277"/>
              <a:gd name="T22" fmla="*/ 94 w 278"/>
              <a:gd name="T23" fmla="*/ 7 h 277"/>
              <a:gd name="T24" fmla="*/ 48 w 278"/>
              <a:gd name="T25" fmla="*/ 34 h 277"/>
              <a:gd name="T26" fmla="*/ 15 w 278"/>
              <a:gd name="T27" fmla="*/ 75 h 277"/>
              <a:gd name="T28" fmla="*/ 115 w 278"/>
              <a:gd name="T29" fmla="*/ 9 h 277"/>
              <a:gd name="T30" fmla="*/ 136 w 278"/>
              <a:gd name="T31" fmla="*/ 7 h 277"/>
              <a:gd name="T32" fmla="*/ 155 w 278"/>
              <a:gd name="T33" fmla="*/ 14 h 277"/>
              <a:gd name="T34" fmla="*/ 172 w 278"/>
              <a:gd name="T35" fmla="*/ 14 h 277"/>
              <a:gd name="T36" fmla="*/ 187 w 278"/>
              <a:gd name="T37" fmla="*/ 18 h 277"/>
              <a:gd name="T38" fmla="*/ 183 w 278"/>
              <a:gd name="T39" fmla="*/ 21 h 277"/>
              <a:gd name="T40" fmla="*/ 161 w 278"/>
              <a:gd name="T41" fmla="*/ 30 h 277"/>
              <a:gd name="T42" fmla="*/ 164 w 278"/>
              <a:gd name="T43" fmla="*/ 44 h 277"/>
              <a:gd name="T44" fmla="*/ 177 w 278"/>
              <a:gd name="T45" fmla="*/ 53 h 277"/>
              <a:gd name="T46" fmla="*/ 197 w 278"/>
              <a:gd name="T47" fmla="*/ 27 h 277"/>
              <a:gd name="T48" fmla="*/ 211 w 278"/>
              <a:gd name="T49" fmla="*/ 32 h 277"/>
              <a:gd name="T50" fmla="*/ 223 w 278"/>
              <a:gd name="T51" fmla="*/ 38 h 277"/>
              <a:gd name="T52" fmla="*/ 229 w 278"/>
              <a:gd name="T53" fmla="*/ 57 h 277"/>
              <a:gd name="T54" fmla="*/ 225 w 278"/>
              <a:gd name="T55" fmla="*/ 67 h 277"/>
              <a:gd name="T56" fmla="*/ 218 w 278"/>
              <a:gd name="T57" fmla="*/ 59 h 277"/>
              <a:gd name="T58" fmla="*/ 200 w 278"/>
              <a:gd name="T59" fmla="*/ 62 h 277"/>
              <a:gd name="T60" fmla="*/ 212 w 278"/>
              <a:gd name="T61" fmla="*/ 69 h 277"/>
              <a:gd name="T62" fmla="*/ 183 w 278"/>
              <a:gd name="T63" fmla="*/ 80 h 277"/>
              <a:gd name="T64" fmla="*/ 169 w 278"/>
              <a:gd name="T65" fmla="*/ 90 h 277"/>
              <a:gd name="T66" fmla="*/ 151 w 278"/>
              <a:gd name="T67" fmla="*/ 107 h 277"/>
              <a:gd name="T68" fmla="*/ 140 w 278"/>
              <a:gd name="T69" fmla="*/ 118 h 277"/>
              <a:gd name="T70" fmla="*/ 116 w 278"/>
              <a:gd name="T71" fmla="*/ 116 h 277"/>
              <a:gd name="T72" fmla="*/ 97 w 278"/>
              <a:gd name="T73" fmla="*/ 140 h 277"/>
              <a:gd name="T74" fmla="*/ 122 w 278"/>
              <a:gd name="T75" fmla="*/ 138 h 277"/>
              <a:gd name="T76" fmla="*/ 118 w 278"/>
              <a:gd name="T77" fmla="*/ 153 h 277"/>
              <a:gd name="T78" fmla="*/ 144 w 278"/>
              <a:gd name="T79" fmla="*/ 172 h 277"/>
              <a:gd name="T80" fmla="*/ 163 w 278"/>
              <a:gd name="T81" fmla="*/ 164 h 277"/>
              <a:gd name="T82" fmla="*/ 179 w 278"/>
              <a:gd name="T83" fmla="*/ 170 h 277"/>
              <a:gd name="T84" fmla="*/ 195 w 278"/>
              <a:gd name="T85" fmla="*/ 175 h 277"/>
              <a:gd name="T86" fmla="*/ 217 w 278"/>
              <a:gd name="T87" fmla="*/ 190 h 277"/>
              <a:gd name="T88" fmla="*/ 234 w 278"/>
              <a:gd name="T89" fmla="*/ 202 h 277"/>
              <a:gd name="T90" fmla="*/ 170 w 278"/>
              <a:gd name="T91" fmla="*/ 266 h 277"/>
              <a:gd name="T92" fmla="*/ 150 w 278"/>
              <a:gd name="T93" fmla="*/ 237 h 277"/>
              <a:gd name="T94" fmla="*/ 135 w 278"/>
              <a:gd name="T95" fmla="*/ 210 h 277"/>
              <a:gd name="T96" fmla="*/ 142 w 278"/>
              <a:gd name="T97" fmla="*/ 191 h 277"/>
              <a:gd name="T98" fmla="*/ 137 w 278"/>
              <a:gd name="T99" fmla="*/ 177 h 277"/>
              <a:gd name="T100" fmla="*/ 119 w 278"/>
              <a:gd name="T101" fmla="*/ 161 h 277"/>
              <a:gd name="T102" fmla="*/ 91 w 278"/>
              <a:gd name="T103" fmla="*/ 152 h 277"/>
              <a:gd name="T104" fmla="*/ 75 w 278"/>
              <a:gd name="T105" fmla="*/ 139 h 277"/>
              <a:gd name="T106" fmla="*/ 62 w 278"/>
              <a:gd name="T107" fmla="*/ 112 h 277"/>
              <a:gd name="T108" fmla="*/ 65 w 278"/>
              <a:gd name="T109" fmla="*/ 133 h 277"/>
              <a:gd name="T110" fmla="*/ 54 w 278"/>
              <a:gd name="T111" fmla="*/ 115 h 277"/>
              <a:gd name="T112" fmla="*/ 47 w 278"/>
              <a:gd name="T113" fmla="*/ 92 h 277"/>
              <a:gd name="T114" fmla="*/ 61 w 278"/>
              <a:gd name="T115" fmla="*/ 63 h 277"/>
              <a:gd name="T116" fmla="*/ 58 w 278"/>
              <a:gd name="T117" fmla="*/ 4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8" h="277">
                <a:moveTo>
                  <a:pt x="3" y="111"/>
                </a:moveTo>
                <a:cubicBezTo>
                  <a:pt x="2" y="113"/>
                  <a:pt x="2" y="115"/>
                  <a:pt x="2" y="117"/>
                </a:cubicBezTo>
                <a:cubicBezTo>
                  <a:pt x="1" y="120"/>
                  <a:pt x="1" y="122"/>
                  <a:pt x="1" y="124"/>
                </a:cubicBezTo>
                <a:cubicBezTo>
                  <a:pt x="0" y="129"/>
                  <a:pt x="0" y="134"/>
                  <a:pt x="0" y="139"/>
                </a:cubicBezTo>
                <a:cubicBezTo>
                  <a:pt x="0" y="143"/>
                  <a:pt x="0" y="148"/>
                  <a:pt x="1" y="153"/>
                </a:cubicBezTo>
                <a:cubicBezTo>
                  <a:pt x="1" y="155"/>
                  <a:pt x="1" y="157"/>
                  <a:pt x="2" y="160"/>
                </a:cubicBezTo>
                <a:cubicBezTo>
                  <a:pt x="2" y="162"/>
                  <a:pt x="2" y="164"/>
                  <a:pt x="3" y="167"/>
                </a:cubicBezTo>
                <a:cubicBezTo>
                  <a:pt x="3" y="169"/>
                  <a:pt x="4" y="171"/>
                  <a:pt x="4" y="173"/>
                </a:cubicBezTo>
                <a:cubicBezTo>
                  <a:pt x="5" y="178"/>
                  <a:pt x="7" y="182"/>
                  <a:pt x="8" y="186"/>
                </a:cubicBezTo>
                <a:cubicBezTo>
                  <a:pt x="9" y="188"/>
                  <a:pt x="10" y="191"/>
                  <a:pt x="11" y="193"/>
                </a:cubicBezTo>
                <a:cubicBezTo>
                  <a:pt x="12" y="195"/>
                  <a:pt x="13" y="197"/>
                  <a:pt x="14" y="199"/>
                </a:cubicBezTo>
                <a:cubicBezTo>
                  <a:pt x="14" y="200"/>
                  <a:pt x="15" y="201"/>
                  <a:pt x="15" y="202"/>
                </a:cubicBezTo>
                <a:cubicBezTo>
                  <a:pt x="16" y="204"/>
                  <a:pt x="17" y="206"/>
                  <a:pt x="18" y="208"/>
                </a:cubicBezTo>
                <a:cubicBezTo>
                  <a:pt x="22" y="214"/>
                  <a:pt x="25" y="219"/>
                  <a:pt x="30" y="224"/>
                </a:cubicBezTo>
                <a:cubicBezTo>
                  <a:pt x="32" y="227"/>
                  <a:pt x="34" y="230"/>
                  <a:pt x="36" y="232"/>
                </a:cubicBezTo>
                <a:cubicBezTo>
                  <a:pt x="38" y="234"/>
                  <a:pt x="39" y="235"/>
                  <a:pt x="41" y="237"/>
                </a:cubicBezTo>
                <a:cubicBezTo>
                  <a:pt x="42" y="238"/>
                  <a:pt x="44" y="240"/>
                  <a:pt x="45" y="241"/>
                </a:cubicBezTo>
                <a:cubicBezTo>
                  <a:pt x="53" y="248"/>
                  <a:pt x="61" y="254"/>
                  <a:pt x="70" y="259"/>
                </a:cubicBezTo>
                <a:cubicBezTo>
                  <a:pt x="72" y="260"/>
                  <a:pt x="74" y="261"/>
                  <a:pt x="76" y="262"/>
                </a:cubicBezTo>
                <a:cubicBezTo>
                  <a:pt x="80" y="264"/>
                  <a:pt x="84" y="266"/>
                  <a:pt x="88" y="268"/>
                </a:cubicBezTo>
                <a:cubicBezTo>
                  <a:pt x="90" y="269"/>
                  <a:pt x="92" y="269"/>
                  <a:pt x="94" y="270"/>
                </a:cubicBezTo>
                <a:cubicBezTo>
                  <a:pt x="108" y="275"/>
                  <a:pt x="123" y="277"/>
                  <a:pt x="139" y="277"/>
                </a:cubicBezTo>
                <a:cubicBezTo>
                  <a:pt x="149" y="277"/>
                  <a:pt x="160" y="276"/>
                  <a:pt x="170" y="274"/>
                </a:cubicBezTo>
                <a:cubicBezTo>
                  <a:pt x="174" y="273"/>
                  <a:pt x="179" y="272"/>
                  <a:pt x="183" y="270"/>
                </a:cubicBezTo>
                <a:cubicBezTo>
                  <a:pt x="186" y="269"/>
                  <a:pt x="188" y="269"/>
                  <a:pt x="190" y="268"/>
                </a:cubicBezTo>
                <a:cubicBezTo>
                  <a:pt x="194" y="266"/>
                  <a:pt x="198" y="264"/>
                  <a:pt x="202" y="262"/>
                </a:cubicBezTo>
                <a:cubicBezTo>
                  <a:pt x="204" y="261"/>
                  <a:pt x="206" y="260"/>
                  <a:pt x="208" y="259"/>
                </a:cubicBezTo>
                <a:cubicBezTo>
                  <a:pt x="217" y="254"/>
                  <a:pt x="225" y="248"/>
                  <a:pt x="232" y="241"/>
                </a:cubicBezTo>
                <a:cubicBezTo>
                  <a:pt x="234" y="240"/>
                  <a:pt x="236" y="238"/>
                  <a:pt x="237" y="237"/>
                </a:cubicBezTo>
                <a:cubicBezTo>
                  <a:pt x="239" y="235"/>
                  <a:pt x="240" y="234"/>
                  <a:pt x="242" y="232"/>
                </a:cubicBezTo>
                <a:cubicBezTo>
                  <a:pt x="244" y="230"/>
                  <a:pt x="246" y="227"/>
                  <a:pt x="248" y="224"/>
                </a:cubicBezTo>
                <a:cubicBezTo>
                  <a:pt x="251" y="220"/>
                  <a:pt x="254" y="216"/>
                  <a:pt x="257" y="211"/>
                </a:cubicBezTo>
                <a:cubicBezTo>
                  <a:pt x="258" y="210"/>
                  <a:pt x="259" y="209"/>
                  <a:pt x="259" y="208"/>
                </a:cubicBezTo>
                <a:cubicBezTo>
                  <a:pt x="260" y="206"/>
                  <a:pt x="262" y="204"/>
                  <a:pt x="263" y="202"/>
                </a:cubicBezTo>
                <a:cubicBezTo>
                  <a:pt x="263" y="201"/>
                  <a:pt x="264" y="200"/>
                  <a:pt x="264" y="199"/>
                </a:cubicBezTo>
                <a:cubicBezTo>
                  <a:pt x="265" y="197"/>
                  <a:pt x="266" y="195"/>
                  <a:pt x="267" y="193"/>
                </a:cubicBezTo>
                <a:cubicBezTo>
                  <a:pt x="268" y="191"/>
                  <a:pt x="269" y="188"/>
                  <a:pt x="269" y="186"/>
                </a:cubicBezTo>
                <a:cubicBezTo>
                  <a:pt x="271" y="182"/>
                  <a:pt x="272" y="178"/>
                  <a:pt x="273" y="173"/>
                </a:cubicBezTo>
                <a:cubicBezTo>
                  <a:pt x="274" y="171"/>
                  <a:pt x="274" y="169"/>
                  <a:pt x="275" y="167"/>
                </a:cubicBezTo>
                <a:cubicBezTo>
                  <a:pt x="275" y="164"/>
                  <a:pt x="276" y="162"/>
                  <a:pt x="276" y="160"/>
                </a:cubicBezTo>
                <a:cubicBezTo>
                  <a:pt x="277" y="157"/>
                  <a:pt x="277" y="155"/>
                  <a:pt x="277" y="153"/>
                </a:cubicBezTo>
                <a:cubicBezTo>
                  <a:pt x="278" y="148"/>
                  <a:pt x="278" y="143"/>
                  <a:pt x="278" y="139"/>
                </a:cubicBezTo>
                <a:cubicBezTo>
                  <a:pt x="278" y="134"/>
                  <a:pt x="278" y="129"/>
                  <a:pt x="277" y="124"/>
                </a:cubicBezTo>
                <a:cubicBezTo>
                  <a:pt x="277" y="122"/>
                  <a:pt x="277" y="120"/>
                  <a:pt x="276" y="117"/>
                </a:cubicBezTo>
                <a:cubicBezTo>
                  <a:pt x="276" y="115"/>
                  <a:pt x="275" y="113"/>
                  <a:pt x="275" y="111"/>
                </a:cubicBezTo>
                <a:cubicBezTo>
                  <a:pt x="274" y="108"/>
                  <a:pt x="274" y="106"/>
                  <a:pt x="273" y="104"/>
                </a:cubicBezTo>
                <a:cubicBezTo>
                  <a:pt x="272" y="99"/>
                  <a:pt x="271" y="95"/>
                  <a:pt x="269" y="91"/>
                </a:cubicBezTo>
                <a:cubicBezTo>
                  <a:pt x="269" y="90"/>
                  <a:pt x="269" y="89"/>
                  <a:pt x="268" y="88"/>
                </a:cubicBezTo>
                <a:cubicBezTo>
                  <a:pt x="267" y="85"/>
                  <a:pt x="266" y="81"/>
                  <a:pt x="264" y="78"/>
                </a:cubicBezTo>
                <a:cubicBezTo>
                  <a:pt x="264" y="77"/>
                  <a:pt x="263" y="76"/>
                  <a:pt x="263" y="75"/>
                </a:cubicBezTo>
                <a:cubicBezTo>
                  <a:pt x="262" y="73"/>
                  <a:pt x="260" y="71"/>
                  <a:pt x="259" y="69"/>
                </a:cubicBezTo>
                <a:cubicBezTo>
                  <a:pt x="256" y="64"/>
                  <a:pt x="252" y="58"/>
                  <a:pt x="248" y="53"/>
                </a:cubicBezTo>
                <a:cubicBezTo>
                  <a:pt x="246" y="50"/>
                  <a:pt x="244" y="48"/>
                  <a:pt x="242" y="45"/>
                </a:cubicBezTo>
                <a:cubicBezTo>
                  <a:pt x="240" y="44"/>
                  <a:pt x="239" y="42"/>
                  <a:pt x="237" y="40"/>
                </a:cubicBezTo>
                <a:cubicBezTo>
                  <a:pt x="236" y="39"/>
                  <a:pt x="234" y="37"/>
                  <a:pt x="232" y="36"/>
                </a:cubicBezTo>
                <a:cubicBezTo>
                  <a:pt x="229" y="33"/>
                  <a:pt x="226" y="30"/>
                  <a:pt x="222" y="28"/>
                </a:cubicBezTo>
                <a:cubicBezTo>
                  <a:pt x="218" y="24"/>
                  <a:pt x="213" y="21"/>
                  <a:pt x="208" y="18"/>
                </a:cubicBezTo>
                <a:cubicBezTo>
                  <a:pt x="206" y="17"/>
                  <a:pt x="204" y="16"/>
                  <a:pt x="202" y="15"/>
                </a:cubicBezTo>
                <a:cubicBezTo>
                  <a:pt x="201" y="14"/>
                  <a:pt x="200" y="14"/>
                  <a:pt x="199" y="14"/>
                </a:cubicBezTo>
                <a:cubicBezTo>
                  <a:pt x="198" y="13"/>
                  <a:pt x="197" y="12"/>
                  <a:pt x="196" y="12"/>
                </a:cubicBezTo>
                <a:cubicBezTo>
                  <a:pt x="196" y="12"/>
                  <a:pt x="195" y="12"/>
                  <a:pt x="195" y="11"/>
                </a:cubicBezTo>
                <a:cubicBezTo>
                  <a:pt x="193" y="11"/>
                  <a:pt x="191" y="10"/>
                  <a:pt x="190" y="9"/>
                </a:cubicBezTo>
                <a:cubicBezTo>
                  <a:pt x="190" y="9"/>
                  <a:pt x="190" y="9"/>
                  <a:pt x="190" y="9"/>
                </a:cubicBezTo>
                <a:cubicBezTo>
                  <a:pt x="188" y="9"/>
                  <a:pt x="186" y="8"/>
                  <a:pt x="184" y="7"/>
                </a:cubicBezTo>
                <a:cubicBezTo>
                  <a:pt x="184" y="7"/>
                  <a:pt x="184" y="7"/>
                  <a:pt x="183" y="7"/>
                </a:cubicBezTo>
                <a:cubicBezTo>
                  <a:pt x="179" y="6"/>
                  <a:pt x="175" y="4"/>
                  <a:pt x="171" y="3"/>
                </a:cubicBezTo>
                <a:cubicBezTo>
                  <a:pt x="169" y="3"/>
                  <a:pt x="168" y="3"/>
                  <a:pt x="167" y="3"/>
                </a:cubicBezTo>
                <a:cubicBezTo>
                  <a:pt x="166" y="2"/>
                  <a:pt x="165" y="2"/>
                  <a:pt x="164" y="2"/>
                </a:cubicBezTo>
                <a:cubicBezTo>
                  <a:pt x="157" y="1"/>
                  <a:pt x="149" y="0"/>
                  <a:pt x="141" y="0"/>
                </a:cubicBezTo>
                <a:cubicBezTo>
                  <a:pt x="141" y="0"/>
                  <a:pt x="140" y="0"/>
                  <a:pt x="139" y="0"/>
                </a:cubicBezTo>
                <a:cubicBezTo>
                  <a:pt x="137" y="0"/>
                  <a:pt x="136" y="0"/>
                  <a:pt x="135" y="0"/>
                </a:cubicBezTo>
                <a:cubicBezTo>
                  <a:pt x="121" y="0"/>
                  <a:pt x="107" y="3"/>
                  <a:pt x="94" y="7"/>
                </a:cubicBezTo>
                <a:cubicBezTo>
                  <a:pt x="92" y="8"/>
                  <a:pt x="90" y="9"/>
                  <a:pt x="88" y="9"/>
                </a:cubicBezTo>
                <a:cubicBezTo>
                  <a:pt x="87" y="10"/>
                  <a:pt x="87" y="10"/>
                  <a:pt x="86" y="10"/>
                </a:cubicBezTo>
                <a:cubicBezTo>
                  <a:pt x="85" y="11"/>
                  <a:pt x="83" y="11"/>
                  <a:pt x="82" y="12"/>
                </a:cubicBezTo>
                <a:cubicBezTo>
                  <a:pt x="80" y="13"/>
                  <a:pt x="78" y="14"/>
                  <a:pt x="76" y="15"/>
                </a:cubicBezTo>
                <a:cubicBezTo>
                  <a:pt x="74" y="16"/>
                  <a:pt x="72" y="17"/>
                  <a:pt x="70" y="18"/>
                </a:cubicBezTo>
                <a:cubicBezTo>
                  <a:pt x="62" y="23"/>
                  <a:pt x="55" y="28"/>
                  <a:pt x="48" y="34"/>
                </a:cubicBezTo>
                <a:cubicBezTo>
                  <a:pt x="47" y="34"/>
                  <a:pt x="46" y="35"/>
                  <a:pt x="45" y="36"/>
                </a:cubicBezTo>
                <a:cubicBezTo>
                  <a:pt x="44" y="37"/>
                  <a:pt x="42" y="39"/>
                  <a:pt x="41" y="40"/>
                </a:cubicBezTo>
                <a:cubicBezTo>
                  <a:pt x="39" y="42"/>
                  <a:pt x="38" y="44"/>
                  <a:pt x="36" y="45"/>
                </a:cubicBezTo>
                <a:cubicBezTo>
                  <a:pt x="34" y="48"/>
                  <a:pt x="32" y="50"/>
                  <a:pt x="30" y="53"/>
                </a:cubicBezTo>
                <a:cubicBezTo>
                  <a:pt x="25" y="58"/>
                  <a:pt x="22" y="64"/>
                  <a:pt x="18" y="69"/>
                </a:cubicBezTo>
                <a:cubicBezTo>
                  <a:pt x="17" y="71"/>
                  <a:pt x="16" y="73"/>
                  <a:pt x="15" y="75"/>
                </a:cubicBezTo>
                <a:cubicBezTo>
                  <a:pt x="15" y="76"/>
                  <a:pt x="14" y="77"/>
                  <a:pt x="14" y="78"/>
                </a:cubicBezTo>
                <a:cubicBezTo>
                  <a:pt x="12" y="81"/>
                  <a:pt x="11" y="85"/>
                  <a:pt x="10" y="88"/>
                </a:cubicBezTo>
                <a:cubicBezTo>
                  <a:pt x="9" y="89"/>
                  <a:pt x="9" y="90"/>
                  <a:pt x="8" y="91"/>
                </a:cubicBezTo>
                <a:cubicBezTo>
                  <a:pt x="7" y="95"/>
                  <a:pt x="5" y="99"/>
                  <a:pt x="4" y="104"/>
                </a:cubicBezTo>
                <a:cubicBezTo>
                  <a:pt x="4" y="106"/>
                  <a:pt x="3" y="108"/>
                  <a:pt x="3" y="111"/>
                </a:cubicBezTo>
                <a:close/>
                <a:moveTo>
                  <a:pt x="115" y="9"/>
                </a:moveTo>
                <a:cubicBezTo>
                  <a:pt x="116" y="10"/>
                  <a:pt x="116" y="10"/>
                  <a:pt x="116" y="10"/>
                </a:cubicBezTo>
                <a:cubicBezTo>
                  <a:pt x="118" y="10"/>
                  <a:pt x="119" y="10"/>
                  <a:pt x="121" y="10"/>
                </a:cubicBezTo>
                <a:cubicBezTo>
                  <a:pt x="122" y="10"/>
                  <a:pt x="123" y="10"/>
                  <a:pt x="125" y="10"/>
                </a:cubicBezTo>
                <a:cubicBezTo>
                  <a:pt x="127" y="10"/>
                  <a:pt x="131" y="13"/>
                  <a:pt x="133" y="12"/>
                </a:cubicBezTo>
                <a:cubicBezTo>
                  <a:pt x="134" y="11"/>
                  <a:pt x="134" y="11"/>
                  <a:pt x="134" y="10"/>
                </a:cubicBezTo>
                <a:cubicBezTo>
                  <a:pt x="135" y="9"/>
                  <a:pt x="135" y="8"/>
                  <a:pt x="136" y="7"/>
                </a:cubicBezTo>
                <a:cubicBezTo>
                  <a:pt x="137" y="7"/>
                  <a:pt x="138" y="7"/>
                  <a:pt x="139" y="7"/>
                </a:cubicBezTo>
                <a:cubicBezTo>
                  <a:pt x="148" y="7"/>
                  <a:pt x="157" y="8"/>
                  <a:pt x="165" y="10"/>
                </a:cubicBezTo>
                <a:cubicBezTo>
                  <a:pt x="165" y="11"/>
                  <a:pt x="164" y="10"/>
                  <a:pt x="163" y="11"/>
                </a:cubicBezTo>
                <a:cubicBezTo>
                  <a:pt x="162" y="11"/>
                  <a:pt x="161" y="12"/>
                  <a:pt x="160" y="12"/>
                </a:cubicBezTo>
                <a:cubicBezTo>
                  <a:pt x="158" y="13"/>
                  <a:pt x="155" y="12"/>
                  <a:pt x="153" y="12"/>
                </a:cubicBezTo>
                <a:cubicBezTo>
                  <a:pt x="153" y="13"/>
                  <a:pt x="154" y="13"/>
                  <a:pt x="155" y="14"/>
                </a:cubicBezTo>
                <a:cubicBezTo>
                  <a:pt x="157" y="15"/>
                  <a:pt x="159" y="15"/>
                  <a:pt x="162" y="14"/>
                </a:cubicBezTo>
                <a:cubicBezTo>
                  <a:pt x="163" y="14"/>
                  <a:pt x="165" y="15"/>
                  <a:pt x="166" y="14"/>
                </a:cubicBezTo>
                <a:cubicBezTo>
                  <a:pt x="167" y="13"/>
                  <a:pt x="167" y="12"/>
                  <a:pt x="168" y="11"/>
                </a:cubicBezTo>
                <a:cubicBezTo>
                  <a:pt x="168" y="11"/>
                  <a:pt x="169" y="11"/>
                  <a:pt x="169" y="11"/>
                </a:cubicBezTo>
                <a:cubicBezTo>
                  <a:pt x="171" y="11"/>
                  <a:pt x="172" y="11"/>
                  <a:pt x="173" y="12"/>
                </a:cubicBezTo>
                <a:cubicBezTo>
                  <a:pt x="173" y="13"/>
                  <a:pt x="172" y="13"/>
                  <a:pt x="172" y="14"/>
                </a:cubicBezTo>
                <a:cubicBezTo>
                  <a:pt x="173" y="14"/>
                  <a:pt x="175" y="14"/>
                  <a:pt x="176" y="12"/>
                </a:cubicBezTo>
                <a:cubicBezTo>
                  <a:pt x="176" y="13"/>
                  <a:pt x="177" y="13"/>
                  <a:pt x="177" y="13"/>
                </a:cubicBezTo>
                <a:cubicBezTo>
                  <a:pt x="179" y="13"/>
                  <a:pt x="181" y="14"/>
                  <a:pt x="183" y="15"/>
                </a:cubicBezTo>
                <a:cubicBezTo>
                  <a:pt x="186" y="16"/>
                  <a:pt x="189" y="17"/>
                  <a:pt x="192" y="18"/>
                </a:cubicBezTo>
                <a:cubicBezTo>
                  <a:pt x="191" y="19"/>
                  <a:pt x="191" y="19"/>
                  <a:pt x="190" y="19"/>
                </a:cubicBezTo>
                <a:cubicBezTo>
                  <a:pt x="189" y="19"/>
                  <a:pt x="189" y="17"/>
                  <a:pt x="187" y="18"/>
                </a:cubicBezTo>
                <a:cubicBezTo>
                  <a:pt x="187" y="20"/>
                  <a:pt x="189" y="20"/>
                  <a:pt x="190" y="21"/>
                </a:cubicBezTo>
                <a:cubicBezTo>
                  <a:pt x="191" y="22"/>
                  <a:pt x="193" y="23"/>
                  <a:pt x="193" y="24"/>
                </a:cubicBezTo>
                <a:cubicBezTo>
                  <a:pt x="192" y="27"/>
                  <a:pt x="190" y="24"/>
                  <a:pt x="188" y="24"/>
                </a:cubicBezTo>
                <a:cubicBezTo>
                  <a:pt x="186" y="24"/>
                  <a:pt x="183" y="28"/>
                  <a:pt x="181" y="25"/>
                </a:cubicBezTo>
                <a:cubicBezTo>
                  <a:pt x="181" y="23"/>
                  <a:pt x="183" y="23"/>
                  <a:pt x="184" y="21"/>
                </a:cubicBezTo>
                <a:cubicBezTo>
                  <a:pt x="183" y="21"/>
                  <a:pt x="183" y="21"/>
                  <a:pt x="183" y="21"/>
                </a:cubicBezTo>
                <a:cubicBezTo>
                  <a:pt x="182" y="22"/>
                  <a:pt x="181" y="22"/>
                  <a:pt x="180" y="22"/>
                </a:cubicBezTo>
                <a:cubicBezTo>
                  <a:pt x="180" y="23"/>
                  <a:pt x="179" y="23"/>
                  <a:pt x="177" y="24"/>
                </a:cubicBezTo>
                <a:cubicBezTo>
                  <a:pt x="176" y="24"/>
                  <a:pt x="175" y="24"/>
                  <a:pt x="174" y="24"/>
                </a:cubicBezTo>
                <a:cubicBezTo>
                  <a:pt x="173" y="25"/>
                  <a:pt x="171" y="26"/>
                  <a:pt x="169" y="27"/>
                </a:cubicBezTo>
                <a:cubicBezTo>
                  <a:pt x="169" y="27"/>
                  <a:pt x="168" y="27"/>
                  <a:pt x="167" y="27"/>
                </a:cubicBezTo>
                <a:cubicBezTo>
                  <a:pt x="165" y="28"/>
                  <a:pt x="163" y="29"/>
                  <a:pt x="161" y="30"/>
                </a:cubicBezTo>
                <a:cubicBezTo>
                  <a:pt x="159" y="31"/>
                  <a:pt x="157" y="32"/>
                  <a:pt x="156" y="33"/>
                </a:cubicBezTo>
                <a:cubicBezTo>
                  <a:pt x="155" y="33"/>
                  <a:pt x="154" y="35"/>
                  <a:pt x="154" y="36"/>
                </a:cubicBezTo>
                <a:cubicBezTo>
                  <a:pt x="154" y="37"/>
                  <a:pt x="156" y="37"/>
                  <a:pt x="156" y="38"/>
                </a:cubicBezTo>
                <a:cubicBezTo>
                  <a:pt x="156" y="39"/>
                  <a:pt x="155" y="40"/>
                  <a:pt x="155" y="41"/>
                </a:cubicBezTo>
                <a:cubicBezTo>
                  <a:pt x="156" y="41"/>
                  <a:pt x="157" y="41"/>
                  <a:pt x="158" y="41"/>
                </a:cubicBezTo>
                <a:cubicBezTo>
                  <a:pt x="161" y="41"/>
                  <a:pt x="162" y="43"/>
                  <a:pt x="164" y="44"/>
                </a:cubicBezTo>
                <a:cubicBezTo>
                  <a:pt x="165" y="45"/>
                  <a:pt x="167" y="46"/>
                  <a:pt x="169" y="46"/>
                </a:cubicBezTo>
                <a:cubicBezTo>
                  <a:pt x="171" y="46"/>
                  <a:pt x="173" y="45"/>
                  <a:pt x="173" y="47"/>
                </a:cubicBezTo>
                <a:cubicBezTo>
                  <a:pt x="174" y="48"/>
                  <a:pt x="171" y="49"/>
                  <a:pt x="171" y="50"/>
                </a:cubicBezTo>
                <a:cubicBezTo>
                  <a:pt x="172" y="51"/>
                  <a:pt x="171" y="52"/>
                  <a:pt x="171" y="53"/>
                </a:cubicBezTo>
                <a:cubicBezTo>
                  <a:pt x="171" y="54"/>
                  <a:pt x="172" y="56"/>
                  <a:pt x="173" y="56"/>
                </a:cubicBezTo>
                <a:cubicBezTo>
                  <a:pt x="174" y="56"/>
                  <a:pt x="177" y="55"/>
                  <a:pt x="177" y="53"/>
                </a:cubicBezTo>
                <a:cubicBezTo>
                  <a:pt x="178" y="51"/>
                  <a:pt x="178" y="49"/>
                  <a:pt x="179" y="48"/>
                </a:cubicBezTo>
                <a:cubicBezTo>
                  <a:pt x="186" y="48"/>
                  <a:pt x="192" y="44"/>
                  <a:pt x="191" y="37"/>
                </a:cubicBezTo>
                <a:cubicBezTo>
                  <a:pt x="191" y="37"/>
                  <a:pt x="191" y="36"/>
                  <a:pt x="191" y="35"/>
                </a:cubicBezTo>
                <a:cubicBezTo>
                  <a:pt x="191" y="34"/>
                  <a:pt x="193" y="33"/>
                  <a:pt x="193" y="31"/>
                </a:cubicBezTo>
                <a:cubicBezTo>
                  <a:pt x="194" y="31"/>
                  <a:pt x="194" y="30"/>
                  <a:pt x="195" y="30"/>
                </a:cubicBezTo>
                <a:cubicBezTo>
                  <a:pt x="195" y="29"/>
                  <a:pt x="196" y="28"/>
                  <a:pt x="197" y="27"/>
                </a:cubicBezTo>
                <a:cubicBezTo>
                  <a:pt x="197" y="27"/>
                  <a:pt x="197" y="27"/>
                  <a:pt x="197" y="27"/>
                </a:cubicBezTo>
                <a:cubicBezTo>
                  <a:pt x="198" y="27"/>
                  <a:pt x="198" y="27"/>
                  <a:pt x="199" y="27"/>
                </a:cubicBezTo>
                <a:cubicBezTo>
                  <a:pt x="200" y="28"/>
                  <a:pt x="201" y="28"/>
                  <a:pt x="203" y="28"/>
                </a:cubicBezTo>
                <a:cubicBezTo>
                  <a:pt x="203" y="28"/>
                  <a:pt x="204" y="27"/>
                  <a:pt x="205" y="28"/>
                </a:cubicBezTo>
                <a:cubicBezTo>
                  <a:pt x="207" y="28"/>
                  <a:pt x="207" y="30"/>
                  <a:pt x="209" y="30"/>
                </a:cubicBezTo>
                <a:cubicBezTo>
                  <a:pt x="210" y="31"/>
                  <a:pt x="211" y="31"/>
                  <a:pt x="211" y="32"/>
                </a:cubicBezTo>
                <a:cubicBezTo>
                  <a:pt x="211" y="34"/>
                  <a:pt x="209" y="34"/>
                  <a:pt x="209" y="35"/>
                </a:cubicBezTo>
                <a:cubicBezTo>
                  <a:pt x="209" y="35"/>
                  <a:pt x="209" y="35"/>
                  <a:pt x="209" y="35"/>
                </a:cubicBezTo>
                <a:cubicBezTo>
                  <a:pt x="210" y="37"/>
                  <a:pt x="211" y="38"/>
                  <a:pt x="212" y="38"/>
                </a:cubicBezTo>
                <a:cubicBezTo>
                  <a:pt x="213" y="38"/>
                  <a:pt x="214" y="37"/>
                  <a:pt x="215" y="37"/>
                </a:cubicBezTo>
                <a:cubicBezTo>
                  <a:pt x="217" y="36"/>
                  <a:pt x="218" y="35"/>
                  <a:pt x="219" y="34"/>
                </a:cubicBezTo>
                <a:cubicBezTo>
                  <a:pt x="220" y="35"/>
                  <a:pt x="222" y="36"/>
                  <a:pt x="223" y="38"/>
                </a:cubicBezTo>
                <a:cubicBezTo>
                  <a:pt x="223" y="38"/>
                  <a:pt x="223" y="39"/>
                  <a:pt x="223" y="39"/>
                </a:cubicBezTo>
                <a:cubicBezTo>
                  <a:pt x="224" y="41"/>
                  <a:pt x="223" y="42"/>
                  <a:pt x="223" y="44"/>
                </a:cubicBezTo>
                <a:cubicBezTo>
                  <a:pt x="223" y="46"/>
                  <a:pt x="227" y="46"/>
                  <a:pt x="228" y="47"/>
                </a:cubicBezTo>
                <a:cubicBezTo>
                  <a:pt x="229" y="48"/>
                  <a:pt x="229" y="49"/>
                  <a:pt x="229" y="49"/>
                </a:cubicBezTo>
                <a:cubicBezTo>
                  <a:pt x="230" y="50"/>
                  <a:pt x="231" y="50"/>
                  <a:pt x="231" y="51"/>
                </a:cubicBezTo>
                <a:cubicBezTo>
                  <a:pt x="231" y="54"/>
                  <a:pt x="229" y="54"/>
                  <a:pt x="229" y="57"/>
                </a:cubicBezTo>
                <a:cubicBezTo>
                  <a:pt x="228" y="58"/>
                  <a:pt x="227" y="58"/>
                  <a:pt x="227" y="59"/>
                </a:cubicBezTo>
                <a:cubicBezTo>
                  <a:pt x="227" y="62"/>
                  <a:pt x="231" y="60"/>
                  <a:pt x="232" y="62"/>
                </a:cubicBezTo>
                <a:cubicBezTo>
                  <a:pt x="232" y="63"/>
                  <a:pt x="231" y="64"/>
                  <a:pt x="231" y="65"/>
                </a:cubicBezTo>
                <a:cubicBezTo>
                  <a:pt x="232" y="66"/>
                  <a:pt x="232" y="69"/>
                  <a:pt x="230" y="69"/>
                </a:cubicBezTo>
                <a:cubicBezTo>
                  <a:pt x="229" y="69"/>
                  <a:pt x="229" y="67"/>
                  <a:pt x="227" y="67"/>
                </a:cubicBezTo>
                <a:cubicBezTo>
                  <a:pt x="227" y="67"/>
                  <a:pt x="226" y="67"/>
                  <a:pt x="225" y="67"/>
                </a:cubicBezTo>
                <a:cubicBezTo>
                  <a:pt x="224" y="66"/>
                  <a:pt x="223" y="66"/>
                  <a:pt x="222" y="66"/>
                </a:cubicBezTo>
                <a:cubicBezTo>
                  <a:pt x="221" y="66"/>
                  <a:pt x="219" y="66"/>
                  <a:pt x="218" y="65"/>
                </a:cubicBezTo>
                <a:cubicBezTo>
                  <a:pt x="219" y="63"/>
                  <a:pt x="222" y="61"/>
                  <a:pt x="224" y="59"/>
                </a:cubicBezTo>
                <a:cubicBezTo>
                  <a:pt x="225" y="58"/>
                  <a:pt x="226" y="58"/>
                  <a:pt x="226" y="56"/>
                </a:cubicBezTo>
                <a:cubicBezTo>
                  <a:pt x="224" y="55"/>
                  <a:pt x="223" y="57"/>
                  <a:pt x="222" y="57"/>
                </a:cubicBezTo>
                <a:cubicBezTo>
                  <a:pt x="220" y="58"/>
                  <a:pt x="219" y="59"/>
                  <a:pt x="218" y="59"/>
                </a:cubicBezTo>
                <a:cubicBezTo>
                  <a:pt x="215" y="60"/>
                  <a:pt x="212" y="58"/>
                  <a:pt x="210" y="60"/>
                </a:cubicBezTo>
                <a:cubicBezTo>
                  <a:pt x="209" y="61"/>
                  <a:pt x="212" y="60"/>
                  <a:pt x="212" y="62"/>
                </a:cubicBezTo>
                <a:cubicBezTo>
                  <a:pt x="211" y="62"/>
                  <a:pt x="210" y="62"/>
                  <a:pt x="209" y="62"/>
                </a:cubicBezTo>
                <a:cubicBezTo>
                  <a:pt x="208" y="61"/>
                  <a:pt x="209" y="60"/>
                  <a:pt x="208" y="60"/>
                </a:cubicBezTo>
                <a:cubicBezTo>
                  <a:pt x="208" y="59"/>
                  <a:pt x="205" y="59"/>
                  <a:pt x="203" y="59"/>
                </a:cubicBezTo>
                <a:cubicBezTo>
                  <a:pt x="202" y="59"/>
                  <a:pt x="200" y="60"/>
                  <a:pt x="200" y="62"/>
                </a:cubicBezTo>
                <a:cubicBezTo>
                  <a:pt x="202" y="63"/>
                  <a:pt x="205" y="61"/>
                  <a:pt x="206" y="63"/>
                </a:cubicBezTo>
                <a:cubicBezTo>
                  <a:pt x="205" y="65"/>
                  <a:pt x="202" y="66"/>
                  <a:pt x="203" y="68"/>
                </a:cubicBezTo>
                <a:cubicBezTo>
                  <a:pt x="203" y="69"/>
                  <a:pt x="204" y="71"/>
                  <a:pt x="205" y="71"/>
                </a:cubicBezTo>
                <a:cubicBezTo>
                  <a:pt x="206" y="71"/>
                  <a:pt x="206" y="70"/>
                  <a:pt x="207" y="70"/>
                </a:cubicBezTo>
                <a:cubicBezTo>
                  <a:pt x="208" y="70"/>
                  <a:pt x="208" y="71"/>
                  <a:pt x="209" y="71"/>
                </a:cubicBezTo>
                <a:cubicBezTo>
                  <a:pt x="210" y="70"/>
                  <a:pt x="211" y="68"/>
                  <a:pt x="212" y="69"/>
                </a:cubicBezTo>
                <a:cubicBezTo>
                  <a:pt x="214" y="71"/>
                  <a:pt x="211" y="72"/>
                  <a:pt x="209" y="73"/>
                </a:cubicBezTo>
                <a:cubicBezTo>
                  <a:pt x="206" y="74"/>
                  <a:pt x="203" y="74"/>
                  <a:pt x="201" y="75"/>
                </a:cubicBezTo>
                <a:cubicBezTo>
                  <a:pt x="200" y="75"/>
                  <a:pt x="197" y="79"/>
                  <a:pt x="196" y="76"/>
                </a:cubicBezTo>
                <a:cubicBezTo>
                  <a:pt x="196" y="74"/>
                  <a:pt x="198" y="75"/>
                  <a:pt x="198" y="73"/>
                </a:cubicBezTo>
                <a:cubicBezTo>
                  <a:pt x="196" y="73"/>
                  <a:pt x="194" y="74"/>
                  <a:pt x="192" y="75"/>
                </a:cubicBezTo>
                <a:cubicBezTo>
                  <a:pt x="189" y="76"/>
                  <a:pt x="184" y="77"/>
                  <a:pt x="183" y="80"/>
                </a:cubicBezTo>
                <a:cubicBezTo>
                  <a:pt x="183" y="81"/>
                  <a:pt x="183" y="82"/>
                  <a:pt x="183" y="83"/>
                </a:cubicBezTo>
                <a:cubicBezTo>
                  <a:pt x="183" y="83"/>
                  <a:pt x="180" y="83"/>
                  <a:pt x="179" y="83"/>
                </a:cubicBezTo>
                <a:cubicBezTo>
                  <a:pt x="178" y="84"/>
                  <a:pt x="177" y="85"/>
                  <a:pt x="176" y="85"/>
                </a:cubicBezTo>
                <a:cubicBezTo>
                  <a:pt x="175" y="85"/>
                  <a:pt x="174" y="85"/>
                  <a:pt x="174" y="85"/>
                </a:cubicBezTo>
                <a:cubicBezTo>
                  <a:pt x="173" y="86"/>
                  <a:pt x="172" y="87"/>
                  <a:pt x="171" y="88"/>
                </a:cubicBezTo>
                <a:cubicBezTo>
                  <a:pt x="170" y="89"/>
                  <a:pt x="169" y="89"/>
                  <a:pt x="169" y="90"/>
                </a:cubicBezTo>
                <a:cubicBezTo>
                  <a:pt x="168" y="90"/>
                  <a:pt x="168" y="92"/>
                  <a:pt x="166" y="93"/>
                </a:cubicBezTo>
                <a:cubicBezTo>
                  <a:pt x="165" y="93"/>
                  <a:pt x="165" y="92"/>
                  <a:pt x="164" y="93"/>
                </a:cubicBezTo>
                <a:cubicBezTo>
                  <a:pt x="164" y="94"/>
                  <a:pt x="165" y="97"/>
                  <a:pt x="164" y="99"/>
                </a:cubicBezTo>
                <a:cubicBezTo>
                  <a:pt x="162" y="100"/>
                  <a:pt x="160" y="101"/>
                  <a:pt x="158" y="103"/>
                </a:cubicBezTo>
                <a:cubicBezTo>
                  <a:pt x="157" y="103"/>
                  <a:pt x="155" y="104"/>
                  <a:pt x="154" y="104"/>
                </a:cubicBezTo>
                <a:cubicBezTo>
                  <a:pt x="153" y="105"/>
                  <a:pt x="152" y="106"/>
                  <a:pt x="151" y="107"/>
                </a:cubicBezTo>
                <a:cubicBezTo>
                  <a:pt x="148" y="108"/>
                  <a:pt x="144" y="110"/>
                  <a:pt x="144" y="115"/>
                </a:cubicBezTo>
                <a:cubicBezTo>
                  <a:pt x="144" y="116"/>
                  <a:pt x="145" y="117"/>
                  <a:pt x="145" y="118"/>
                </a:cubicBezTo>
                <a:cubicBezTo>
                  <a:pt x="145" y="118"/>
                  <a:pt x="145" y="119"/>
                  <a:pt x="145" y="120"/>
                </a:cubicBezTo>
                <a:cubicBezTo>
                  <a:pt x="145" y="121"/>
                  <a:pt x="146" y="123"/>
                  <a:pt x="145" y="124"/>
                </a:cubicBezTo>
                <a:cubicBezTo>
                  <a:pt x="143" y="123"/>
                  <a:pt x="140" y="123"/>
                  <a:pt x="139" y="122"/>
                </a:cubicBezTo>
                <a:cubicBezTo>
                  <a:pt x="139" y="120"/>
                  <a:pt x="140" y="119"/>
                  <a:pt x="140" y="118"/>
                </a:cubicBezTo>
                <a:cubicBezTo>
                  <a:pt x="139" y="117"/>
                  <a:pt x="138" y="115"/>
                  <a:pt x="137" y="115"/>
                </a:cubicBezTo>
                <a:cubicBezTo>
                  <a:pt x="136" y="114"/>
                  <a:pt x="135" y="115"/>
                  <a:pt x="134" y="115"/>
                </a:cubicBezTo>
                <a:cubicBezTo>
                  <a:pt x="133" y="115"/>
                  <a:pt x="132" y="114"/>
                  <a:pt x="131" y="114"/>
                </a:cubicBezTo>
                <a:cubicBezTo>
                  <a:pt x="129" y="113"/>
                  <a:pt x="127" y="114"/>
                  <a:pt x="125" y="114"/>
                </a:cubicBezTo>
                <a:cubicBezTo>
                  <a:pt x="123" y="115"/>
                  <a:pt x="122" y="117"/>
                  <a:pt x="119" y="117"/>
                </a:cubicBezTo>
                <a:cubicBezTo>
                  <a:pt x="118" y="117"/>
                  <a:pt x="117" y="116"/>
                  <a:pt x="116" y="116"/>
                </a:cubicBezTo>
                <a:cubicBezTo>
                  <a:pt x="115" y="115"/>
                  <a:pt x="113" y="115"/>
                  <a:pt x="112" y="115"/>
                </a:cubicBezTo>
                <a:cubicBezTo>
                  <a:pt x="109" y="115"/>
                  <a:pt x="107" y="117"/>
                  <a:pt x="105" y="118"/>
                </a:cubicBezTo>
                <a:cubicBezTo>
                  <a:pt x="103" y="119"/>
                  <a:pt x="101" y="121"/>
                  <a:pt x="100" y="123"/>
                </a:cubicBezTo>
                <a:cubicBezTo>
                  <a:pt x="100" y="124"/>
                  <a:pt x="100" y="125"/>
                  <a:pt x="100" y="126"/>
                </a:cubicBezTo>
                <a:cubicBezTo>
                  <a:pt x="99" y="127"/>
                  <a:pt x="99" y="128"/>
                  <a:pt x="98" y="128"/>
                </a:cubicBezTo>
                <a:cubicBezTo>
                  <a:pt x="97" y="131"/>
                  <a:pt x="95" y="135"/>
                  <a:pt x="97" y="140"/>
                </a:cubicBezTo>
                <a:cubicBezTo>
                  <a:pt x="97" y="140"/>
                  <a:pt x="99" y="144"/>
                  <a:pt x="99" y="145"/>
                </a:cubicBezTo>
                <a:cubicBezTo>
                  <a:pt x="100" y="146"/>
                  <a:pt x="102" y="147"/>
                  <a:pt x="104" y="147"/>
                </a:cubicBezTo>
                <a:cubicBezTo>
                  <a:pt x="105" y="147"/>
                  <a:pt x="106" y="146"/>
                  <a:pt x="107" y="146"/>
                </a:cubicBezTo>
                <a:cubicBezTo>
                  <a:pt x="108" y="146"/>
                  <a:pt x="110" y="146"/>
                  <a:pt x="111" y="146"/>
                </a:cubicBezTo>
                <a:cubicBezTo>
                  <a:pt x="114" y="145"/>
                  <a:pt x="113" y="140"/>
                  <a:pt x="117" y="139"/>
                </a:cubicBezTo>
                <a:cubicBezTo>
                  <a:pt x="118" y="138"/>
                  <a:pt x="120" y="138"/>
                  <a:pt x="122" y="138"/>
                </a:cubicBezTo>
                <a:cubicBezTo>
                  <a:pt x="123" y="138"/>
                  <a:pt x="123" y="140"/>
                  <a:pt x="123" y="141"/>
                </a:cubicBezTo>
                <a:cubicBezTo>
                  <a:pt x="123" y="141"/>
                  <a:pt x="122" y="142"/>
                  <a:pt x="122" y="143"/>
                </a:cubicBezTo>
                <a:cubicBezTo>
                  <a:pt x="122" y="144"/>
                  <a:pt x="122" y="145"/>
                  <a:pt x="121" y="146"/>
                </a:cubicBezTo>
                <a:cubicBezTo>
                  <a:pt x="121" y="147"/>
                  <a:pt x="120" y="148"/>
                  <a:pt x="119" y="149"/>
                </a:cubicBezTo>
                <a:cubicBezTo>
                  <a:pt x="119" y="149"/>
                  <a:pt x="119" y="150"/>
                  <a:pt x="119" y="151"/>
                </a:cubicBezTo>
                <a:cubicBezTo>
                  <a:pt x="119" y="152"/>
                  <a:pt x="118" y="152"/>
                  <a:pt x="118" y="153"/>
                </a:cubicBezTo>
                <a:cubicBezTo>
                  <a:pt x="121" y="155"/>
                  <a:pt x="125" y="153"/>
                  <a:pt x="128" y="153"/>
                </a:cubicBezTo>
                <a:cubicBezTo>
                  <a:pt x="129" y="154"/>
                  <a:pt x="132" y="155"/>
                  <a:pt x="132" y="157"/>
                </a:cubicBezTo>
                <a:cubicBezTo>
                  <a:pt x="132" y="158"/>
                  <a:pt x="131" y="159"/>
                  <a:pt x="130" y="161"/>
                </a:cubicBezTo>
                <a:cubicBezTo>
                  <a:pt x="130" y="162"/>
                  <a:pt x="129" y="165"/>
                  <a:pt x="129" y="166"/>
                </a:cubicBezTo>
                <a:cubicBezTo>
                  <a:pt x="129" y="169"/>
                  <a:pt x="133" y="173"/>
                  <a:pt x="136" y="173"/>
                </a:cubicBezTo>
                <a:cubicBezTo>
                  <a:pt x="138" y="173"/>
                  <a:pt x="140" y="170"/>
                  <a:pt x="144" y="172"/>
                </a:cubicBezTo>
                <a:cubicBezTo>
                  <a:pt x="145" y="172"/>
                  <a:pt x="146" y="174"/>
                  <a:pt x="147" y="174"/>
                </a:cubicBezTo>
                <a:cubicBezTo>
                  <a:pt x="148" y="174"/>
                  <a:pt x="150" y="172"/>
                  <a:pt x="150" y="171"/>
                </a:cubicBezTo>
                <a:cubicBezTo>
                  <a:pt x="151" y="169"/>
                  <a:pt x="151" y="168"/>
                  <a:pt x="153" y="167"/>
                </a:cubicBezTo>
                <a:cubicBezTo>
                  <a:pt x="154" y="166"/>
                  <a:pt x="156" y="167"/>
                  <a:pt x="158" y="166"/>
                </a:cubicBezTo>
                <a:cubicBezTo>
                  <a:pt x="159" y="166"/>
                  <a:pt x="159" y="165"/>
                  <a:pt x="160" y="164"/>
                </a:cubicBezTo>
                <a:cubicBezTo>
                  <a:pt x="161" y="164"/>
                  <a:pt x="162" y="163"/>
                  <a:pt x="163" y="164"/>
                </a:cubicBezTo>
                <a:cubicBezTo>
                  <a:pt x="164" y="165"/>
                  <a:pt x="161" y="165"/>
                  <a:pt x="162" y="167"/>
                </a:cubicBezTo>
                <a:cubicBezTo>
                  <a:pt x="164" y="168"/>
                  <a:pt x="165" y="165"/>
                  <a:pt x="167" y="165"/>
                </a:cubicBezTo>
                <a:cubicBezTo>
                  <a:pt x="167" y="165"/>
                  <a:pt x="169" y="166"/>
                  <a:pt x="170" y="166"/>
                </a:cubicBezTo>
                <a:cubicBezTo>
                  <a:pt x="171" y="167"/>
                  <a:pt x="171" y="168"/>
                  <a:pt x="173" y="168"/>
                </a:cubicBezTo>
                <a:cubicBezTo>
                  <a:pt x="173" y="168"/>
                  <a:pt x="175" y="168"/>
                  <a:pt x="176" y="168"/>
                </a:cubicBezTo>
                <a:cubicBezTo>
                  <a:pt x="177" y="168"/>
                  <a:pt x="178" y="170"/>
                  <a:pt x="179" y="170"/>
                </a:cubicBezTo>
                <a:cubicBezTo>
                  <a:pt x="181" y="169"/>
                  <a:pt x="182" y="168"/>
                  <a:pt x="183" y="168"/>
                </a:cubicBezTo>
                <a:cubicBezTo>
                  <a:pt x="185" y="167"/>
                  <a:pt x="186" y="168"/>
                  <a:pt x="188" y="170"/>
                </a:cubicBezTo>
                <a:cubicBezTo>
                  <a:pt x="189" y="170"/>
                  <a:pt x="189" y="168"/>
                  <a:pt x="190" y="169"/>
                </a:cubicBezTo>
                <a:cubicBezTo>
                  <a:pt x="189" y="170"/>
                  <a:pt x="190" y="171"/>
                  <a:pt x="191" y="172"/>
                </a:cubicBezTo>
                <a:cubicBezTo>
                  <a:pt x="191" y="172"/>
                  <a:pt x="191" y="173"/>
                  <a:pt x="191" y="173"/>
                </a:cubicBezTo>
                <a:cubicBezTo>
                  <a:pt x="192" y="174"/>
                  <a:pt x="194" y="174"/>
                  <a:pt x="195" y="175"/>
                </a:cubicBezTo>
                <a:cubicBezTo>
                  <a:pt x="196" y="175"/>
                  <a:pt x="196" y="177"/>
                  <a:pt x="198" y="178"/>
                </a:cubicBezTo>
                <a:cubicBezTo>
                  <a:pt x="199" y="179"/>
                  <a:pt x="201" y="181"/>
                  <a:pt x="203" y="181"/>
                </a:cubicBezTo>
                <a:cubicBezTo>
                  <a:pt x="204" y="181"/>
                  <a:pt x="206" y="181"/>
                  <a:pt x="207" y="181"/>
                </a:cubicBezTo>
                <a:cubicBezTo>
                  <a:pt x="210" y="181"/>
                  <a:pt x="212" y="183"/>
                  <a:pt x="214" y="184"/>
                </a:cubicBezTo>
                <a:cubicBezTo>
                  <a:pt x="215" y="185"/>
                  <a:pt x="217" y="186"/>
                  <a:pt x="217" y="187"/>
                </a:cubicBezTo>
                <a:cubicBezTo>
                  <a:pt x="217" y="188"/>
                  <a:pt x="217" y="189"/>
                  <a:pt x="217" y="190"/>
                </a:cubicBezTo>
                <a:cubicBezTo>
                  <a:pt x="218" y="192"/>
                  <a:pt x="221" y="193"/>
                  <a:pt x="220" y="196"/>
                </a:cubicBezTo>
                <a:cubicBezTo>
                  <a:pt x="220" y="197"/>
                  <a:pt x="221" y="197"/>
                  <a:pt x="222" y="198"/>
                </a:cubicBezTo>
                <a:cubicBezTo>
                  <a:pt x="223" y="198"/>
                  <a:pt x="224" y="199"/>
                  <a:pt x="225" y="199"/>
                </a:cubicBezTo>
                <a:cubicBezTo>
                  <a:pt x="225" y="200"/>
                  <a:pt x="226" y="199"/>
                  <a:pt x="227" y="199"/>
                </a:cubicBezTo>
                <a:cubicBezTo>
                  <a:pt x="228" y="199"/>
                  <a:pt x="229" y="200"/>
                  <a:pt x="231" y="201"/>
                </a:cubicBezTo>
                <a:cubicBezTo>
                  <a:pt x="232" y="201"/>
                  <a:pt x="233" y="201"/>
                  <a:pt x="234" y="202"/>
                </a:cubicBezTo>
                <a:cubicBezTo>
                  <a:pt x="234" y="202"/>
                  <a:pt x="235" y="204"/>
                  <a:pt x="235" y="204"/>
                </a:cubicBezTo>
                <a:cubicBezTo>
                  <a:pt x="236" y="205"/>
                  <a:pt x="237" y="204"/>
                  <a:pt x="238" y="204"/>
                </a:cubicBezTo>
                <a:cubicBezTo>
                  <a:pt x="240" y="204"/>
                  <a:pt x="242" y="205"/>
                  <a:pt x="244" y="205"/>
                </a:cubicBezTo>
                <a:cubicBezTo>
                  <a:pt x="245" y="205"/>
                  <a:pt x="245" y="205"/>
                  <a:pt x="246" y="205"/>
                </a:cubicBezTo>
                <a:cubicBezTo>
                  <a:pt x="248" y="205"/>
                  <a:pt x="249" y="206"/>
                  <a:pt x="251" y="208"/>
                </a:cubicBezTo>
                <a:cubicBezTo>
                  <a:pt x="233" y="237"/>
                  <a:pt x="204" y="258"/>
                  <a:pt x="170" y="266"/>
                </a:cubicBezTo>
                <a:cubicBezTo>
                  <a:pt x="170" y="265"/>
                  <a:pt x="169" y="264"/>
                  <a:pt x="169" y="262"/>
                </a:cubicBezTo>
                <a:cubicBezTo>
                  <a:pt x="169" y="260"/>
                  <a:pt x="169" y="258"/>
                  <a:pt x="169" y="255"/>
                </a:cubicBezTo>
                <a:cubicBezTo>
                  <a:pt x="169" y="253"/>
                  <a:pt x="168" y="250"/>
                  <a:pt x="168" y="249"/>
                </a:cubicBezTo>
                <a:cubicBezTo>
                  <a:pt x="167" y="247"/>
                  <a:pt x="164" y="245"/>
                  <a:pt x="162" y="244"/>
                </a:cubicBezTo>
                <a:cubicBezTo>
                  <a:pt x="161" y="244"/>
                  <a:pt x="160" y="243"/>
                  <a:pt x="159" y="243"/>
                </a:cubicBezTo>
                <a:cubicBezTo>
                  <a:pt x="156" y="242"/>
                  <a:pt x="151" y="239"/>
                  <a:pt x="150" y="237"/>
                </a:cubicBezTo>
                <a:cubicBezTo>
                  <a:pt x="150" y="236"/>
                  <a:pt x="150" y="235"/>
                  <a:pt x="150" y="234"/>
                </a:cubicBezTo>
                <a:cubicBezTo>
                  <a:pt x="149" y="233"/>
                  <a:pt x="148" y="231"/>
                  <a:pt x="147" y="230"/>
                </a:cubicBezTo>
                <a:cubicBezTo>
                  <a:pt x="145" y="227"/>
                  <a:pt x="143" y="224"/>
                  <a:pt x="142" y="221"/>
                </a:cubicBezTo>
                <a:cubicBezTo>
                  <a:pt x="141" y="219"/>
                  <a:pt x="140" y="218"/>
                  <a:pt x="139" y="216"/>
                </a:cubicBezTo>
                <a:cubicBezTo>
                  <a:pt x="138" y="216"/>
                  <a:pt x="136" y="215"/>
                  <a:pt x="136" y="214"/>
                </a:cubicBezTo>
                <a:cubicBezTo>
                  <a:pt x="136" y="213"/>
                  <a:pt x="135" y="211"/>
                  <a:pt x="135" y="210"/>
                </a:cubicBezTo>
                <a:cubicBezTo>
                  <a:pt x="135" y="208"/>
                  <a:pt x="138" y="207"/>
                  <a:pt x="138" y="206"/>
                </a:cubicBezTo>
                <a:cubicBezTo>
                  <a:pt x="138" y="205"/>
                  <a:pt x="136" y="204"/>
                  <a:pt x="136" y="203"/>
                </a:cubicBezTo>
                <a:cubicBezTo>
                  <a:pt x="135" y="201"/>
                  <a:pt x="136" y="200"/>
                  <a:pt x="137" y="198"/>
                </a:cubicBezTo>
                <a:cubicBezTo>
                  <a:pt x="138" y="197"/>
                  <a:pt x="138" y="196"/>
                  <a:pt x="138" y="196"/>
                </a:cubicBezTo>
                <a:cubicBezTo>
                  <a:pt x="139" y="195"/>
                  <a:pt x="140" y="195"/>
                  <a:pt x="141" y="194"/>
                </a:cubicBezTo>
                <a:cubicBezTo>
                  <a:pt x="141" y="193"/>
                  <a:pt x="141" y="192"/>
                  <a:pt x="142" y="191"/>
                </a:cubicBezTo>
                <a:cubicBezTo>
                  <a:pt x="143" y="190"/>
                  <a:pt x="145" y="189"/>
                  <a:pt x="145" y="188"/>
                </a:cubicBezTo>
                <a:cubicBezTo>
                  <a:pt x="146" y="187"/>
                  <a:pt x="146" y="181"/>
                  <a:pt x="145" y="180"/>
                </a:cubicBezTo>
                <a:cubicBezTo>
                  <a:pt x="145" y="178"/>
                  <a:pt x="144" y="178"/>
                  <a:pt x="144" y="177"/>
                </a:cubicBezTo>
                <a:cubicBezTo>
                  <a:pt x="143" y="175"/>
                  <a:pt x="143" y="173"/>
                  <a:pt x="141" y="173"/>
                </a:cubicBezTo>
                <a:cubicBezTo>
                  <a:pt x="140" y="173"/>
                  <a:pt x="139" y="174"/>
                  <a:pt x="138" y="175"/>
                </a:cubicBezTo>
                <a:cubicBezTo>
                  <a:pt x="138" y="176"/>
                  <a:pt x="138" y="177"/>
                  <a:pt x="137" y="177"/>
                </a:cubicBezTo>
                <a:cubicBezTo>
                  <a:pt x="135" y="178"/>
                  <a:pt x="135" y="176"/>
                  <a:pt x="133" y="175"/>
                </a:cubicBezTo>
                <a:cubicBezTo>
                  <a:pt x="132" y="175"/>
                  <a:pt x="131" y="175"/>
                  <a:pt x="130" y="175"/>
                </a:cubicBezTo>
                <a:cubicBezTo>
                  <a:pt x="129" y="174"/>
                  <a:pt x="128" y="172"/>
                  <a:pt x="127" y="171"/>
                </a:cubicBezTo>
                <a:cubicBezTo>
                  <a:pt x="126" y="170"/>
                  <a:pt x="124" y="171"/>
                  <a:pt x="124" y="170"/>
                </a:cubicBezTo>
                <a:cubicBezTo>
                  <a:pt x="123" y="169"/>
                  <a:pt x="124" y="168"/>
                  <a:pt x="124" y="167"/>
                </a:cubicBezTo>
                <a:cubicBezTo>
                  <a:pt x="122" y="166"/>
                  <a:pt x="120" y="162"/>
                  <a:pt x="119" y="161"/>
                </a:cubicBezTo>
                <a:cubicBezTo>
                  <a:pt x="117" y="161"/>
                  <a:pt x="115" y="161"/>
                  <a:pt x="114" y="160"/>
                </a:cubicBezTo>
                <a:cubicBezTo>
                  <a:pt x="113" y="160"/>
                  <a:pt x="112" y="160"/>
                  <a:pt x="112" y="159"/>
                </a:cubicBezTo>
                <a:cubicBezTo>
                  <a:pt x="111" y="159"/>
                  <a:pt x="110" y="159"/>
                  <a:pt x="109" y="159"/>
                </a:cubicBezTo>
                <a:cubicBezTo>
                  <a:pt x="106" y="157"/>
                  <a:pt x="104" y="153"/>
                  <a:pt x="101" y="153"/>
                </a:cubicBezTo>
                <a:cubicBezTo>
                  <a:pt x="99" y="153"/>
                  <a:pt x="98" y="154"/>
                  <a:pt x="96" y="154"/>
                </a:cubicBezTo>
                <a:cubicBezTo>
                  <a:pt x="95" y="154"/>
                  <a:pt x="93" y="153"/>
                  <a:pt x="91" y="152"/>
                </a:cubicBezTo>
                <a:cubicBezTo>
                  <a:pt x="89" y="151"/>
                  <a:pt x="87" y="151"/>
                  <a:pt x="85" y="150"/>
                </a:cubicBezTo>
                <a:cubicBezTo>
                  <a:pt x="84" y="150"/>
                  <a:pt x="83" y="148"/>
                  <a:pt x="82" y="148"/>
                </a:cubicBezTo>
                <a:cubicBezTo>
                  <a:pt x="82" y="148"/>
                  <a:pt x="80" y="148"/>
                  <a:pt x="80" y="147"/>
                </a:cubicBezTo>
                <a:cubicBezTo>
                  <a:pt x="79" y="147"/>
                  <a:pt x="78" y="146"/>
                  <a:pt x="77" y="145"/>
                </a:cubicBezTo>
                <a:cubicBezTo>
                  <a:pt x="75" y="144"/>
                  <a:pt x="74" y="143"/>
                  <a:pt x="74" y="142"/>
                </a:cubicBezTo>
                <a:cubicBezTo>
                  <a:pt x="74" y="141"/>
                  <a:pt x="75" y="140"/>
                  <a:pt x="75" y="139"/>
                </a:cubicBezTo>
                <a:cubicBezTo>
                  <a:pt x="76" y="135"/>
                  <a:pt x="73" y="133"/>
                  <a:pt x="71" y="130"/>
                </a:cubicBezTo>
                <a:cubicBezTo>
                  <a:pt x="70" y="129"/>
                  <a:pt x="69" y="128"/>
                  <a:pt x="68" y="126"/>
                </a:cubicBezTo>
                <a:cubicBezTo>
                  <a:pt x="68" y="125"/>
                  <a:pt x="68" y="125"/>
                  <a:pt x="68" y="124"/>
                </a:cubicBezTo>
                <a:cubicBezTo>
                  <a:pt x="67" y="123"/>
                  <a:pt x="66" y="122"/>
                  <a:pt x="65" y="121"/>
                </a:cubicBezTo>
                <a:cubicBezTo>
                  <a:pt x="64" y="119"/>
                  <a:pt x="62" y="118"/>
                  <a:pt x="62" y="117"/>
                </a:cubicBezTo>
                <a:cubicBezTo>
                  <a:pt x="62" y="115"/>
                  <a:pt x="63" y="114"/>
                  <a:pt x="62" y="112"/>
                </a:cubicBezTo>
                <a:cubicBezTo>
                  <a:pt x="61" y="109"/>
                  <a:pt x="57" y="110"/>
                  <a:pt x="58" y="114"/>
                </a:cubicBezTo>
                <a:cubicBezTo>
                  <a:pt x="58" y="115"/>
                  <a:pt x="59" y="116"/>
                  <a:pt x="60" y="117"/>
                </a:cubicBezTo>
                <a:cubicBezTo>
                  <a:pt x="60" y="118"/>
                  <a:pt x="60" y="119"/>
                  <a:pt x="60" y="121"/>
                </a:cubicBezTo>
                <a:cubicBezTo>
                  <a:pt x="61" y="122"/>
                  <a:pt x="62" y="123"/>
                  <a:pt x="62" y="124"/>
                </a:cubicBezTo>
                <a:cubicBezTo>
                  <a:pt x="63" y="126"/>
                  <a:pt x="63" y="128"/>
                  <a:pt x="64" y="130"/>
                </a:cubicBezTo>
                <a:cubicBezTo>
                  <a:pt x="64" y="131"/>
                  <a:pt x="66" y="132"/>
                  <a:pt x="65" y="133"/>
                </a:cubicBezTo>
                <a:cubicBezTo>
                  <a:pt x="63" y="133"/>
                  <a:pt x="63" y="132"/>
                  <a:pt x="62" y="131"/>
                </a:cubicBezTo>
                <a:cubicBezTo>
                  <a:pt x="62" y="131"/>
                  <a:pt x="60" y="130"/>
                  <a:pt x="60" y="129"/>
                </a:cubicBezTo>
                <a:cubicBezTo>
                  <a:pt x="59" y="128"/>
                  <a:pt x="60" y="127"/>
                  <a:pt x="60" y="126"/>
                </a:cubicBezTo>
                <a:cubicBezTo>
                  <a:pt x="59" y="124"/>
                  <a:pt x="55" y="124"/>
                  <a:pt x="55" y="121"/>
                </a:cubicBezTo>
                <a:cubicBezTo>
                  <a:pt x="55" y="120"/>
                  <a:pt x="57" y="120"/>
                  <a:pt x="57" y="119"/>
                </a:cubicBezTo>
                <a:cubicBezTo>
                  <a:pt x="57" y="117"/>
                  <a:pt x="55" y="116"/>
                  <a:pt x="54" y="115"/>
                </a:cubicBezTo>
                <a:cubicBezTo>
                  <a:pt x="54" y="114"/>
                  <a:pt x="54" y="112"/>
                  <a:pt x="54" y="110"/>
                </a:cubicBezTo>
                <a:cubicBezTo>
                  <a:pt x="54" y="109"/>
                  <a:pt x="54" y="107"/>
                  <a:pt x="54" y="106"/>
                </a:cubicBezTo>
                <a:cubicBezTo>
                  <a:pt x="53" y="105"/>
                  <a:pt x="52" y="103"/>
                  <a:pt x="51" y="103"/>
                </a:cubicBezTo>
                <a:cubicBezTo>
                  <a:pt x="49" y="102"/>
                  <a:pt x="48" y="103"/>
                  <a:pt x="48" y="101"/>
                </a:cubicBezTo>
                <a:cubicBezTo>
                  <a:pt x="47" y="101"/>
                  <a:pt x="47" y="99"/>
                  <a:pt x="47" y="98"/>
                </a:cubicBezTo>
                <a:cubicBezTo>
                  <a:pt x="46" y="96"/>
                  <a:pt x="47" y="94"/>
                  <a:pt x="47" y="92"/>
                </a:cubicBezTo>
                <a:cubicBezTo>
                  <a:pt x="46" y="90"/>
                  <a:pt x="46" y="88"/>
                  <a:pt x="47" y="86"/>
                </a:cubicBezTo>
                <a:cubicBezTo>
                  <a:pt x="47" y="85"/>
                  <a:pt x="49" y="84"/>
                  <a:pt x="49" y="83"/>
                </a:cubicBezTo>
                <a:cubicBezTo>
                  <a:pt x="50" y="82"/>
                  <a:pt x="50" y="80"/>
                  <a:pt x="51" y="79"/>
                </a:cubicBezTo>
                <a:cubicBezTo>
                  <a:pt x="52" y="77"/>
                  <a:pt x="54" y="76"/>
                  <a:pt x="56" y="74"/>
                </a:cubicBezTo>
                <a:cubicBezTo>
                  <a:pt x="57" y="72"/>
                  <a:pt x="59" y="70"/>
                  <a:pt x="60" y="67"/>
                </a:cubicBezTo>
                <a:cubicBezTo>
                  <a:pt x="60" y="66"/>
                  <a:pt x="61" y="64"/>
                  <a:pt x="61" y="63"/>
                </a:cubicBezTo>
                <a:cubicBezTo>
                  <a:pt x="61" y="62"/>
                  <a:pt x="58" y="61"/>
                  <a:pt x="58" y="59"/>
                </a:cubicBezTo>
                <a:cubicBezTo>
                  <a:pt x="59" y="58"/>
                  <a:pt x="60" y="58"/>
                  <a:pt x="61" y="57"/>
                </a:cubicBezTo>
                <a:cubicBezTo>
                  <a:pt x="61" y="57"/>
                  <a:pt x="61" y="55"/>
                  <a:pt x="61" y="54"/>
                </a:cubicBezTo>
                <a:cubicBezTo>
                  <a:pt x="61" y="53"/>
                  <a:pt x="60" y="51"/>
                  <a:pt x="61" y="50"/>
                </a:cubicBezTo>
                <a:cubicBezTo>
                  <a:pt x="61" y="49"/>
                  <a:pt x="63" y="48"/>
                  <a:pt x="62" y="47"/>
                </a:cubicBezTo>
                <a:cubicBezTo>
                  <a:pt x="61" y="45"/>
                  <a:pt x="59" y="47"/>
                  <a:pt x="58" y="46"/>
                </a:cubicBezTo>
                <a:cubicBezTo>
                  <a:pt x="57" y="46"/>
                  <a:pt x="58" y="45"/>
                  <a:pt x="58" y="43"/>
                </a:cubicBezTo>
                <a:cubicBezTo>
                  <a:pt x="58" y="42"/>
                  <a:pt x="58" y="42"/>
                  <a:pt x="58" y="41"/>
                </a:cubicBezTo>
                <a:cubicBezTo>
                  <a:pt x="58" y="41"/>
                  <a:pt x="59" y="39"/>
                  <a:pt x="59" y="39"/>
                </a:cubicBezTo>
                <a:cubicBezTo>
                  <a:pt x="58" y="38"/>
                  <a:pt x="58" y="37"/>
                  <a:pt x="57" y="36"/>
                </a:cubicBezTo>
                <a:cubicBezTo>
                  <a:pt x="74" y="23"/>
                  <a:pt x="94" y="13"/>
                  <a:pt x="115" y="9"/>
                </a:cubicBezTo>
                <a:close/>
              </a:path>
            </a:pathLst>
          </a:custGeom>
          <a:solidFill>
            <a:schemeClr val="bg1"/>
          </a:solidFill>
          <a:ln>
            <a:noFill/>
          </a:ln>
        </p:spPr>
        <p:txBody>
          <a:bodyPr vert="horz" wrap="square" lIns="68544" tIns="34272" rIns="68544" bIns="34272"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grpSp>
        <p:nvGrpSpPr>
          <p:cNvPr id="39" name="Group 38">
            <a:extLst>
              <a:ext uri="{FF2B5EF4-FFF2-40B4-BE49-F238E27FC236}">
                <a16:creationId xmlns="" xmlns:a16="http://schemas.microsoft.com/office/drawing/2014/main" id="{617934E5-A6C4-4AF5-B61B-5B44ECC840A5}"/>
              </a:ext>
            </a:extLst>
          </p:cNvPr>
          <p:cNvGrpSpPr/>
          <p:nvPr/>
        </p:nvGrpSpPr>
        <p:grpSpPr>
          <a:xfrm>
            <a:off x="5164260" y="1630700"/>
            <a:ext cx="383232" cy="338049"/>
            <a:chOff x="6821487" y="5402729"/>
            <a:chExt cx="511176" cy="450850"/>
          </a:xfrm>
          <a:solidFill>
            <a:schemeClr val="bg1"/>
          </a:solidFill>
        </p:grpSpPr>
        <p:sp>
          <p:nvSpPr>
            <p:cNvPr id="40" name="Freeform 79">
              <a:extLst>
                <a:ext uri="{FF2B5EF4-FFF2-40B4-BE49-F238E27FC236}">
                  <a16:creationId xmlns="" xmlns:a16="http://schemas.microsoft.com/office/drawing/2014/main" id="{3A46A1EA-A62F-488F-8772-14BEAEB0AEF7}"/>
                </a:ext>
              </a:extLst>
            </p:cNvPr>
            <p:cNvSpPr>
              <a:spLocks noEditPoints="1"/>
            </p:cNvSpPr>
            <p:nvPr/>
          </p:nvSpPr>
          <p:spPr bwMode="auto">
            <a:xfrm>
              <a:off x="6877050" y="5402729"/>
              <a:ext cx="455613" cy="354013"/>
            </a:xfrm>
            <a:custGeom>
              <a:avLst/>
              <a:gdLst>
                <a:gd name="T0" fmla="*/ 208 w 208"/>
                <a:gd name="T1" fmla="*/ 94 h 161"/>
                <a:gd name="T2" fmla="*/ 208 w 208"/>
                <a:gd name="T3" fmla="*/ 27 h 161"/>
                <a:gd name="T4" fmla="*/ 143 w 208"/>
                <a:gd name="T5" fmla="*/ 0 h 161"/>
                <a:gd name="T6" fmla="*/ 143 w 208"/>
                <a:gd name="T7" fmla="*/ 0 h 161"/>
                <a:gd name="T8" fmla="*/ 0 w 208"/>
                <a:gd name="T9" fmla="*/ 0 h 161"/>
                <a:gd name="T10" fmla="*/ 0 w 208"/>
                <a:gd name="T11" fmla="*/ 161 h 161"/>
                <a:gd name="T12" fmla="*/ 163 w 208"/>
                <a:gd name="T13" fmla="*/ 161 h 161"/>
                <a:gd name="T14" fmla="*/ 163 w 208"/>
                <a:gd name="T15" fmla="*/ 120 h 161"/>
                <a:gd name="T16" fmla="*/ 208 w 208"/>
                <a:gd name="T17" fmla="*/ 94 h 161"/>
                <a:gd name="T18" fmla="*/ 189 w 208"/>
                <a:gd name="T19" fmla="*/ 91 h 161"/>
                <a:gd name="T20" fmla="*/ 163 w 208"/>
                <a:gd name="T21" fmla="*/ 99 h 161"/>
                <a:gd name="T22" fmla="*/ 163 w 208"/>
                <a:gd name="T23" fmla="*/ 22 h 161"/>
                <a:gd name="T24" fmla="*/ 189 w 208"/>
                <a:gd name="T25" fmla="*/ 30 h 161"/>
                <a:gd name="T26" fmla="*/ 189 w 208"/>
                <a:gd name="T27" fmla="*/ 9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161">
                  <a:moveTo>
                    <a:pt x="208" y="94"/>
                  </a:moveTo>
                  <a:cubicBezTo>
                    <a:pt x="208" y="27"/>
                    <a:pt x="208" y="27"/>
                    <a:pt x="208" y="27"/>
                  </a:cubicBezTo>
                  <a:cubicBezTo>
                    <a:pt x="208" y="12"/>
                    <a:pt x="179" y="0"/>
                    <a:pt x="143" y="0"/>
                  </a:cubicBezTo>
                  <a:cubicBezTo>
                    <a:pt x="143" y="0"/>
                    <a:pt x="143" y="0"/>
                    <a:pt x="143" y="0"/>
                  </a:cubicBezTo>
                  <a:cubicBezTo>
                    <a:pt x="0" y="0"/>
                    <a:pt x="0" y="0"/>
                    <a:pt x="0" y="0"/>
                  </a:cubicBezTo>
                  <a:cubicBezTo>
                    <a:pt x="0" y="161"/>
                    <a:pt x="0" y="161"/>
                    <a:pt x="0" y="161"/>
                  </a:cubicBezTo>
                  <a:cubicBezTo>
                    <a:pt x="163" y="161"/>
                    <a:pt x="163" y="161"/>
                    <a:pt x="163" y="161"/>
                  </a:cubicBezTo>
                  <a:cubicBezTo>
                    <a:pt x="163" y="120"/>
                    <a:pt x="163" y="120"/>
                    <a:pt x="163" y="120"/>
                  </a:cubicBezTo>
                  <a:cubicBezTo>
                    <a:pt x="189" y="116"/>
                    <a:pt x="208" y="106"/>
                    <a:pt x="208" y="94"/>
                  </a:cubicBezTo>
                  <a:close/>
                  <a:moveTo>
                    <a:pt x="189" y="91"/>
                  </a:moveTo>
                  <a:cubicBezTo>
                    <a:pt x="185" y="94"/>
                    <a:pt x="176" y="97"/>
                    <a:pt x="163" y="99"/>
                  </a:cubicBezTo>
                  <a:cubicBezTo>
                    <a:pt x="163" y="22"/>
                    <a:pt x="163" y="22"/>
                    <a:pt x="163" y="22"/>
                  </a:cubicBezTo>
                  <a:cubicBezTo>
                    <a:pt x="176" y="24"/>
                    <a:pt x="185" y="28"/>
                    <a:pt x="189" y="30"/>
                  </a:cubicBezTo>
                  <a:cubicBezTo>
                    <a:pt x="189" y="91"/>
                    <a:pt x="189" y="91"/>
                    <a:pt x="189"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41" name="Freeform 80">
              <a:extLst>
                <a:ext uri="{FF2B5EF4-FFF2-40B4-BE49-F238E27FC236}">
                  <a16:creationId xmlns="" xmlns:a16="http://schemas.microsoft.com/office/drawing/2014/main" id="{CAE3A508-911A-47E4-A939-FB2AF641EEFA}"/>
                </a:ext>
              </a:extLst>
            </p:cNvPr>
            <p:cNvSpPr>
              <a:spLocks/>
            </p:cNvSpPr>
            <p:nvPr/>
          </p:nvSpPr>
          <p:spPr bwMode="auto">
            <a:xfrm>
              <a:off x="6821487" y="5780554"/>
              <a:ext cx="468313" cy="73025"/>
            </a:xfrm>
            <a:custGeom>
              <a:avLst/>
              <a:gdLst>
                <a:gd name="T0" fmla="*/ 295 w 295"/>
                <a:gd name="T1" fmla="*/ 0 h 46"/>
                <a:gd name="T2" fmla="*/ 0 w 295"/>
                <a:gd name="T3" fmla="*/ 0 h 46"/>
                <a:gd name="T4" fmla="*/ 0 w 295"/>
                <a:gd name="T5" fmla="*/ 24 h 46"/>
                <a:gd name="T6" fmla="*/ 35 w 295"/>
                <a:gd name="T7" fmla="*/ 24 h 46"/>
                <a:gd name="T8" fmla="*/ 35 w 295"/>
                <a:gd name="T9" fmla="*/ 46 h 46"/>
                <a:gd name="T10" fmla="*/ 260 w 295"/>
                <a:gd name="T11" fmla="*/ 46 h 46"/>
                <a:gd name="T12" fmla="*/ 260 w 295"/>
                <a:gd name="T13" fmla="*/ 24 h 46"/>
                <a:gd name="T14" fmla="*/ 295 w 295"/>
                <a:gd name="T15" fmla="*/ 24 h 46"/>
                <a:gd name="T16" fmla="*/ 295 w 295"/>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 h="46">
                  <a:moveTo>
                    <a:pt x="295" y="0"/>
                  </a:moveTo>
                  <a:lnTo>
                    <a:pt x="0" y="0"/>
                  </a:lnTo>
                  <a:lnTo>
                    <a:pt x="0" y="24"/>
                  </a:lnTo>
                  <a:lnTo>
                    <a:pt x="35" y="24"/>
                  </a:lnTo>
                  <a:lnTo>
                    <a:pt x="35" y="46"/>
                  </a:lnTo>
                  <a:lnTo>
                    <a:pt x="260" y="46"/>
                  </a:lnTo>
                  <a:lnTo>
                    <a:pt x="260" y="24"/>
                  </a:lnTo>
                  <a:lnTo>
                    <a:pt x="295" y="24"/>
                  </a:lnTo>
                  <a:lnTo>
                    <a:pt x="2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grpSp>
      <p:sp>
        <p:nvSpPr>
          <p:cNvPr id="42" name="Freeform 65">
            <a:extLst>
              <a:ext uri="{FF2B5EF4-FFF2-40B4-BE49-F238E27FC236}">
                <a16:creationId xmlns="" xmlns:a16="http://schemas.microsoft.com/office/drawing/2014/main" id="{A953C9F9-1D5F-465B-B2D1-5A876FA596CD}"/>
              </a:ext>
            </a:extLst>
          </p:cNvPr>
          <p:cNvSpPr>
            <a:spLocks noEditPoints="1"/>
          </p:cNvSpPr>
          <p:nvPr/>
        </p:nvSpPr>
        <p:spPr bwMode="auto">
          <a:xfrm>
            <a:off x="3466326" y="3140151"/>
            <a:ext cx="409415" cy="217828"/>
          </a:xfrm>
          <a:custGeom>
            <a:avLst/>
            <a:gdLst>
              <a:gd name="T0" fmla="*/ 344 w 344"/>
              <a:gd name="T1" fmla="*/ 183 h 183"/>
              <a:gd name="T2" fmla="*/ 344 w 344"/>
              <a:gd name="T3" fmla="*/ 180 h 183"/>
              <a:gd name="T4" fmla="*/ 344 w 344"/>
              <a:gd name="T5" fmla="*/ 2 h 183"/>
              <a:gd name="T6" fmla="*/ 344 w 344"/>
              <a:gd name="T7" fmla="*/ 0 h 183"/>
              <a:gd name="T8" fmla="*/ 341 w 344"/>
              <a:gd name="T9" fmla="*/ 0 h 183"/>
              <a:gd name="T10" fmla="*/ 36 w 344"/>
              <a:gd name="T11" fmla="*/ 0 h 183"/>
              <a:gd name="T12" fmla="*/ 33 w 344"/>
              <a:gd name="T13" fmla="*/ 0 h 183"/>
              <a:gd name="T14" fmla="*/ 33 w 344"/>
              <a:gd name="T15" fmla="*/ 2 h 183"/>
              <a:gd name="T16" fmla="*/ 33 w 344"/>
              <a:gd name="T17" fmla="*/ 44 h 183"/>
              <a:gd name="T18" fmla="*/ 3 w 344"/>
              <a:gd name="T19" fmla="*/ 44 h 183"/>
              <a:gd name="T20" fmla="*/ 0 w 344"/>
              <a:gd name="T21" fmla="*/ 44 h 183"/>
              <a:gd name="T22" fmla="*/ 0 w 344"/>
              <a:gd name="T23" fmla="*/ 47 h 183"/>
              <a:gd name="T24" fmla="*/ 0 w 344"/>
              <a:gd name="T25" fmla="*/ 136 h 183"/>
              <a:gd name="T26" fmla="*/ 0 w 344"/>
              <a:gd name="T27" fmla="*/ 138 h 183"/>
              <a:gd name="T28" fmla="*/ 3 w 344"/>
              <a:gd name="T29" fmla="*/ 138 h 183"/>
              <a:gd name="T30" fmla="*/ 33 w 344"/>
              <a:gd name="T31" fmla="*/ 138 h 183"/>
              <a:gd name="T32" fmla="*/ 33 w 344"/>
              <a:gd name="T33" fmla="*/ 180 h 183"/>
              <a:gd name="T34" fmla="*/ 33 w 344"/>
              <a:gd name="T35" fmla="*/ 183 h 183"/>
              <a:gd name="T36" fmla="*/ 36 w 344"/>
              <a:gd name="T37" fmla="*/ 183 h 183"/>
              <a:gd name="T38" fmla="*/ 341 w 344"/>
              <a:gd name="T39" fmla="*/ 183 h 183"/>
              <a:gd name="T40" fmla="*/ 344 w 344"/>
              <a:gd name="T41" fmla="*/ 183 h 183"/>
              <a:gd name="T42" fmla="*/ 344 w 344"/>
              <a:gd name="T43" fmla="*/ 183 h 183"/>
              <a:gd name="T44" fmla="*/ 326 w 344"/>
              <a:gd name="T45" fmla="*/ 17 h 183"/>
              <a:gd name="T46" fmla="*/ 326 w 344"/>
              <a:gd name="T47" fmla="*/ 165 h 183"/>
              <a:gd name="T48" fmla="*/ 271 w 344"/>
              <a:gd name="T49" fmla="*/ 165 h 183"/>
              <a:gd name="T50" fmla="*/ 271 w 344"/>
              <a:gd name="T51" fmla="*/ 17 h 183"/>
              <a:gd name="T52" fmla="*/ 326 w 344"/>
              <a:gd name="T53" fmla="*/ 17 h 183"/>
              <a:gd name="T54" fmla="*/ 253 w 344"/>
              <a:gd name="T55" fmla="*/ 17 h 183"/>
              <a:gd name="T56" fmla="*/ 253 w 344"/>
              <a:gd name="T57" fmla="*/ 165 h 183"/>
              <a:gd name="T58" fmla="*/ 199 w 344"/>
              <a:gd name="T59" fmla="*/ 165 h 183"/>
              <a:gd name="T60" fmla="*/ 199 w 344"/>
              <a:gd name="T61" fmla="*/ 17 h 183"/>
              <a:gd name="T62" fmla="*/ 253 w 344"/>
              <a:gd name="T63" fmla="*/ 17 h 183"/>
              <a:gd name="T64" fmla="*/ 181 w 344"/>
              <a:gd name="T65" fmla="*/ 17 h 183"/>
              <a:gd name="T66" fmla="*/ 181 w 344"/>
              <a:gd name="T67" fmla="*/ 165 h 183"/>
              <a:gd name="T68" fmla="*/ 126 w 344"/>
              <a:gd name="T69" fmla="*/ 165 h 183"/>
              <a:gd name="T70" fmla="*/ 126 w 344"/>
              <a:gd name="T71" fmla="*/ 17 h 183"/>
              <a:gd name="T72" fmla="*/ 181 w 344"/>
              <a:gd name="T73" fmla="*/ 17 h 183"/>
              <a:gd name="T74" fmla="*/ 108 w 344"/>
              <a:gd name="T75" fmla="*/ 17 h 183"/>
              <a:gd name="T76" fmla="*/ 108 w 344"/>
              <a:gd name="T77" fmla="*/ 165 h 183"/>
              <a:gd name="T78" fmla="*/ 54 w 344"/>
              <a:gd name="T79" fmla="*/ 165 h 183"/>
              <a:gd name="T80" fmla="*/ 54 w 344"/>
              <a:gd name="T81" fmla="*/ 17 h 183"/>
              <a:gd name="T82" fmla="*/ 108 w 344"/>
              <a:gd name="T83" fmla="*/ 1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4" h="183">
                <a:moveTo>
                  <a:pt x="344" y="183"/>
                </a:moveTo>
                <a:lnTo>
                  <a:pt x="344" y="180"/>
                </a:lnTo>
                <a:lnTo>
                  <a:pt x="344" y="2"/>
                </a:lnTo>
                <a:lnTo>
                  <a:pt x="344" y="0"/>
                </a:lnTo>
                <a:lnTo>
                  <a:pt x="341" y="0"/>
                </a:lnTo>
                <a:lnTo>
                  <a:pt x="36" y="0"/>
                </a:lnTo>
                <a:lnTo>
                  <a:pt x="33" y="0"/>
                </a:lnTo>
                <a:lnTo>
                  <a:pt x="33" y="2"/>
                </a:lnTo>
                <a:lnTo>
                  <a:pt x="33" y="44"/>
                </a:lnTo>
                <a:lnTo>
                  <a:pt x="3" y="44"/>
                </a:lnTo>
                <a:lnTo>
                  <a:pt x="0" y="44"/>
                </a:lnTo>
                <a:lnTo>
                  <a:pt x="0" y="47"/>
                </a:lnTo>
                <a:lnTo>
                  <a:pt x="0" y="136"/>
                </a:lnTo>
                <a:lnTo>
                  <a:pt x="0" y="138"/>
                </a:lnTo>
                <a:lnTo>
                  <a:pt x="3" y="138"/>
                </a:lnTo>
                <a:lnTo>
                  <a:pt x="33" y="138"/>
                </a:lnTo>
                <a:lnTo>
                  <a:pt x="33" y="180"/>
                </a:lnTo>
                <a:lnTo>
                  <a:pt x="33" y="183"/>
                </a:lnTo>
                <a:lnTo>
                  <a:pt x="36" y="183"/>
                </a:lnTo>
                <a:lnTo>
                  <a:pt x="341" y="183"/>
                </a:lnTo>
                <a:lnTo>
                  <a:pt x="344" y="183"/>
                </a:lnTo>
                <a:lnTo>
                  <a:pt x="344" y="183"/>
                </a:lnTo>
                <a:close/>
                <a:moveTo>
                  <a:pt x="326" y="17"/>
                </a:moveTo>
                <a:lnTo>
                  <a:pt x="326" y="165"/>
                </a:lnTo>
                <a:lnTo>
                  <a:pt x="271" y="165"/>
                </a:lnTo>
                <a:lnTo>
                  <a:pt x="271" y="17"/>
                </a:lnTo>
                <a:lnTo>
                  <a:pt x="326" y="17"/>
                </a:lnTo>
                <a:close/>
                <a:moveTo>
                  <a:pt x="253" y="17"/>
                </a:moveTo>
                <a:lnTo>
                  <a:pt x="253" y="165"/>
                </a:lnTo>
                <a:lnTo>
                  <a:pt x="199" y="165"/>
                </a:lnTo>
                <a:lnTo>
                  <a:pt x="199" y="17"/>
                </a:lnTo>
                <a:lnTo>
                  <a:pt x="253" y="17"/>
                </a:lnTo>
                <a:close/>
                <a:moveTo>
                  <a:pt x="181" y="17"/>
                </a:moveTo>
                <a:lnTo>
                  <a:pt x="181" y="165"/>
                </a:lnTo>
                <a:lnTo>
                  <a:pt x="126" y="165"/>
                </a:lnTo>
                <a:lnTo>
                  <a:pt x="126" y="17"/>
                </a:lnTo>
                <a:lnTo>
                  <a:pt x="181" y="17"/>
                </a:lnTo>
                <a:close/>
                <a:moveTo>
                  <a:pt x="108" y="17"/>
                </a:moveTo>
                <a:lnTo>
                  <a:pt x="108" y="165"/>
                </a:lnTo>
                <a:lnTo>
                  <a:pt x="54" y="165"/>
                </a:lnTo>
                <a:lnTo>
                  <a:pt x="54" y="17"/>
                </a:lnTo>
                <a:lnTo>
                  <a:pt x="108" y="17"/>
                </a:lnTo>
                <a:close/>
              </a:path>
            </a:pathLst>
          </a:custGeom>
          <a:solidFill>
            <a:schemeClr val="bg1"/>
          </a:solidFill>
          <a:ln>
            <a:noFill/>
          </a:ln>
        </p:spPr>
        <p:txBody>
          <a:bodyPr vert="horz" wrap="square" lIns="68544" tIns="34272" rIns="68544" bIns="34272"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grpSp>
        <p:nvGrpSpPr>
          <p:cNvPr id="43" name="Group 42">
            <a:extLst>
              <a:ext uri="{FF2B5EF4-FFF2-40B4-BE49-F238E27FC236}">
                <a16:creationId xmlns="" xmlns:a16="http://schemas.microsoft.com/office/drawing/2014/main" id="{92C2C103-9477-4DE9-B2E4-F75D725257D1}"/>
              </a:ext>
            </a:extLst>
          </p:cNvPr>
          <p:cNvGrpSpPr/>
          <p:nvPr/>
        </p:nvGrpSpPr>
        <p:grpSpPr>
          <a:xfrm>
            <a:off x="5153473" y="3320310"/>
            <a:ext cx="326104" cy="366618"/>
            <a:chOff x="3113089" y="2198688"/>
            <a:chExt cx="434975" cy="488951"/>
          </a:xfrm>
          <a:solidFill>
            <a:schemeClr val="bg1"/>
          </a:solidFill>
        </p:grpSpPr>
        <p:sp>
          <p:nvSpPr>
            <p:cNvPr id="44" name="Rectangle 43">
              <a:extLst>
                <a:ext uri="{FF2B5EF4-FFF2-40B4-BE49-F238E27FC236}">
                  <a16:creationId xmlns="" xmlns:a16="http://schemas.microsoft.com/office/drawing/2014/main" id="{16145E38-074F-4F1E-BE75-0BB84DA72DF2}"/>
                </a:ext>
              </a:extLst>
            </p:cNvPr>
            <p:cNvSpPr>
              <a:spLocks noChangeArrowheads="1"/>
            </p:cNvSpPr>
            <p:nvPr/>
          </p:nvSpPr>
          <p:spPr bwMode="auto">
            <a:xfrm>
              <a:off x="3455989" y="2198688"/>
              <a:ext cx="65088" cy="146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45" name="Rectangle 44">
              <a:extLst>
                <a:ext uri="{FF2B5EF4-FFF2-40B4-BE49-F238E27FC236}">
                  <a16:creationId xmlns="" xmlns:a16="http://schemas.microsoft.com/office/drawing/2014/main" id="{5B407F81-667A-483B-B71E-6AC23C6D8DEE}"/>
                </a:ext>
              </a:extLst>
            </p:cNvPr>
            <p:cNvSpPr>
              <a:spLocks noChangeArrowheads="1"/>
            </p:cNvSpPr>
            <p:nvPr/>
          </p:nvSpPr>
          <p:spPr bwMode="auto">
            <a:xfrm>
              <a:off x="3455989" y="2425701"/>
              <a:ext cx="65088" cy="261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46" name="Rectangle 45">
              <a:extLst>
                <a:ext uri="{FF2B5EF4-FFF2-40B4-BE49-F238E27FC236}">
                  <a16:creationId xmlns="" xmlns:a16="http://schemas.microsoft.com/office/drawing/2014/main" id="{DAA654D5-ADC3-4B50-BAA8-3995EA780EDA}"/>
                </a:ext>
              </a:extLst>
            </p:cNvPr>
            <p:cNvSpPr>
              <a:spLocks noChangeArrowheads="1"/>
            </p:cNvSpPr>
            <p:nvPr/>
          </p:nvSpPr>
          <p:spPr bwMode="auto">
            <a:xfrm>
              <a:off x="3297239" y="2198688"/>
              <a:ext cx="66675" cy="271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47" name="Rectangle 46">
              <a:extLst>
                <a:ext uri="{FF2B5EF4-FFF2-40B4-BE49-F238E27FC236}">
                  <a16:creationId xmlns="" xmlns:a16="http://schemas.microsoft.com/office/drawing/2014/main" id="{02FA0C51-FD4C-472B-A00E-CB7F90A073BC}"/>
                </a:ext>
              </a:extLst>
            </p:cNvPr>
            <p:cNvSpPr>
              <a:spLocks noChangeArrowheads="1"/>
            </p:cNvSpPr>
            <p:nvPr/>
          </p:nvSpPr>
          <p:spPr bwMode="auto">
            <a:xfrm>
              <a:off x="3297239" y="2549526"/>
              <a:ext cx="66675" cy="138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48" name="Rectangle 47">
              <a:extLst>
                <a:ext uri="{FF2B5EF4-FFF2-40B4-BE49-F238E27FC236}">
                  <a16:creationId xmlns="" xmlns:a16="http://schemas.microsoft.com/office/drawing/2014/main" id="{A47B0F3E-4988-440D-9DE9-8595EA9FA12A}"/>
                </a:ext>
              </a:extLst>
            </p:cNvPr>
            <p:cNvSpPr>
              <a:spLocks noChangeArrowheads="1"/>
            </p:cNvSpPr>
            <p:nvPr/>
          </p:nvSpPr>
          <p:spPr bwMode="auto">
            <a:xfrm>
              <a:off x="3141664" y="2198688"/>
              <a:ext cx="6350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49" name="Rectangle 48">
              <a:extLst>
                <a:ext uri="{FF2B5EF4-FFF2-40B4-BE49-F238E27FC236}">
                  <a16:creationId xmlns="" xmlns:a16="http://schemas.microsoft.com/office/drawing/2014/main" id="{8E3070BA-3A6C-4E90-BF48-9F4545B1AF71}"/>
                </a:ext>
              </a:extLst>
            </p:cNvPr>
            <p:cNvSpPr>
              <a:spLocks noChangeArrowheads="1"/>
            </p:cNvSpPr>
            <p:nvPr/>
          </p:nvSpPr>
          <p:spPr bwMode="auto">
            <a:xfrm>
              <a:off x="3141664" y="2322513"/>
              <a:ext cx="63500" cy="365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50" name="Freeform 34">
              <a:extLst>
                <a:ext uri="{FF2B5EF4-FFF2-40B4-BE49-F238E27FC236}">
                  <a16:creationId xmlns="" xmlns:a16="http://schemas.microsoft.com/office/drawing/2014/main" id="{D8EDA8AD-BAE4-4A65-A83D-58F716A82CFD}"/>
                </a:ext>
              </a:extLst>
            </p:cNvPr>
            <p:cNvSpPr>
              <a:spLocks/>
            </p:cNvSpPr>
            <p:nvPr/>
          </p:nvSpPr>
          <p:spPr bwMode="auto">
            <a:xfrm>
              <a:off x="3113089" y="2257426"/>
              <a:ext cx="120650" cy="50800"/>
            </a:xfrm>
            <a:custGeom>
              <a:avLst/>
              <a:gdLst>
                <a:gd name="T0" fmla="*/ 0 w 76"/>
                <a:gd name="T1" fmla="*/ 0 h 32"/>
                <a:gd name="T2" fmla="*/ 0 w 76"/>
                <a:gd name="T3" fmla="*/ 32 h 32"/>
                <a:gd name="T4" fmla="*/ 18 w 76"/>
                <a:gd name="T5" fmla="*/ 32 h 32"/>
                <a:gd name="T6" fmla="*/ 58 w 76"/>
                <a:gd name="T7" fmla="*/ 32 h 32"/>
                <a:gd name="T8" fmla="*/ 76 w 76"/>
                <a:gd name="T9" fmla="*/ 32 h 32"/>
                <a:gd name="T10" fmla="*/ 76 w 76"/>
                <a:gd name="T11" fmla="*/ 0 h 32"/>
                <a:gd name="T12" fmla="*/ 58 w 76"/>
                <a:gd name="T13" fmla="*/ 0 h 32"/>
                <a:gd name="T14" fmla="*/ 18 w 76"/>
                <a:gd name="T15" fmla="*/ 0 h 32"/>
                <a:gd name="T16" fmla="*/ 0 w 76"/>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32">
                  <a:moveTo>
                    <a:pt x="0" y="0"/>
                  </a:moveTo>
                  <a:lnTo>
                    <a:pt x="0" y="32"/>
                  </a:lnTo>
                  <a:lnTo>
                    <a:pt x="18" y="32"/>
                  </a:lnTo>
                  <a:lnTo>
                    <a:pt x="58" y="32"/>
                  </a:lnTo>
                  <a:lnTo>
                    <a:pt x="76" y="32"/>
                  </a:lnTo>
                  <a:lnTo>
                    <a:pt x="76" y="0"/>
                  </a:lnTo>
                  <a:lnTo>
                    <a:pt x="58" y="0"/>
                  </a:lnTo>
                  <a:lnTo>
                    <a:pt x="1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51" name="Freeform 35">
              <a:extLst>
                <a:ext uri="{FF2B5EF4-FFF2-40B4-BE49-F238E27FC236}">
                  <a16:creationId xmlns="" xmlns:a16="http://schemas.microsoft.com/office/drawing/2014/main" id="{0D823D02-8389-48C8-BBB9-3964910147B3}"/>
                </a:ext>
              </a:extLst>
            </p:cNvPr>
            <p:cNvSpPr>
              <a:spLocks/>
            </p:cNvSpPr>
            <p:nvPr/>
          </p:nvSpPr>
          <p:spPr bwMode="auto">
            <a:xfrm>
              <a:off x="3270251" y="2484438"/>
              <a:ext cx="120650" cy="53975"/>
            </a:xfrm>
            <a:custGeom>
              <a:avLst/>
              <a:gdLst>
                <a:gd name="T0" fmla="*/ 0 w 76"/>
                <a:gd name="T1" fmla="*/ 0 h 34"/>
                <a:gd name="T2" fmla="*/ 0 w 76"/>
                <a:gd name="T3" fmla="*/ 34 h 34"/>
                <a:gd name="T4" fmla="*/ 17 w 76"/>
                <a:gd name="T5" fmla="*/ 34 h 34"/>
                <a:gd name="T6" fmla="*/ 59 w 76"/>
                <a:gd name="T7" fmla="*/ 34 h 34"/>
                <a:gd name="T8" fmla="*/ 76 w 76"/>
                <a:gd name="T9" fmla="*/ 34 h 34"/>
                <a:gd name="T10" fmla="*/ 76 w 76"/>
                <a:gd name="T11" fmla="*/ 0 h 34"/>
                <a:gd name="T12" fmla="*/ 59 w 76"/>
                <a:gd name="T13" fmla="*/ 0 h 34"/>
                <a:gd name="T14" fmla="*/ 17 w 76"/>
                <a:gd name="T15" fmla="*/ 0 h 34"/>
                <a:gd name="T16" fmla="*/ 0 w 76"/>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34">
                  <a:moveTo>
                    <a:pt x="0" y="0"/>
                  </a:moveTo>
                  <a:lnTo>
                    <a:pt x="0" y="34"/>
                  </a:lnTo>
                  <a:lnTo>
                    <a:pt x="17" y="34"/>
                  </a:lnTo>
                  <a:lnTo>
                    <a:pt x="59" y="34"/>
                  </a:lnTo>
                  <a:lnTo>
                    <a:pt x="76" y="34"/>
                  </a:lnTo>
                  <a:lnTo>
                    <a:pt x="76" y="0"/>
                  </a:lnTo>
                  <a:lnTo>
                    <a:pt x="59" y="0"/>
                  </a:lnTo>
                  <a:lnTo>
                    <a:pt x="17"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sp>
          <p:nvSpPr>
            <p:cNvPr id="52" name="Freeform 36">
              <a:extLst>
                <a:ext uri="{FF2B5EF4-FFF2-40B4-BE49-F238E27FC236}">
                  <a16:creationId xmlns="" xmlns:a16="http://schemas.microsoft.com/office/drawing/2014/main" id="{E992232C-52E9-4509-BAF3-6FF4BABE3920}"/>
                </a:ext>
              </a:extLst>
            </p:cNvPr>
            <p:cNvSpPr>
              <a:spLocks/>
            </p:cNvSpPr>
            <p:nvPr/>
          </p:nvSpPr>
          <p:spPr bwMode="auto">
            <a:xfrm>
              <a:off x="3427414" y="2359026"/>
              <a:ext cx="120650" cy="52388"/>
            </a:xfrm>
            <a:custGeom>
              <a:avLst/>
              <a:gdLst>
                <a:gd name="T0" fmla="*/ 18 w 76"/>
                <a:gd name="T1" fmla="*/ 0 h 33"/>
                <a:gd name="T2" fmla="*/ 0 w 76"/>
                <a:gd name="T3" fmla="*/ 0 h 33"/>
                <a:gd name="T4" fmla="*/ 0 w 76"/>
                <a:gd name="T5" fmla="*/ 33 h 33"/>
                <a:gd name="T6" fmla="*/ 18 w 76"/>
                <a:gd name="T7" fmla="*/ 33 h 33"/>
                <a:gd name="T8" fmla="*/ 59 w 76"/>
                <a:gd name="T9" fmla="*/ 33 h 33"/>
                <a:gd name="T10" fmla="*/ 76 w 76"/>
                <a:gd name="T11" fmla="*/ 33 h 33"/>
                <a:gd name="T12" fmla="*/ 76 w 76"/>
                <a:gd name="T13" fmla="*/ 0 h 33"/>
                <a:gd name="T14" fmla="*/ 59 w 76"/>
                <a:gd name="T15" fmla="*/ 0 h 33"/>
                <a:gd name="T16" fmla="*/ 18 w 76"/>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33">
                  <a:moveTo>
                    <a:pt x="18" y="0"/>
                  </a:moveTo>
                  <a:lnTo>
                    <a:pt x="0" y="0"/>
                  </a:lnTo>
                  <a:lnTo>
                    <a:pt x="0" y="33"/>
                  </a:lnTo>
                  <a:lnTo>
                    <a:pt x="18" y="33"/>
                  </a:lnTo>
                  <a:lnTo>
                    <a:pt x="59" y="33"/>
                  </a:lnTo>
                  <a:lnTo>
                    <a:pt x="76" y="33"/>
                  </a:lnTo>
                  <a:lnTo>
                    <a:pt x="76" y="0"/>
                  </a:lnTo>
                  <a:lnTo>
                    <a:pt x="59" y="0"/>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446">
                <a:defRPr/>
              </a:pPr>
              <a:endParaRPr lang="en-US" sz="1300">
                <a:solidFill>
                  <a:prstClr val="black"/>
                </a:solidFill>
                <a:latin typeface="Calibri" panose="020F0502020204030204"/>
              </a:endParaRPr>
            </a:p>
          </p:txBody>
        </p:sp>
      </p:grpSp>
      <p:sp>
        <p:nvSpPr>
          <p:cNvPr id="53" name="Rectangle 1436">
            <a:extLst>
              <a:ext uri="{FF2B5EF4-FFF2-40B4-BE49-F238E27FC236}">
                <a16:creationId xmlns="" xmlns:a16="http://schemas.microsoft.com/office/drawing/2014/main" id="{AFAE2EB3-F22E-452A-B7AA-73900BA7E427}"/>
              </a:ext>
            </a:extLst>
          </p:cNvPr>
          <p:cNvSpPr>
            <a:spLocks noChangeArrowheads="1"/>
          </p:cNvSpPr>
          <p:nvPr/>
        </p:nvSpPr>
        <p:spPr bwMode="auto">
          <a:xfrm>
            <a:off x="4615056" y="3761546"/>
            <a:ext cx="116242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defTabSz="685446" fontAlgn="base">
              <a:spcBef>
                <a:spcPct val="0"/>
              </a:spcBef>
              <a:spcAft>
                <a:spcPct val="0"/>
              </a:spcAft>
              <a:defRPr/>
            </a:pPr>
            <a:r>
              <a:rPr lang="id-ID" sz="1600" b="1">
                <a:solidFill>
                  <a:prstClr val="white"/>
                </a:solidFill>
                <a:cs typeface="Arial" pitchFamily="34" charset="0"/>
              </a:rPr>
              <a:t>Nhanh chóng</a:t>
            </a:r>
            <a:endParaRPr lang="en-US" sz="1600" b="1">
              <a:solidFill>
                <a:prstClr val="white"/>
              </a:solidFill>
              <a:latin typeface="Calibri" panose="020F0502020204030204"/>
              <a:cs typeface="Arial" pitchFamily="34" charset="0"/>
            </a:endParaRPr>
          </a:p>
        </p:txBody>
      </p:sp>
      <p:sp>
        <p:nvSpPr>
          <p:cNvPr id="54" name="Rectangle 1436">
            <a:extLst>
              <a:ext uri="{FF2B5EF4-FFF2-40B4-BE49-F238E27FC236}">
                <a16:creationId xmlns="" xmlns:a16="http://schemas.microsoft.com/office/drawing/2014/main" id="{1825E8B3-6E81-41D2-B095-1C1E6224B590}"/>
              </a:ext>
            </a:extLst>
          </p:cNvPr>
          <p:cNvSpPr>
            <a:spLocks noChangeArrowheads="1"/>
          </p:cNvSpPr>
          <p:nvPr/>
        </p:nvSpPr>
        <p:spPr bwMode="auto">
          <a:xfrm>
            <a:off x="3411848" y="2096246"/>
            <a:ext cx="72005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defTabSz="685446" fontAlgn="base">
              <a:spcBef>
                <a:spcPct val="0"/>
              </a:spcBef>
              <a:spcAft>
                <a:spcPct val="0"/>
              </a:spcAft>
              <a:defRPr/>
            </a:pPr>
            <a:r>
              <a:rPr lang="id-ID" sz="1600" b="1">
                <a:solidFill>
                  <a:prstClr val="white"/>
                </a:solidFill>
                <a:cs typeface="Arial" pitchFamily="34" charset="0"/>
              </a:rPr>
              <a:t>Dễ dàng</a:t>
            </a:r>
            <a:endParaRPr lang="en-US" sz="1600" b="1">
              <a:solidFill>
                <a:prstClr val="white"/>
              </a:solidFill>
              <a:latin typeface="Calibri" panose="020F0502020204030204"/>
              <a:cs typeface="Arial" pitchFamily="34" charset="0"/>
            </a:endParaRPr>
          </a:p>
        </p:txBody>
      </p:sp>
      <p:sp>
        <p:nvSpPr>
          <p:cNvPr id="55" name="Rectangle 1436">
            <a:extLst>
              <a:ext uri="{FF2B5EF4-FFF2-40B4-BE49-F238E27FC236}">
                <a16:creationId xmlns="" xmlns:a16="http://schemas.microsoft.com/office/drawing/2014/main" id="{2A519BB4-2C1C-4755-83C0-88707EFA6D39}"/>
              </a:ext>
            </a:extLst>
          </p:cNvPr>
          <p:cNvSpPr>
            <a:spLocks noChangeArrowheads="1"/>
          </p:cNvSpPr>
          <p:nvPr/>
        </p:nvSpPr>
        <p:spPr bwMode="auto">
          <a:xfrm>
            <a:off x="3107577" y="3474026"/>
            <a:ext cx="94304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defTabSz="685446" fontAlgn="base">
              <a:spcBef>
                <a:spcPct val="0"/>
              </a:spcBef>
              <a:spcAft>
                <a:spcPct val="0"/>
              </a:spcAft>
              <a:defRPr/>
            </a:pPr>
            <a:r>
              <a:rPr lang="id-ID" sz="1600" b="1">
                <a:solidFill>
                  <a:prstClr val="white"/>
                </a:solidFill>
                <a:cs typeface="Arial" pitchFamily="34" charset="0"/>
              </a:rPr>
              <a:t>Thuận tiện</a:t>
            </a:r>
            <a:endParaRPr lang="en-US" sz="1600" b="1">
              <a:solidFill>
                <a:prstClr val="white"/>
              </a:solidFill>
              <a:latin typeface="Calibri" panose="020F0502020204030204"/>
              <a:cs typeface="Arial" pitchFamily="34" charset="0"/>
            </a:endParaRPr>
          </a:p>
        </p:txBody>
      </p:sp>
      <p:sp>
        <p:nvSpPr>
          <p:cNvPr id="56" name="Rectangle 1436">
            <a:extLst>
              <a:ext uri="{FF2B5EF4-FFF2-40B4-BE49-F238E27FC236}">
                <a16:creationId xmlns="" xmlns:a16="http://schemas.microsoft.com/office/drawing/2014/main" id="{1D4896E7-428C-4575-9496-2DEBCE81CBDB}"/>
              </a:ext>
            </a:extLst>
          </p:cNvPr>
          <p:cNvSpPr>
            <a:spLocks noChangeArrowheads="1"/>
          </p:cNvSpPr>
          <p:nvPr/>
        </p:nvSpPr>
        <p:spPr bwMode="auto">
          <a:xfrm>
            <a:off x="4996912" y="2139669"/>
            <a:ext cx="68579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defTabSz="685446" fontAlgn="base">
              <a:spcBef>
                <a:spcPct val="0"/>
              </a:spcBef>
              <a:spcAft>
                <a:spcPct val="0"/>
              </a:spcAft>
              <a:defRPr/>
            </a:pPr>
            <a:r>
              <a:rPr lang="id-ID" sz="1600" b="1">
                <a:solidFill>
                  <a:prstClr val="white"/>
                </a:solidFill>
                <a:cs typeface="Arial" pitchFamily="34" charset="0"/>
              </a:rPr>
              <a:t>Hữu ích</a:t>
            </a:r>
            <a:endParaRPr lang="en-US" sz="1600" b="1">
              <a:solidFill>
                <a:prstClr val="white"/>
              </a:solidFill>
              <a:latin typeface="Calibri" panose="020F0502020204030204"/>
              <a:cs typeface="Arial" pitchFamily="34" charset="0"/>
            </a:endParaRPr>
          </a:p>
        </p:txBody>
      </p:sp>
      <p:sp>
        <p:nvSpPr>
          <p:cNvPr id="90" name="CustomShape 14">
            <a:extLst>
              <a:ext uri="{FF2B5EF4-FFF2-40B4-BE49-F238E27FC236}">
                <a16:creationId xmlns="" xmlns:a16="http://schemas.microsoft.com/office/drawing/2014/main" id="{5B26EEFF-2497-4EA4-8C4D-6713CE134FBA}"/>
              </a:ext>
            </a:extLst>
          </p:cNvPr>
          <p:cNvSpPr/>
          <p:nvPr/>
        </p:nvSpPr>
        <p:spPr>
          <a:xfrm>
            <a:off x="257752" y="3245886"/>
            <a:ext cx="2669412" cy="1395498"/>
          </a:xfrm>
          <a:prstGeom prst="rect">
            <a:avLst/>
          </a:prstGeom>
          <a:noFill/>
          <a:ln>
            <a:noFill/>
          </a:ln>
        </p:spPr>
        <p:style>
          <a:lnRef idx="0">
            <a:scrgbClr r="0" g="0" b="0"/>
          </a:lnRef>
          <a:fillRef idx="0">
            <a:scrgbClr r="0" g="0" b="0"/>
          </a:fillRef>
          <a:effectRef idx="0">
            <a:scrgbClr r="0" g="0" b="0"/>
          </a:effectRef>
          <a:fontRef idx="minor"/>
        </p:style>
        <p:txBody>
          <a:bodyPr lIns="91506" tIns="33741" rIns="91506" bIns="33741"/>
          <a:lstStyle/>
          <a:p>
            <a:pPr marL="214255" indent="-214255">
              <a:lnSpc>
                <a:spcPct val="90000"/>
              </a:lnSpc>
              <a:spcBef>
                <a:spcPts val="799"/>
              </a:spcBef>
              <a:buFont typeface="Wingdings" panose="05000000000000000000" pitchFamily="2" charset="2"/>
              <a:buChar char="q"/>
            </a:pPr>
            <a:r>
              <a:rPr lang="en-US" sz="1400" spc="-1">
                <a:solidFill>
                  <a:srgbClr val="002060"/>
                </a:solidFill>
                <a:latin typeface="Arial"/>
              </a:rPr>
              <a:t>Quản </a:t>
            </a:r>
            <a:r>
              <a:rPr lang="en-US" sz="1400" spc="-1" dirty="0" err="1">
                <a:solidFill>
                  <a:srgbClr val="002060"/>
                </a:solidFill>
                <a:latin typeface="Arial"/>
              </a:rPr>
              <a:t>lý</a:t>
            </a:r>
            <a:r>
              <a:rPr lang="en-US" sz="1400" spc="-1" dirty="0">
                <a:solidFill>
                  <a:srgbClr val="002060"/>
                </a:solidFill>
                <a:latin typeface="Arial"/>
              </a:rPr>
              <a:t> </a:t>
            </a:r>
            <a:r>
              <a:rPr lang="en-US" sz="1400" spc="-1" dirty="0" err="1">
                <a:solidFill>
                  <a:srgbClr val="002060"/>
                </a:solidFill>
                <a:latin typeface="Arial"/>
              </a:rPr>
              <a:t>thông</a:t>
            </a:r>
            <a:r>
              <a:rPr lang="en-US" sz="1400" spc="-1" dirty="0">
                <a:solidFill>
                  <a:srgbClr val="002060"/>
                </a:solidFill>
                <a:latin typeface="Arial"/>
              </a:rPr>
              <a:t> tin </a:t>
            </a:r>
            <a:r>
              <a:rPr lang="en-US" sz="1400" spc="-1" dirty="0" err="1">
                <a:solidFill>
                  <a:srgbClr val="002060"/>
                </a:solidFill>
                <a:latin typeface="Arial"/>
              </a:rPr>
              <a:t>cá</a:t>
            </a:r>
            <a:r>
              <a:rPr lang="en-US" sz="1400" spc="-1" dirty="0">
                <a:solidFill>
                  <a:srgbClr val="002060"/>
                </a:solidFill>
                <a:latin typeface="Arial"/>
              </a:rPr>
              <a:t> </a:t>
            </a:r>
            <a:r>
              <a:rPr lang="en-US" sz="1400" spc="-1" err="1">
                <a:solidFill>
                  <a:srgbClr val="002060"/>
                </a:solidFill>
                <a:latin typeface="Arial"/>
              </a:rPr>
              <a:t>nhân</a:t>
            </a:r>
            <a:r>
              <a:rPr lang="en-US" sz="1400" spc="-1">
                <a:solidFill>
                  <a:srgbClr val="002060"/>
                </a:solidFill>
                <a:latin typeface="Arial"/>
              </a:rPr>
              <a:t>.</a:t>
            </a:r>
          </a:p>
          <a:p>
            <a:pPr marL="214255" indent="-214255">
              <a:lnSpc>
                <a:spcPct val="90000"/>
              </a:lnSpc>
              <a:spcBef>
                <a:spcPts val="799"/>
              </a:spcBef>
              <a:buFont typeface="Wingdings" panose="05000000000000000000" pitchFamily="2" charset="2"/>
              <a:buChar char="q"/>
            </a:pPr>
            <a:r>
              <a:rPr lang="en-US" sz="1400" spc="-1">
                <a:solidFill>
                  <a:srgbClr val="002060"/>
                </a:solidFill>
                <a:latin typeface="Arial"/>
              </a:rPr>
              <a:t>Xem tin tức, tình hình kinh tế chính trị của Tỉnh, TP.</a:t>
            </a:r>
          </a:p>
          <a:p>
            <a:pPr marL="214255" indent="-214255">
              <a:lnSpc>
                <a:spcPct val="90000"/>
              </a:lnSpc>
              <a:spcBef>
                <a:spcPts val="799"/>
              </a:spcBef>
              <a:buFont typeface="Wingdings" panose="05000000000000000000" pitchFamily="2" charset="2"/>
              <a:buChar char="q"/>
            </a:pPr>
            <a:r>
              <a:rPr lang="en-US" sz="1400" spc="-1">
                <a:solidFill>
                  <a:srgbClr val="002060"/>
                </a:solidFill>
                <a:latin typeface="Arial"/>
              </a:rPr>
              <a:t>Thông tin tuyển sinh, tuyển dụng việc làm, ôn thi bằng lái xe,…</a:t>
            </a:r>
            <a:endParaRPr lang="en-US" sz="1400" spc="-1" dirty="0">
              <a:solidFill>
                <a:srgbClr val="002060"/>
              </a:solidFill>
              <a:latin typeface="Arial"/>
            </a:endParaRPr>
          </a:p>
        </p:txBody>
      </p:sp>
      <p:sp>
        <p:nvSpPr>
          <p:cNvPr id="91" name="CustomShape 15">
            <a:extLst>
              <a:ext uri="{FF2B5EF4-FFF2-40B4-BE49-F238E27FC236}">
                <a16:creationId xmlns="" xmlns:a16="http://schemas.microsoft.com/office/drawing/2014/main" id="{FF7A556E-689C-41F7-B010-FEE4FAA578B0}"/>
              </a:ext>
            </a:extLst>
          </p:cNvPr>
          <p:cNvSpPr/>
          <p:nvPr/>
        </p:nvSpPr>
        <p:spPr>
          <a:xfrm>
            <a:off x="242460" y="838423"/>
            <a:ext cx="2281080" cy="2450299"/>
          </a:xfrm>
          <a:prstGeom prst="rect">
            <a:avLst/>
          </a:prstGeom>
          <a:noFill/>
          <a:ln>
            <a:noFill/>
          </a:ln>
        </p:spPr>
        <p:style>
          <a:lnRef idx="0">
            <a:scrgbClr r="0" g="0" b="0"/>
          </a:lnRef>
          <a:fillRef idx="0">
            <a:scrgbClr r="0" g="0" b="0"/>
          </a:fillRef>
          <a:effectRef idx="0">
            <a:scrgbClr r="0" g="0" b="0"/>
          </a:effectRef>
          <a:fontRef idx="minor"/>
        </p:style>
        <p:txBody>
          <a:bodyPr lIns="91506" tIns="33741" rIns="91506" bIns="33741"/>
          <a:lstStyle/>
          <a:p>
            <a:pPr marL="214255" indent="-214255" algn="just">
              <a:lnSpc>
                <a:spcPct val="90000"/>
              </a:lnSpc>
              <a:spcBef>
                <a:spcPts val="799"/>
              </a:spcBef>
              <a:buFont typeface="Wingdings" panose="05000000000000000000" pitchFamily="2" charset="2"/>
              <a:buChar char="q"/>
            </a:pPr>
            <a:r>
              <a:rPr lang="en-US" sz="1400" spc="-1">
                <a:solidFill>
                  <a:srgbClr val="002060"/>
                </a:solidFill>
                <a:latin typeface="Arial"/>
              </a:rPr>
              <a:t>Tra cứu thông tin chi tiết về: </a:t>
            </a:r>
          </a:p>
          <a:p>
            <a:pPr marL="621938" lvl="1" indent="-214255" algn="just">
              <a:lnSpc>
                <a:spcPct val="90000"/>
              </a:lnSpc>
              <a:spcBef>
                <a:spcPts val="799"/>
              </a:spcBef>
              <a:buFont typeface="Wingdings" panose="05000000000000000000" pitchFamily="2" charset="2"/>
              <a:buChar char="ü"/>
            </a:pPr>
            <a:r>
              <a:rPr lang="en-US" sz="1400" spc="-1">
                <a:solidFill>
                  <a:srgbClr val="002060"/>
                </a:solidFill>
                <a:latin typeface="Arial"/>
              </a:rPr>
              <a:t>Chính quyền, giao thông.</a:t>
            </a:r>
          </a:p>
          <a:p>
            <a:pPr marL="621938" lvl="1" indent="-214255" algn="just">
              <a:lnSpc>
                <a:spcPct val="90000"/>
              </a:lnSpc>
              <a:spcBef>
                <a:spcPts val="799"/>
              </a:spcBef>
              <a:buFont typeface="Wingdings" panose="05000000000000000000" pitchFamily="2" charset="2"/>
              <a:buChar char="ü"/>
            </a:pPr>
            <a:r>
              <a:rPr lang="en-US" sz="1400" spc="-1">
                <a:solidFill>
                  <a:srgbClr val="002060"/>
                </a:solidFill>
                <a:latin typeface="Arial"/>
              </a:rPr>
              <a:t>Cơ </a:t>
            </a:r>
            <a:r>
              <a:rPr lang="en-US" sz="1400" spc="-1" dirty="0" err="1">
                <a:solidFill>
                  <a:srgbClr val="002060"/>
                </a:solidFill>
                <a:latin typeface="Arial"/>
              </a:rPr>
              <a:t>sở</a:t>
            </a:r>
            <a:r>
              <a:rPr lang="en-US" sz="1400" spc="-1" dirty="0">
                <a:solidFill>
                  <a:srgbClr val="002060"/>
                </a:solidFill>
                <a:latin typeface="Arial"/>
              </a:rPr>
              <a:t> </a:t>
            </a:r>
            <a:r>
              <a:rPr lang="en-US" sz="1400" spc="-1">
                <a:solidFill>
                  <a:srgbClr val="002060"/>
                </a:solidFill>
                <a:latin typeface="Arial"/>
              </a:rPr>
              <a:t>y tế.</a:t>
            </a:r>
          </a:p>
          <a:p>
            <a:pPr marL="621938" lvl="1" indent="-214255" algn="just">
              <a:lnSpc>
                <a:spcPct val="90000"/>
              </a:lnSpc>
              <a:spcBef>
                <a:spcPts val="799"/>
              </a:spcBef>
              <a:buFont typeface="Wingdings" panose="05000000000000000000" pitchFamily="2" charset="2"/>
              <a:buChar char="ü"/>
            </a:pPr>
            <a:r>
              <a:rPr lang="en-US" sz="1400" spc="-1">
                <a:solidFill>
                  <a:srgbClr val="002060"/>
                </a:solidFill>
                <a:latin typeface="Arial"/>
              </a:rPr>
              <a:t>Trường học.</a:t>
            </a:r>
          </a:p>
          <a:p>
            <a:pPr marL="621938" lvl="1" indent="-214255" algn="just">
              <a:lnSpc>
                <a:spcPct val="90000"/>
              </a:lnSpc>
              <a:spcBef>
                <a:spcPts val="799"/>
              </a:spcBef>
              <a:buFont typeface="Wingdings" panose="05000000000000000000" pitchFamily="2" charset="2"/>
              <a:buChar char="ü"/>
            </a:pPr>
            <a:r>
              <a:rPr lang="en-US" sz="1400" spc="-1">
                <a:solidFill>
                  <a:srgbClr val="002060"/>
                </a:solidFill>
                <a:latin typeface="Arial"/>
              </a:rPr>
              <a:t>Trạm xăng.</a:t>
            </a:r>
          </a:p>
          <a:p>
            <a:pPr marL="621938" lvl="1" indent="-214255" algn="just">
              <a:lnSpc>
                <a:spcPct val="90000"/>
              </a:lnSpc>
              <a:spcBef>
                <a:spcPts val="799"/>
              </a:spcBef>
              <a:buFont typeface="Wingdings" panose="05000000000000000000" pitchFamily="2" charset="2"/>
              <a:buChar char="ü"/>
            </a:pPr>
            <a:r>
              <a:rPr lang="en-US" sz="1400" spc="-1">
                <a:solidFill>
                  <a:srgbClr val="002060"/>
                </a:solidFill>
                <a:latin typeface="Arial"/>
              </a:rPr>
              <a:t>Trạm ATM, ngân hang,…</a:t>
            </a:r>
          </a:p>
        </p:txBody>
      </p:sp>
      <p:sp>
        <p:nvSpPr>
          <p:cNvPr id="94" name="CustomShape 12">
            <a:extLst>
              <a:ext uri="{FF2B5EF4-FFF2-40B4-BE49-F238E27FC236}">
                <a16:creationId xmlns="" xmlns:a16="http://schemas.microsoft.com/office/drawing/2014/main" id="{C616A08D-F2CA-463D-8C2D-7B13AAE448F4}"/>
              </a:ext>
            </a:extLst>
          </p:cNvPr>
          <p:cNvSpPr/>
          <p:nvPr/>
        </p:nvSpPr>
        <p:spPr>
          <a:xfrm>
            <a:off x="6286826" y="640917"/>
            <a:ext cx="2405520" cy="2450299"/>
          </a:xfrm>
          <a:prstGeom prst="rect">
            <a:avLst/>
          </a:prstGeom>
          <a:noFill/>
          <a:ln>
            <a:noFill/>
          </a:ln>
        </p:spPr>
        <p:style>
          <a:lnRef idx="0">
            <a:scrgbClr r="0" g="0" b="0"/>
          </a:lnRef>
          <a:fillRef idx="0">
            <a:scrgbClr r="0" g="0" b="0"/>
          </a:fillRef>
          <a:effectRef idx="0">
            <a:scrgbClr r="0" g="0" b="0"/>
          </a:effectRef>
          <a:fontRef idx="minor"/>
        </p:style>
        <p:txBody>
          <a:bodyPr lIns="91506" tIns="33741" rIns="91506" bIns="33741"/>
          <a:lstStyle/>
          <a:p>
            <a:pPr marL="214255" indent="-214255" algn="just">
              <a:lnSpc>
                <a:spcPct val="90000"/>
              </a:lnSpc>
              <a:spcBef>
                <a:spcPts val="799"/>
              </a:spcBef>
              <a:buFont typeface="Wingdings" panose="05000000000000000000" pitchFamily="2" charset="2"/>
              <a:buChar char="q"/>
            </a:pPr>
            <a:r>
              <a:rPr lang="en-US" sz="1400" spc="-1">
                <a:solidFill>
                  <a:srgbClr val="002060"/>
                </a:solidFill>
                <a:latin typeface="Arial"/>
              </a:rPr>
              <a:t>Tra </a:t>
            </a:r>
            <a:r>
              <a:rPr lang="en-US" sz="1400" spc="-1" dirty="0" err="1">
                <a:solidFill>
                  <a:srgbClr val="002060"/>
                </a:solidFill>
                <a:latin typeface="Arial"/>
              </a:rPr>
              <a:t>cứu</a:t>
            </a:r>
            <a:r>
              <a:rPr lang="en-US" sz="1400" spc="-1" dirty="0">
                <a:solidFill>
                  <a:srgbClr val="002060"/>
                </a:solidFill>
                <a:latin typeface="Arial"/>
              </a:rPr>
              <a:t> </a:t>
            </a:r>
            <a:r>
              <a:rPr lang="en-US" sz="1400" spc="-1" dirty="0" err="1">
                <a:solidFill>
                  <a:srgbClr val="002060"/>
                </a:solidFill>
                <a:latin typeface="Arial"/>
              </a:rPr>
              <a:t>hồ</a:t>
            </a:r>
            <a:r>
              <a:rPr lang="en-US" sz="1400" spc="-1" dirty="0">
                <a:solidFill>
                  <a:srgbClr val="002060"/>
                </a:solidFill>
                <a:latin typeface="Arial"/>
              </a:rPr>
              <a:t> </a:t>
            </a:r>
            <a:r>
              <a:rPr lang="en-US" sz="1400" spc="-1" dirty="0" err="1">
                <a:solidFill>
                  <a:srgbClr val="002060"/>
                </a:solidFill>
                <a:latin typeface="Arial"/>
              </a:rPr>
              <a:t>sơ</a:t>
            </a:r>
            <a:r>
              <a:rPr lang="en-US" sz="1400" spc="-1" dirty="0">
                <a:solidFill>
                  <a:srgbClr val="002060"/>
                </a:solidFill>
                <a:latin typeface="Arial"/>
              </a:rPr>
              <a:t>, </a:t>
            </a:r>
            <a:r>
              <a:rPr lang="en-US" sz="1400" spc="-1" dirty="0" err="1">
                <a:solidFill>
                  <a:srgbClr val="002060"/>
                </a:solidFill>
                <a:latin typeface="Arial"/>
              </a:rPr>
              <a:t>nộp</a:t>
            </a:r>
            <a:r>
              <a:rPr lang="en-US" sz="1400" spc="-1" dirty="0">
                <a:solidFill>
                  <a:srgbClr val="002060"/>
                </a:solidFill>
                <a:latin typeface="Arial"/>
              </a:rPr>
              <a:t> </a:t>
            </a:r>
            <a:r>
              <a:rPr lang="en-US" sz="1400" spc="-1" dirty="0" err="1">
                <a:solidFill>
                  <a:srgbClr val="002060"/>
                </a:solidFill>
                <a:latin typeface="Arial"/>
              </a:rPr>
              <a:t>hồ</a:t>
            </a:r>
            <a:r>
              <a:rPr lang="en-US" sz="1400" spc="-1" dirty="0">
                <a:solidFill>
                  <a:srgbClr val="002060"/>
                </a:solidFill>
                <a:latin typeface="Arial"/>
              </a:rPr>
              <a:t> </a:t>
            </a:r>
            <a:r>
              <a:rPr lang="en-US" sz="1400" spc="-1" dirty="0" err="1">
                <a:solidFill>
                  <a:srgbClr val="002060"/>
                </a:solidFill>
                <a:latin typeface="Arial"/>
              </a:rPr>
              <a:t>sơ</a:t>
            </a:r>
            <a:r>
              <a:rPr lang="en-US" sz="1400" spc="-1" dirty="0">
                <a:solidFill>
                  <a:srgbClr val="002060"/>
                </a:solidFill>
                <a:latin typeface="Arial"/>
              </a:rPr>
              <a:t> </a:t>
            </a:r>
            <a:r>
              <a:rPr lang="en-US" sz="1400" spc="-1" dirty="0" err="1">
                <a:solidFill>
                  <a:srgbClr val="002060"/>
                </a:solidFill>
                <a:latin typeface="Arial"/>
              </a:rPr>
              <a:t>trực</a:t>
            </a:r>
            <a:r>
              <a:rPr lang="en-US" sz="1400" spc="-1" dirty="0">
                <a:solidFill>
                  <a:srgbClr val="002060"/>
                </a:solidFill>
                <a:latin typeface="Arial"/>
              </a:rPr>
              <a:t> </a:t>
            </a:r>
            <a:r>
              <a:rPr lang="en-US" sz="1400" spc="-1" dirty="0" err="1">
                <a:solidFill>
                  <a:srgbClr val="002060"/>
                </a:solidFill>
                <a:latin typeface="Arial"/>
              </a:rPr>
              <a:t>tuyến</a:t>
            </a:r>
            <a:r>
              <a:rPr lang="en-US" sz="1400" spc="-1" dirty="0">
                <a:solidFill>
                  <a:srgbClr val="002060"/>
                </a:solidFill>
                <a:latin typeface="Arial"/>
              </a:rPr>
              <a:t>.</a:t>
            </a:r>
          </a:p>
          <a:p>
            <a:pPr marL="214255" indent="-214255" algn="just">
              <a:lnSpc>
                <a:spcPct val="90000"/>
              </a:lnSpc>
              <a:buFont typeface="Wingdings" panose="05000000000000000000" pitchFamily="2" charset="2"/>
              <a:buChar char="q"/>
            </a:pPr>
            <a:r>
              <a:rPr lang="en-US" sz="1400" spc="-1">
                <a:solidFill>
                  <a:srgbClr val="002060"/>
                </a:solidFill>
                <a:latin typeface="Arial"/>
              </a:rPr>
              <a:t>Tra </a:t>
            </a:r>
            <a:r>
              <a:rPr lang="en-US" sz="1400" spc="-1" dirty="0" err="1">
                <a:solidFill>
                  <a:srgbClr val="002060"/>
                </a:solidFill>
                <a:latin typeface="Arial"/>
              </a:rPr>
              <a:t>cứu</a:t>
            </a:r>
            <a:r>
              <a:rPr lang="en-US" sz="1400" spc="-1" dirty="0">
                <a:solidFill>
                  <a:srgbClr val="002060"/>
                </a:solidFill>
                <a:latin typeface="Arial"/>
              </a:rPr>
              <a:t> </a:t>
            </a:r>
            <a:r>
              <a:rPr lang="en-US" sz="1400" spc="-1" err="1">
                <a:solidFill>
                  <a:srgbClr val="002060"/>
                </a:solidFill>
                <a:latin typeface="Arial"/>
              </a:rPr>
              <a:t>đất</a:t>
            </a:r>
            <a:r>
              <a:rPr lang="en-US" sz="1400" spc="-1">
                <a:solidFill>
                  <a:srgbClr val="002060"/>
                </a:solidFill>
                <a:latin typeface="Arial"/>
              </a:rPr>
              <a:t> đai. </a:t>
            </a:r>
          </a:p>
          <a:p>
            <a:pPr marL="214255" indent="-214255" algn="just">
              <a:lnSpc>
                <a:spcPct val="90000"/>
              </a:lnSpc>
              <a:buFont typeface="Wingdings" panose="05000000000000000000" pitchFamily="2" charset="2"/>
              <a:buChar char="q"/>
            </a:pPr>
            <a:r>
              <a:rPr lang="en-US" sz="1400" spc="-1">
                <a:solidFill>
                  <a:srgbClr val="002060"/>
                </a:solidFill>
                <a:latin typeface="Arial"/>
              </a:rPr>
              <a:t>Xem </a:t>
            </a:r>
            <a:r>
              <a:rPr lang="en-US" sz="1400" spc="-1" dirty="0" err="1">
                <a:solidFill>
                  <a:srgbClr val="002060"/>
                </a:solidFill>
                <a:latin typeface="Arial"/>
              </a:rPr>
              <a:t>trạm</a:t>
            </a:r>
            <a:r>
              <a:rPr lang="en-US" sz="1400" spc="-1" dirty="0">
                <a:solidFill>
                  <a:srgbClr val="002060"/>
                </a:solidFill>
                <a:latin typeface="Arial"/>
              </a:rPr>
              <a:t> </a:t>
            </a:r>
            <a:r>
              <a:rPr lang="en-US" sz="1400" spc="-1" dirty="0" err="1">
                <a:solidFill>
                  <a:srgbClr val="002060"/>
                </a:solidFill>
                <a:latin typeface="Arial"/>
              </a:rPr>
              <a:t>quan</a:t>
            </a:r>
            <a:r>
              <a:rPr lang="en-US" sz="1400" spc="-1" dirty="0">
                <a:solidFill>
                  <a:srgbClr val="002060"/>
                </a:solidFill>
                <a:latin typeface="Arial"/>
              </a:rPr>
              <a:t> </a:t>
            </a:r>
            <a:r>
              <a:rPr lang="en-US" sz="1400" spc="-1" dirty="0" err="1">
                <a:solidFill>
                  <a:srgbClr val="002060"/>
                </a:solidFill>
                <a:latin typeface="Arial"/>
              </a:rPr>
              <a:t>trắc</a:t>
            </a:r>
            <a:r>
              <a:rPr lang="en-US" sz="1400" spc="-1" dirty="0">
                <a:solidFill>
                  <a:srgbClr val="002060"/>
                </a:solidFill>
                <a:latin typeface="Arial"/>
              </a:rPr>
              <a:t> (</a:t>
            </a:r>
            <a:r>
              <a:rPr lang="en-US" sz="1400" spc="-1" dirty="0" err="1">
                <a:solidFill>
                  <a:srgbClr val="002060"/>
                </a:solidFill>
                <a:latin typeface="Arial"/>
              </a:rPr>
              <a:t>độ</a:t>
            </a:r>
            <a:r>
              <a:rPr lang="en-US" sz="1400" spc="-1" dirty="0">
                <a:solidFill>
                  <a:srgbClr val="002060"/>
                </a:solidFill>
                <a:latin typeface="Arial"/>
              </a:rPr>
              <a:t> </a:t>
            </a:r>
            <a:r>
              <a:rPr lang="en-US" sz="1400" spc="-1" dirty="0" err="1">
                <a:solidFill>
                  <a:srgbClr val="002060"/>
                </a:solidFill>
                <a:latin typeface="Arial"/>
              </a:rPr>
              <a:t>mặn</a:t>
            </a:r>
            <a:r>
              <a:rPr lang="en-US" sz="1400" spc="-1" dirty="0">
                <a:solidFill>
                  <a:srgbClr val="002060"/>
                </a:solidFill>
                <a:latin typeface="Arial"/>
              </a:rPr>
              <a:t>, </a:t>
            </a:r>
            <a:r>
              <a:rPr lang="en-US" sz="1400" spc="-1" dirty="0" err="1">
                <a:solidFill>
                  <a:srgbClr val="002060"/>
                </a:solidFill>
                <a:latin typeface="Arial"/>
              </a:rPr>
              <a:t>nhiệt</a:t>
            </a:r>
            <a:r>
              <a:rPr lang="en-US" sz="1400" spc="-1" dirty="0">
                <a:solidFill>
                  <a:srgbClr val="002060"/>
                </a:solidFill>
                <a:latin typeface="Arial"/>
              </a:rPr>
              <a:t> </a:t>
            </a:r>
            <a:r>
              <a:rPr lang="en-US" sz="1400" spc="-1" err="1">
                <a:solidFill>
                  <a:srgbClr val="002060"/>
                </a:solidFill>
                <a:latin typeface="Arial"/>
              </a:rPr>
              <a:t>độ</a:t>
            </a:r>
            <a:r>
              <a:rPr lang="en-US" sz="1400" spc="-1">
                <a:solidFill>
                  <a:srgbClr val="002060"/>
                </a:solidFill>
                <a:latin typeface="Arial"/>
              </a:rPr>
              <a:t>, môi trường…).</a:t>
            </a:r>
          </a:p>
          <a:p>
            <a:pPr marL="214255" indent="-214255" algn="just">
              <a:lnSpc>
                <a:spcPct val="90000"/>
              </a:lnSpc>
              <a:buFont typeface="Wingdings" panose="05000000000000000000" pitchFamily="2" charset="2"/>
              <a:buChar char="q"/>
            </a:pPr>
            <a:r>
              <a:rPr lang="en-US" sz="1400" spc="-1">
                <a:solidFill>
                  <a:srgbClr val="002060"/>
                </a:solidFill>
                <a:latin typeface="Arial"/>
              </a:rPr>
              <a:t>Xem camera giao thông trên địa bàn.</a:t>
            </a:r>
          </a:p>
          <a:p>
            <a:pPr marL="214255" indent="-214255" algn="just">
              <a:lnSpc>
                <a:spcPct val="90000"/>
              </a:lnSpc>
              <a:buFont typeface="Wingdings" panose="05000000000000000000" pitchFamily="2" charset="2"/>
              <a:buChar char="q"/>
            </a:pPr>
            <a:r>
              <a:rPr lang="en-US" sz="1400" spc="-1">
                <a:solidFill>
                  <a:srgbClr val="002060"/>
                </a:solidFill>
                <a:latin typeface="Arial"/>
              </a:rPr>
              <a:t>Thanh toán trực tuyến hóa đơn:</a:t>
            </a:r>
          </a:p>
          <a:p>
            <a:pPr marL="621938" lvl="1" indent="-214255" algn="just">
              <a:lnSpc>
                <a:spcPct val="90000"/>
              </a:lnSpc>
              <a:buFont typeface="Wingdings" panose="05000000000000000000" pitchFamily="2" charset="2"/>
              <a:buChar char="ü"/>
            </a:pPr>
            <a:r>
              <a:rPr lang="en-US" sz="1400" spc="-1">
                <a:solidFill>
                  <a:srgbClr val="002060"/>
                </a:solidFill>
                <a:latin typeface="Arial"/>
              </a:rPr>
              <a:t>Điện, Nước</a:t>
            </a:r>
          </a:p>
          <a:p>
            <a:pPr marL="621938" lvl="1" indent="-214255" algn="just">
              <a:lnSpc>
                <a:spcPct val="90000"/>
              </a:lnSpc>
              <a:buFont typeface="Wingdings" panose="05000000000000000000" pitchFamily="2" charset="2"/>
              <a:buChar char="ü"/>
            </a:pPr>
            <a:r>
              <a:rPr lang="en-US" sz="1400" spc="-1">
                <a:solidFill>
                  <a:srgbClr val="002060"/>
                </a:solidFill>
                <a:latin typeface="Arial"/>
              </a:rPr>
              <a:t>Học phí</a:t>
            </a:r>
          </a:p>
          <a:p>
            <a:pPr marL="621938" lvl="1" indent="-214255" algn="just">
              <a:lnSpc>
                <a:spcPct val="90000"/>
              </a:lnSpc>
              <a:buFont typeface="Wingdings" panose="05000000000000000000" pitchFamily="2" charset="2"/>
              <a:buChar char="ü"/>
            </a:pPr>
            <a:r>
              <a:rPr lang="en-US" sz="1400" spc="-1">
                <a:solidFill>
                  <a:srgbClr val="002060"/>
                </a:solidFill>
                <a:latin typeface="Arial"/>
              </a:rPr>
              <a:t>Viễn thông,…</a:t>
            </a:r>
            <a:endParaRPr lang="en-US" sz="1400" spc="-1" dirty="0">
              <a:solidFill>
                <a:srgbClr val="002060"/>
              </a:solidFill>
              <a:latin typeface="Arial"/>
            </a:endParaRPr>
          </a:p>
        </p:txBody>
      </p:sp>
      <p:sp>
        <p:nvSpPr>
          <p:cNvPr id="95" name="CustomShape 13">
            <a:extLst>
              <a:ext uri="{FF2B5EF4-FFF2-40B4-BE49-F238E27FC236}">
                <a16:creationId xmlns="" xmlns:a16="http://schemas.microsoft.com/office/drawing/2014/main" id="{0021AAD2-7516-41C3-B1F3-F95FD41324EB}"/>
              </a:ext>
            </a:extLst>
          </p:cNvPr>
          <p:cNvSpPr/>
          <p:nvPr/>
        </p:nvSpPr>
        <p:spPr>
          <a:xfrm>
            <a:off x="6286826" y="3253999"/>
            <a:ext cx="2542752" cy="1413720"/>
          </a:xfrm>
          <a:prstGeom prst="rect">
            <a:avLst/>
          </a:prstGeom>
          <a:noFill/>
          <a:ln>
            <a:noFill/>
          </a:ln>
        </p:spPr>
        <p:style>
          <a:lnRef idx="0">
            <a:scrgbClr r="0" g="0" b="0"/>
          </a:lnRef>
          <a:fillRef idx="0">
            <a:scrgbClr r="0" g="0" b="0"/>
          </a:fillRef>
          <a:effectRef idx="0">
            <a:scrgbClr r="0" g="0" b="0"/>
          </a:effectRef>
          <a:fontRef idx="minor"/>
        </p:style>
        <p:txBody>
          <a:bodyPr lIns="91506" tIns="33741" rIns="91506" bIns="33741"/>
          <a:lstStyle/>
          <a:p>
            <a:pPr marL="214255" indent="-214255" algn="just">
              <a:lnSpc>
                <a:spcPct val="90000"/>
              </a:lnSpc>
              <a:spcBef>
                <a:spcPts val="799"/>
              </a:spcBef>
              <a:buFont typeface="Wingdings" panose="05000000000000000000" pitchFamily="2" charset="2"/>
              <a:buChar char="q"/>
            </a:pPr>
            <a:r>
              <a:rPr lang="en-US" sz="1400" spc="-1" dirty="0" err="1">
                <a:solidFill>
                  <a:srgbClr val="002060"/>
                </a:solidFill>
                <a:latin typeface="Arial"/>
              </a:rPr>
              <a:t>Tạo</a:t>
            </a:r>
            <a:r>
              <a:rPr lang="en-US" sz="1400" spc="-1" dirty="0">
                <a:solidFill>
                  <a:srgbClr val="002060"/>
                </a:solidFill>
                <a:latin typeface="Arial"/>
              </a:rPr>
              <a:t> </a:t>
            </a:r>
            <a:r>
              <a:rPr lang="en-US" sz="1400" spc="-1" dirty="0" err="1">
                <a:solidFill>
                  <a:srgbClr val="002060"/>
                </a:solidFill>
                <a:latin typeface="Arial"/>
              </a:rPr>
              <a:t>và</a:t>
            </a:r>
            <a:r>
              <a:rPr lang="en-US" sz="1400" spc="-1" dirty="0">
                <a:solidFill>
                  <a:srgbClr val="002060"/>
                </a:solidFill>
                <a:latin typeface="Arial"/>
              </a:rPr>
              <a:t> </a:t>
            </a:r>
            <a:r>
              <a:rPr lang="en-US" sz="1400" spc="-1" dirty="0" err="1">
                <a:solidFill>
                  <a:srgbClr val="002060"/>
                </a:solidFill>
                <a:latin typeface="Arial"/>
              </a:rPr>
              <a:t>xem</a:t>
            </a:r>
            <a:r>
              <a:rPr lang="en-US" sz="1400" spc="-1" dirty="0">
                <a:solidFill>
                  <a:srgbClr val="002060"/>
                </a:solidFill>
                <a:latin typeface="Arial"/>
              </a:rPr>
              <a:t> </a:t>
            </a:r>
            <a:r>
              <a:rPr lang="en-US" sz="1400" spc="-1" err="1">
                <a:solidFill>
                  <a:srgbClr val="002060"/>
                </a:solidFill>
                <a:latin typeface="Arial"/>
              </a:rPr>
              <a:t>phản</a:t>
            </a:r>
            <a:r>
              <a:rPr lang="en-US" sz="1400" spc="-1">
                <a:solidFill>
                  <a:srgbClr val="002060"/>
                </a:solidFill>
                <a:latin typeface="Arial"/>
              </a:rPr>
              <a:t> ánh tại hiện trường.</a:t>
            </a:r>
            <a:endParaRPr lang="en-US" sz="1400" spc="-1" dirty="0">
              <a:solidFill>
                <a:srgbClr val="002060"/>
              </a:solidFill>
              <a:latin typeface="Arial"/>
            </a:endParaRPr>
          </a:p>
          <a:p>
            <a:pPr marL="214255" indent="-214255" algn="just">
              <a:lnSpc>
                <a:spcPct val="90000"/>
              </a:lnSpc>
              <a:spcBef>
                <a:spcPts val="799"/>
              </a:spcBef>
              <a:buFont typeface="Wingdings" panose="05000000000000000000" pitchFamily="2" charset="2"/>
              <a:buChar char="q"/>
            </a:pPr>
            <a:r>
              <a:rPr lang="en-US" sz="1400" spc="-1">
                <a:solidFill>
                  <a:srgbClr val="002060"/>
                </a:solidFill>
                <a:latin typeface="Arial"/>
              </a:rPr>
              <a:t>Dễ dàng nắm bắt tin </a:t>
            </a:r>
            <a:r>
              <a:rPr lang="en-US" sz="1400" spc="-1" dirty="0" err="1">
                <a:solidFill>
                  <a:srgbClr val="002060"/>
                </a:solidFill>
                <a:latin typeface="Arial"/>
              </a:rPr>
              <a:t>tức</a:t>
            </a:r>
            <a:r>
              <a:rPr lang="en-US" sz="1400" spc="-1" dirty="0">
                <a:solidFill>
                  <a:srgbClr val="002060"/>
                </a:solidFill>
                <a:latin typeface="Arial"/>
              </a:rPr>
              <a:t> </a:t>
            </a:r>
            <a:r>
              <a:rPr lang="en-US" sz="1400" spc="-1" err="1">
                <a:solidFill>
                  <a:srgbClr val="002060"/>
                </a:solidFill>
                <a:latin typeface="Arial"/>
              </a:rPr>
              <a:t>thông</a:t>
            </a:r>
            <a:r>
              <a:rPr lang="en-US" sz="1400" spc="-1">
                <a:solidFill>
                  <a:srgbClr val="002060"/>
                </a:solidFill>
                <a:latin typeface="Arial"/>
              </a:rPr>
              <a:t> báo từ chính quyền.</a:t>
            </a:r>
            <a:endParaRPr lang="en-US" sz="1400" spc="-1" dirty="0">
              <a:solidFill>
                <a:srgbClr val="002060"/>
              </a:solidFill>
              <a:latin typeface="Arial"/>
            </a:endParaRPr>
          </a:p>
          <a:p>
            <a:pPr marL="214255" indent="-214255" algn="just">
              <a:lnSpc>
                <a:spcPct val="90000"/>
              </a:lnSpc>
              <a:spcBef>
                <a:spcPts val="799"/>
              </a:spcBef>
              <a:buFont typeface="Wingdings" panose="05000000000000000000" pitchFamily="2" charset="2"/>
              <a:buChar char="q"/>
            </a:pPr>
            <a:r>
              <a:rPr lang="en-US" sz="1400" spc="-1">
                <a:solidFill>
                  <a:srgbClr val="002060"/>
                </a:solidFill>
                <a:latin typeface="Arial"/>
              </a:rPr>
              <a:t>Là kênh giao tiếp 2 chiều giữa người dân và chính quyền,…</a:t>
            </a:r>
            <a:endParaRPr lang="en-US" sz="1400" spc="-1" dirty="0">
              <a:solidFill>
                <a:srgbClr val="002060"/>
              </a:solidFill>
              <a:latin typeface="Arial"/>
            </a:endParaRPr>
          </a:p>
        </p:txBody>
      </p:sp>
      <p:sp>
        <p:nvSpPr>
          <p:cNvPr id="96" name="TextBox 95">
            <a:extLst>
              <a:ext uri="{FF2B5EF4-FFF2-40B4-BE49-F238E27FC236}">
                <a16:creationId xmlns="" xmlns:a16="http://schemas.microsoft.com/office/drawing/2014/main" id="{8C3B31FA-F958-4AF8-909C-06027605F2C8}"/>
              </a:ext>
            </a:extLst>
          </p:cNvPr>
          <p:cNvSpPr txBox="1"/>
          <p:nvPr/>
        </p:nvSpPr>
        <p:spPr>
          <a:xfrm>
            <a:off x="2891414" y="4720353"/>
            <a:ext cx="3382839" cy="288540"/>
          </a:xfrm>
          <a:prstGeom prst="rect">
            <a:avLst/>
          </a:prstGeom>
          <a:noFill/>
        </p:spPr>
        <p:txBody>
          <a:bodyPr wrap="square" lIns="34281" tIns="17140" rIns="34281" bIns="17140" rtlCol="0">
            <a:spAutoFit/>
          </a:bodyPr>
          <a:lstStyle/>
          <a:p>
            <a:pPr algn="ctr"/>
            <a:r>
              <a:rPr lang="en-US" sz="1600" b="1">
                <a:solidFill>
                  <a:srgbClr val="1D8EEA"/>
                </a:solidFill>
                <a:latin typeface="Arial" charset="0"/>
                <a:cs typeface="Calibri" panose="020F0502020204030204" pitchFamily="34" charset="0"/>
              </a:rPr>
              <a:t>Ứng dụng công dân Việt Nam</a:t>
            </a:r>
            <a:endParaRPr lang="en-US" sz="1500" b="1" dirty="0">
              <a:solidFill>
                <a:srgbClr val="1D8EEA"/>
              </a:solidFill>
              <a:latin typeface="Open Sans"/>
              <a:cs typeface="Open Sans"/>
            </a:endParaRPr>
          </a:p>
        </p:txBody>
      </p:sp>
      <p:sp>
        <p:nvSpPr>
          <p:cNvPr id="64" name="Rectangle 63">
            <a:extLst>
              <a:ext uri="{FF2B5EF4-FFF2-40B4-BE49-F238E27FC236}">
                <a16:creationId xmlns="" xmlns:a16="http://schemas.microsoft.com/office/drawing/2014/main" id="{94F046F0-9D14-4A63-9E5A-8A018F3D1964}"/>
              </a:ext>
            </a:extLst>
          </p:cNvPr>
          <p:cNvSpPr/>
          <p:nvPr/>
        </p:nvSpPr>
        <p:spPr>
          <a:xfrm>
            <a:off x="1325615" y="3229107"/>
            <a:ext cx="582541" cy="4800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34243" tIns="17122" rIns="34243" bIns="17122" rtlCol="0" anchor="ctr"/>
          <a:lstStyle/>
          <a:p>
            <a:pPr algn="ctr"/>
            <a:endParaRPr lang="en-US" dirty="0">
              <a:solidFill>
                <a:schemeClr val="accent2"/>
              </a:solidFill>
              <a:latin typeface="Open Sans Light"/>
            </a:endParaRPr>
          </a:p>
        </p:txBody>
      </p:sp>
      <p:sp>
        <p:nvSpPr>
          <p:cNvPr id="65" name="Rectangle 64">
            <a:extLst>
              <a:ext uri="{FF2B5EF4-FFF2-40B4-BE49-F238E27FC236}">
                <a16:creationId xmlns="" xmlns:a16="http://schemas.microsoft.com/office/drawing/2014/main" id="{2311EC22-0488-4898-BC8A-B0443C01F7FE}"/>
              </a:ext>
            </a:extLst>
          </p:cNvPr>
          <p:cNvSpPr/>
          <p:nvPr/>
        </p:nvSpPr>
        <p:spPr>
          <a:xfrm>
            <a:off x="7214431" y="3229997"/>
            <a:ext cx="582541" cy="4800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34243" tIns="17122" rIns="34243" bIns="17122" rtlCol="0" anchor="ctr"/>
          <a:lstStyle/>
          <a:p>
            <a:pPr algn="ctr"/>
            <a:endParaRPr lang="en-US" dirty="0">
              <a:solidFill>
                <a:schemeClr val="accent2"/>
              </a:solidFill>
              <a:latin typeface="Open Sans Light"/>
            </a:endParaRPr>
          </a:p>
        </p:txBody>
      </p:sp>
    </p:spTree>
    <p:extLst>
      <p:ext uri="{BB962C8B-B14F-4D97-AF65-F5344CB8AC3E}">
        <p14:creationId xmlns:p14="http://schemas.microsoft.com/office/powerpoint/2010/main" val="387774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10" presetClass="entr" fill="hold" nodeType="withEffect">
                                  <p:stCondLst>
                                    <p:cond delay="1300"/>
                                  </p:stCondLst>
                                  <p:childTnLst>
                                    <p:set>
                                      <p:cBhvr>
                                        <p:cTn id="11" dur="1" fill="hold">
                                          <p:stCondLst>
                                            <p:cond delay="0"/>
                                          </p:stCondLst>
                                        </p:cTn>
                                        <p:tgtEl>
                                          <p:spTgt spid="91"/>
                                        </p:tgtEl>
                                        <p:attrNameLst>
                                          <p:attrName>style.visibility</p:attrName>
                                        </p:attrNameLst>
                                      </p:cBhvr>
                                      <p:to>
                                        <p:strVal val="visible"/>
                                      </p:to>
                                    </p:set>
                                    <p:animEffect transition="in" filter="fade">
                                      <p:cBhvr additive="repl">
                                        <p:cTn id="12" dur="300"/>
                                        <p:tgtEl>
                                          <p:spTgt spid="91"/>
                                        </p:tgtEl>
                                      </p:cBhvr>
                                    </p:animEffect>
                                  </p:childTnLst>
                                </p:cTn>
                              </p:par>
                              <p:par>
                                <p:cTn id="13" presetID="10" presetClass="entr" fill="hold" nodeType="withEffect">
                                  <p:stCondLst>
                                    <p:cond delay="2750"/>
                                  </p:stCondLst>
                                  <p:childTnLst>
                                    <p:set>
                                      <p:cBhvr>
                                        <p:cTn id="14" dur="1" fill="hold">
                                          <p:stCondLst>
                                            <p:cond delay="0"/>
                                          </p:stCondLst>
                                        </p:cTn>
                                        <p:tgtEl>
                                          <p:spTgt spid="90"/>
                                        </p:tgtEl>
                                        <p:attrNameLst>
                                          <p:attrName>style.visibility</p:attrName>
                                        </p:attrNameLst>
                                      </p:cBhvr>
                                      <p:to>
                                        <p:strVal val="visible"/>
                                      </p:to>
                                    </p:set>
                                    <p:animEffect transition="in" filter="fade">
                                      <p:cBhvr additive="repl">
                                        <p:cTn id="15" dur="250"/>
                                        <p:tgtEl>
                                          <p:spTgt spid="90"/>
                                        </p:tgtEl>
                                      </p:cBhvr>
                                    </p:animEffect>
                                  </p:childTnLst>
                                </p:cTn>
                              </p:par>
                              <p:par>
                                <p:cTn id="16" presetID="10" presetClass="entr" fill="hold" nodeType="withEffect">
                                  <p:stCondLst>
                                    <p:cond delay="2050"/>
                                  </p:stCondLst>
                                  <p:childTnLst>
                                    <p:set>
                                      <p:cBhvr>
                                        <p:cTn id="17" dur="1" fill="hold">
                                          <p:stCondLst>
                                            <p:cond delay="0"/>
                                          </p:stCondLst>
                                        </p:cTn>
                                        <p:tgtEl>
                                          <p:spTgt spid="94"/>
                                        </p:tgtEl>
                                        <p:attrNameLst>
                                          <p:attrName>style.visibility</p:attrName>
                                        </p:attrNameLst>
                                      </p:cBhvr>
                                      <p:to>
                                        <p:strVal val="visible"/>
                                      </p:to>
                                    </p:set>
                                    <p:animEffect transition="in" filter="fade">
                                      <p:cBhvr additive="repl">
                                        <p:cTn id="18" dur="250"/>
                                        <p:tgtEl>
                                          <p:spTgt spid="94"/>
                                        </p:tgtEl>
                                      </p:cBhvr>
                                    </p:animEffect>
                                  </p:childTnLst>
                                </p:cTn>
                              </p:par>
                              <p:par>
                                <p:cTn id="19" presetID="10" presetClass="entr" fill="hold" nodeType="withEffect">
                                  <p:stCondLst>
                                    <p:cond delay="3500"/>
                                  </p:stCondLst>
                                  <p:childTnLst>
                                    <p:set>
                                      <p:cBhvr>
                                        <p:cTn id="20" dur="1" fill="hold">
                                          <p:stCondLst>
                                            <p:cond delay="0"/>
                                          </p:stCondLst>
                                        </p:cTn>
                                        <p:tgtEl>
                                          <p:spTgt spid="95"/>
                                        </p:tgtEl>
                                        <p:attrNameLst>
                                          <p:attrName>style.visibility</p:attrName>
                                        </p:attrNameLst>
                                      </p:cBhvr>
                                      <p:to>
                                        <p:strVal val="visible"/>
                                      </p:to>
                                    </p:set>
                                    <p:animEffect transition="in" filter="fade">
                                      <p:cBhvr additive="repl">
                                        <p:cTn id="21" dur="250"/>
                                        <p:tgtEl>
                                          <p:spTgt spid="95"/>
                                        </p:tgtEl>
                                      </p:cBhvr>
                                    </p:animEffect>
                                  </p:childTnLst>
                                </p:cTn>
                              </p:par>
                            </p:childTnLst>
                          </p:cTn>
                        </p:par>
                        <p:par>
                          <p:cTn id="22" fill="hold">
                            <p:stCondLst>
                              <p:cond delay="3750"/>
                            </p:stCondLst>
                            <p:childTnLst>
                              <p:par>
                                <p:cTn id="23" presetID="10" presetClass="entr" presetSubtype="0" fill="hold" grpId="0" nodeType="after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childTnLst>
                          </p:cTn>
                        </p:par>
                        <p:par>
                          <p:cTn id="26" fill="hold">
                            <p:stCondLst>
                              <p:cond delay="4250"/>
                            </p:stCondLst>
                            <p:childTnLst>
                              <p:par>
                                <p:cTn id="27" presetID="10" presetClass="entr" presetSubtype="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fade">
                                      <p:cBhvr>
                                        <p:cTn id="2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4" grpId="0" animBg="1"/>
      <p:bldP spid="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 xmlns:a16="http://schemas.microsoft.com/office/drawing/2014/main" id="{774BFCB8-8ED0-413D-A97B-0DEB278B7DBB}"/>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Sơ đồ nghiệp vụ theo đối tượng</a:t>
            </a:r>
            <a:endParaRPr lang="id-ID" sz="3300" b="1">
              <a:solidFill>
                <a:srgbClr val="0066B3"/>
              </a:solidFill>
              <a:latin typeface="Lato Regular"/>
              <a:cs typeface="Lato Regular"/>
            </a:endParaRPr>
          </a:p>
        </p:txBody>
      </p:sp>
      <p:grpSp>
        <p:nvGrpSpPr>
          <p:cNvPr id="30" name="Group 29">
            <a:extLst>
              <a:ext uri="{FF2B5EF4-FFF2-40B4-BE49-F238E27FC236}">
                <a16:creationId xmlns="" xmlns:a16="http://schemas.microsoft.com/office/drawing/2014/main" id="{9EC26198-BF57-4D93-9001-73F47D6D6066}"/>
              </a:ext>
            </a:extLst>
          </p:cNvPr>
          <p:cNvGrpSpPr/>
          <p:nvPr/>
        </p:nvGrpSpPr>
        <p:grpSpPr>
          <a:xfrm>
            <a:off x="4144734" y="732729"/>
            <a:ext cx="854532" cy="27432"/>
            <a:chOff x="1775295" y="2020905"/>
            <a:chExt cx="3021911" cy="45719"/>
          </a:xfrm>
        </p:grpSpPr>
        <p:sp>
          <p:nvSpPr>
            <p:cNvPr id="31" name="Rectangle 30">
              <a:extLst>
                <a:ext uri="{FF2B5EF4-FFF2-40B4-BE49-F238E27FC236}">
                  <a16:creationId xmlns="" xmlns:a16="http://schemas.microsoft.com/office/drawing/2014/main" id="{385C025C-1F43-4B2F-866B-510323D23F4D}"/>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32" name="Rectangle 31">
              <a:extLst>
                <a:ext uri="{FF2B5EF4-FFF2-40B4-BE49-F238E27FC236}">
                  <a16:creationId xmlns="" xmlns:a16="http://schemas.microsoft.com/office/drawing/2014/main" id="{243821DB-8E6F-40AD-BFC2-79EB4933B03C}"/>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33" name="Rectangle 32">
              <a:extLst>
                <a:ext uri="{FF2B5EF4-FFF2-40B4-BE49-F238E27FC236}">
                  <a16:creationId xmlns="" xmlns:a16="http://schemas.microsoft.com/office/drawing/2014/main" id="{761720C3-14A5-4F53-9A53-3779D1954565}"/>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35" name="Rectangle 34">
              <a:extLst>
                <a:ext uri="{FF2B5EF4-FFF2-40B4-BE49-F238E27FC236}">
                  <a16:creationId xmlns="" xmlns:a16="http://schemas.microsoft.com/office/drawing/2014/main" id="{837545ED-F530-42A6-8AEF-39F1481F287A}"/>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36" name="Rectangle 35">
              <a:extLst>
                <a:ext uri="{FF2B5EF4-FFF2-40B4-BE49-F238E27FC236}">
                  <a16:creationId xmlns="" xmlns:a16="http://schemas.microsoft.com/office/drawing/2014/main" id="{55D3CE52-9A06-4299-8899-9E04C969579E}"/>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grpSp>
        <p:nvGrpSpPr>
          <p:cNvPr id="64" name="Group 63">
            <a:extLst>
              <a:ext uri="{FF2B5EF4-FFF2-40B4-BE49-F238E27FC236}">
                <a16:creationId xmlns="" xmlns:a16="http://schemas.microsoft.com/office/drawing/2014/main" id="{2F21C5B2-CFA3-4002-A259-BF9B181277CA}"/>
              </a:ext>
            </a:extLst>
          </p:cNvPr>
          <p:cNvGrpSpPr/>
          <p:nvPr/>
        </p:nvGrpSpPr>
        <p:grpSpPr>
          <a:xfrm>
            <a:off x="200594" y="1308710"/>
            <a:ext cx="8742812" cy="3116188"/>
            <a:chOff x="414130" y="1784703"/>
            <a:chExt cx="11658600" cy="4154917"/>
          </a:xfrm>
        </p:grpSpPr>
        <p:sp>
          <p:nvSpPr>
            <p:cNvPr id="65" name="CustomShape 4">
              <a:extLst>
                <a:ext uri="{FF2B5EF4-FFF2-40B4-BE49-F238E27FC236}">
                  <a16:creationId xmlns="" xmlns:a16="http://schemas.microsoft.com/office/drawing/2014/main" id="{7F481EF5-E7AB-41A2-9187-0ECEBF98FCFD}"/>
                </a:ext>
              </a:extLst>
            </p:cNvPr>
            <p:cNvSpPr/>
            <p:nvPr/>
          </p:nvSpPr>
          <p:spPr>
            <a:xfrm>
              <a:off x="5646240" y="2137503"/>
              <a:ext cx="586440" cy="516960"/>
            </a:xfrm>
            <a:prstGeom prst="rect">
              <a:avLst/>
            </a:prstGeom>
            <a:noFill/>
            <a:ln>
              <a:noFill/>
            </a:ln>
            <a:effectLst/>
          </p:spPr>
          <p:txBody>
            <a:bodyPr wrap="none" lIns="180000" tIns="90000" rIns="180000" bIns="90000"/>
            <a:lstStyle/>
            <a:p>
              <a:pPr algn="ctr" defTabSz="685617" fontAlgn="base">
                <a:spcBef>
                  <a:spcPct val="0"/>
                </a:spcBef>
                <a:spcAft>
                  <a:spcPct val="0"/>
                </a:spcAft>
                <a:defRPr/>
              </a:pPr>
              <a:r>
                <a:rPr lang="en-US" sz="2100" kern="0" spc="-1">
                  <a:solidFill>
                    <a:srgbClr val="FFFFFF"/>
                  </a:solidFill>
                  <a:latin typeface="Open Sans Light"/>
                </a:rPr>
                <a:t>01</a:t>
              </a:r>
              <a:endParaRPr lang="en-US" sz="2100" kern="0" spc="-1">
                <a:solidFill>
                  <a:prstClr val="black"/>
                </a:solidFill>
                <a:latin typeface="Arial"/>
              </a:endParaRPr>
            </a:p>
          </p:txBody>
        </p:sp>
        <p:sp>
          <p:nvSpPr>
            <p:cNvPr id="67" name="CustomShape 6">
              <a:extLst>
                <a:ext uri="{FF2B5EF4-FFF2-40B4-BE49-F238E27FC236}">
                  <a16:creationId xmlns="" xmlns:a16="http://schemas.microsoft.com/office/drawing/2014/main" id="{0555DF8A-EA4C-4026-AD16-1136600C34DE}"/>
                </a:ext>
              </a:extLst>
            </p:cNvPr>
            <p:cNvSpPr/>
            <p:nvPr/>
          </p:nvSpPr>
          <p:spPr>
            <a:xfrm>
              <a:off x="5646240" y="4516743"/>
              <a:ext cx="586440" cy="516960"/>
            </a:xfrm>
            <a:prstGeom prst="rect">
              <a:avLst/>
            </a:prstGeom>
            <a:noFill/>
            <a:ln>
              <a:noFill/>
            </a:ln>
            <a:effectLst/>
          </p:spPr>
          <p:txBody>
            <a:bodyPr wrap="none" lIns="180000" tIns="90000" rIns="180000" bIns="90000"/>
            <a:lstStyle/>
            <a:p>
              <a:pPr algn="ctr" defTabSz="685617" fontAlgn="base">
                <a:spcBef>
                  <a:spcPct val="0"/>
                </a:spcBef>
                <a:spcAft>
                  <a:spcPct val="0"/>
                </a:spcAft>
                <a:defRPr/>
              </a:pPr>
              <a:r>
                <a:rPr lang="en-US" sz="2100" kern="0" spc="-1">
                  <a:solidFill>
                    <a:srgbClr val="FFFFFF"/>
                  </a:solidFill>
                  <a:latin typeface="Open Sans Light"/>
                </a:rPr>
                <a:t>03</a:t>
              </a:r>
              <a:endParaRPr lang="en-US" sz="2100" kern="0" spc="-1">
                <a:solidFill>
                  <a:prstClr val="black"/>
                </a:solidFill>
                <a:latin typeface="Arial"/>
              </a:endParaRPr>
            </a:p>
          </p:txBody>
        </p:sp>
        <p:pic>
          <p:nvPicPr>
            <p:cNvPr id="69" name="Picture 21">
              <a:extLst>
                <a:ext uri="{FF2B5EF4-FFF2-40B4-BE49-F238E27FC236}">
                  <a16:creationId xmlns="" xmlns:a16="http://schemas.microsoft.com/office/drawing/2014/main" id="{E129C7BA-96F7-49B8-9896-BB221C3B7DFC}"/>
                </a:ext>
              </a:extLst>
            </p:cNvPr>
            <p:cNvPicPr/>
            <p:nvPr/>
          </p:nvPicPr>
          <p:blipFill>
            <a:blip r:embed="rId3"/>
            <a:stretch/>
          </p:blipFill>
          <p:spPr>
            <a:xfrm>
              <a:off x="8345744" y="4419700"/>
              <a:ext cx="878400" cy="961200"/>
            </a:xfrm>
            <a:prstGeom prst="rect">
              <a:avLst/>
            </a:prstGeom>
            <a:ln>
              <a:noFill/>
            </a:ln>
          </p:spPr>
        </p:pic>
        <p:sp>
          <p:nvSpPr>
            <p:cNvPr id="70" name="CustomShape 10">
              <a:extLst>
                <a:ext uri="{FF2B5EF4-FFF2-40B4-BE49-F238E27FC236}">
                  <a16:creationId xmlns="" xmlns:a16="http://schemas.microsoft.com/office/drawing/2014/main" id="{4F67CE35-FE22-44C9-9287-A23A092B6634}"/>
                </a:ext>
              </a:extLst>
            </p:cNvPr>
            <p:cNvSpPr/>
            <p:nvPr/>
          </p:nvSpPr>
          <p:spPr>
            <a:xfrm>
              <a:off x="7770104" y="5423020"/>
              <a:ext cx="2175840" cy="516600"/>
            </a:xfrm>
            <a:prstGeom prst="rect">
              <a:avLst/>
            </a:prstGeom>
            <a:noFill/>
            <a:ln>
              <a:noFill/>
            </a:ln>
            <a:effectLst/>
          </p:spPr>
          <p:txBody>
            <a:bodyPr lIns="180000" tIns="90000" rIns="180000" bIns="90000"/>
            <a:lstStyle/>
            <a:p>
              <a:pPr defTabSz="685617" fontAlgn="base">
                <a:spcBef>
                  <a:spcPct val="0"/>
                </a:spcBef>
                <a:spcAft>
                  <a:spcPct val="0"/>
                </a:spcAft>
                <a:defRPr/>
              </a:pPr>
              <a:r>
                <a:rPr lang="en-US" sz="1000" b="1" kern="0" spc="-1">
                  <a:solidFill>
                    <a:srgbClr val="0070C0"/>
                  </a:solidFill>
                  <a:latin typeface="Tahoma"/>
                </a:rPr>
                <a:t>Lãnh đạo / Cán bộ chuyên viên nhà nước</a:t>
              </a:r>
              <a:endParaRPr lang="en-US" sz="1000" kern="0" spc="-1">
                <a:solidFill>
                  <a:prstClr val="black"/>
                </a:solidFill>
                <a:latin typeface="Arial"/>
              </a:endParaRPr>
            </a:p>
          </p:txBody>
        </p:sp>
        <p:pic>
          <p:nvPicPr>
            <p:cNvPr id="71" name="Picture 27">
              <a:extLst>
                <a:ext uri="{FF2B5EF4-FFF2-40B4-BE49-F238E27FC236}">
                  <a16:creationId xmlns="" xmlns:a16="http://schemas.microsoft.com/office/drawing/2014/main" id="{883BF1AE-8065-415D-B868-5A237AD2B23E}"/>
                </a:ext>
              </a:extLst>
            </p:cNvPr>
            <p:cNvPicPr/>
            <p:nvPr/>
          </p:nvPicPr>
          <p:blipFill>
            <a:blip r:embed="rId4"/>
            <a:stretch/>
          </p:blipFill>
          <p:spPr>
            <a:xfrm>
              <a:off x="2241631" y="1784703"/>
              <a:ext cx="705600" cy="705600"/>
            </a:xfrm>
            <a:prstGeom prst="rect">
              <a:avLst/>
            </a:prstGeom>
            <a:ln>
              <a:noFill/>
            </a:ln>
          </p:spPr>
        </p:pic>
        <p:sp>
          <p:nvSpPr>
            <p:cNvPr id="72" name="CustomShape 12">
              <a:extLst>
                <a:ext uri="{FF2B5EF4-FFF2-40B4-BE49-F238E27FC236}">
                  <a16:creationId xmlns="" xmlns:a16="http://schemas.microsoft.com/office/drawing/2014/main" id="{CBB1760E-8C70-43E4-8B9A-6622D723BE5E}"/>
                </a:ext>
              </a:extLst>
            </p:cNvPr>
            <p:cNvSpPr/>
            <p:nvPr/>
          </p:nvSpPr>
          <p:spPr>
            <a:xfrm>
              <a:off x="1396591" y="2490303"/>
              <a:ext cx="2370960" cy="303480"/>
            </a:xfrm>
            <a:prstGeom prst="rect">
              <a:avLst/>
            </a:prstGeom>
            <a:noFill/>
            <a:ln>
              <a:noFill/>
            </a:ln>
            <a:effectLst/>
          </p:spPr>
          <p:txBody>
            <a:bodyPr wrap="none" lIns="180000" tIns="90000" rIns="180000" bIns="90000"/>
            <a:lstStyle/>
            <a:p>
              <a:pPr defTabSz="685617" fontAlgn="base">
                <a:spcBef>
                  <a:spcPct val="0"/>
                </a:spcBef>
                <a:spcAft>
                  <a:spcPct val="0"/>
                </a:spcAft>
                <a:defRPr/>
              </a:pPr>
              <a:r>
                <a:rPr lang="en-US" sz="1000" b="1" kern="0" spc="-1">
                  <a:solidFill>
                    <a:srgbClr val="0070C0"/>
                  </a:solidFill>
                  <a:latin typeface="Tahoma"/>
                </a:rPr>
                <a:t>Công dân/Doanh nghiệp</a:t>
              </a:r>
              <a:endParaRPr lang="en-US" sz="1000" kern="0" spc="-1">
                <a:solidFill>
                  <a:prstClr val="black"/>
                </a:solidFill>
                <a:latin typeface="Arial"/>
              </a:endParaRPr>
            </a:p>
          </p:txBody>
        </p:sp>
        <p:sp>
          <p:nvSpPr>
            <p:cNvPr id="73" name="CustomShape 14">
              <a:extLst>
                <a:ext uri="{FF2B5EF4-FFF2-40B4-BE49-F238E27FC236}">
                  <a16:creationId xmlns="" xmlns:a16="http://schemas.microsoft.com/office/drawing/2014/main" id="{C453C7AA-9096-4116-9315-681A6E73647F}"/>
                </a:ext>
              </a:extLst>
            </p:cNvPr>
            <p:cNvSpPr/>
            <p:nvPr/>
          </p:nvSpPr>
          <p:spPr>
            <a:xfrm flipV="1">
              <a:off x="3459212" y="2233046"/>
              <a:ext cx="1540331" cy="0"/>
            </a:xfrm>
            <a:custGeom>
              <a:avLst/>
              <a:gdLst/>
              <a:ahLst/>
              <a:cxnLst/>
              <a:rect l="l" t="t" r="r" b="b"/>
              <a:pathLst>
                <a:path w="21600" h="21600">
                  <a:moveTo>
                    <a:pt x="0" y="0"/>
                  </a:moveTo>
                  <a:lnTo>
                    <a:pt x="21600" y="21600"/>
                  </a:lnTo>
                </a:path>
              </a:pathLst>
            </a:custGeom>
            <a:noFill/>
            <a:ln w="25560">
              <a:solidFill>
                <a:srgbClr val="C97506"/>
              </a:solidFill>
              <a:round/>
              <a:tailEnd type="triangle" w="med" len="med"/>
            </a:ln>
            <a:effectLst/>
          </p:spPr>
        </p:sp>
        <p:pic>
          <p:nvPicPr>
            <p:cNvPr id="74" name="Picture 38">
              <a:extLst>
                <a:ext uri="{FF2B5EF4-FFF2-40B4-BE49-F238E27FC236}">
                  <a16:creationId xmlns="" xmlns:a16="http://schemas.microsoft.com/office/drawing/2014/main" id="{52EA80AD-9536-409B-8686-8F875264DA92}"/>
                </a:ext>
              </a:extLst>
            </p:cNvPr>
            <p:cNvPicPr/>
            <p:nvPr/>
          </p:nvPicPr>
          <p:blipFill>
            <a:blip r:embed="rId5"/>
            <a:stretch/>
          </p:blipFill>
          <p:spPr>
            <a:xfrm>
              <a:off x="5397545" y="3807520"/>
              <a:ext cx="1701720" cy="1467000"/>
            </a:xfrm>
            <a:prstGeom prst="rect">
              <a:avLst/>
            </a:prstGeom>
            <a:ln>
              <a:noFill/>
            </a:ln>
          </p:spPr>
        </p:pic>
        <p:sp>
          <p:nvSpPr>
            <p:cNvPr id="75" name="CustomShape 16">
              <a:extLst>
                <a:ext uri="{FF2B5EF4-FFF2-40B4-BE49-F238E27FC236}">
                  <a16:creationId xmlns="" xmlns:a16="http://schemas.microsoft.com/office/drawing/2014/main" id="{B97001E2-D670-4C05-9650-BB792DFFD066}"/>
                </a:ext>
              </a:extLst>
            </p:cNvPr>
            <p:cNvSpPr/>
            <p:nvPr/>
          </p:nvSpPr>
          <p:spPr>
            <a:xfrm>
              <a:off x="5403315" y="5439446"/>
              <a:ext cx="1761900" cy="303480"/>
            </a:xfrm>
            <a:prstGeom prst="rect">
              <a:avLst/>
            </a:prstGeom>
            <a:solidFill>
              <a:srgbClr val="ED7D31"/>
            </a:solidFill>
            <a:ln w="19050" cap="flat" cmpd="sng" algn="ctr">
              <a:solidFill>
                <a:sysClr val="window" lastClr="FFFFFF"/>
              </a:solidFill>
              <a:prstDash val="solid"/>
              <a:round/>
            </a:ln>
            <a:effectLst>
              <a:outerShdw blurRad="40000" dist="20000" dir="5400000" rotWithShape="0">
                <a:srgbClr val="000000">
                  <a:alpha val="38000"/>
                </a:srgbClr>
              </a:outerShdw>
            </a:effectLst>
          </p:spPr>
          <p:txBody>
            <a:bodyPr wrap="none" lIns="180000" tIns="90000" rIns="180000" bIns="90000"/>
            <a:lstStyle/>
            <a:p>
              <a:pPr defTabSz="685617" fontAlgn="base">
                <a:spcBef>
                  <a:spcPct val="0"/>
                </a:spcBef>
                <a:spcAft>
                  <a:spcPct val="0"/>
                </a:spcAft>
                <a:defRPr/>
              </a:pPr>
              <a:r>
                <a:rPr lang="en-US" sz="1000" b="1" kern="0" spc="-1">
                  <a:solidFill>
                    <a:srgbClr val="022790"/>
                  </a:solidFill>
                  <a:latin typeface="Tahoma"/>
                </a:rPr>
                <a:t>Hệ thống UDCDVN</a:t>
              </a:r>
              <a:endParaRPr lang="en-US" sz="1000" kern="0" spc="-1">
                <a:solidFill>
                  <a:prstClr val="black"/>
                </a:solidFill>
                <a:latin typeface="Arial"/>
              </a:endParaRPr>
            </a:p>
          </p:txBody>
        </p:sp>
        <p:sp>
          <p:nvSpPr>
            <p:cNvPr id="76" name="CustomShape 18">
              <a:extLst>
                <a:ext uri="{FF2B5EF4-FFF2-40B4-BE49-F238E27FC236}">
                  <a16:creationId xmlns="" xmlns:a16="http://schemas.microsoft.com/office/drawing/2014/main" id="{A0B8BC57-C675-4790-A709-EBE29D2151F9}"/>
                </a:ext>
              </a:extLst>
            </p:cNvPr>
            <p:cNvSpPr/>
            <p:nvPr/>
          </p:nvSpPr>
          <p:spPr>
            <a:xfrm>
              <a:off x="7069209" y="4582643"/>
              <a:ext cx="997784" cy="734537"/>
            </a:xfrm>
            <a:prstGeom prst="bentConnector3">
              <a:avLst>
                <a:gd name="adj1" fmla="val 50024"/>
              </a:avLst>
            </a:prstGeom>
            <a:noFill/>
            <a:ln w="25560">
              <a:solidFill>
                <a:srgbClr val="C97506"/>
              </a:solidFill>
              <a:round/>
              <a:headEnd type="triangle" w="med" len="med"/>
              <a:tailEnd type="triangle" w="med" len="med"/>
            </a:ln>
            <a:effectLst/>
          </p:spPr>
        </p:sp>
        <p:sp>
          <p:nvSpPr>
            <p:cNvPr id="77" name="CustomShape 23">
              <a:extLst>
                <a:ext uri="{FF2B5EF4-FFF2-40B4-BE49-F238E27FC236}">
                  <a16:creationId xmlns="" xmlns:a16="http://schemas.microsoft.com/office/drawing/2014/main" id="{BAC87900-EE89-4634-B0D5-AC6CDF7C2F1D}"/>
                </a:ext>
              </a:extLst>
            </p:cNvPr>
            <p:cNvSpPr/>
            <p:nvPr/>
          </p:nvSpPr>
          <p:spPr>
            <a:xfrm>
              <a:off x="9630944" y="4582643"/>
              <a:ext cx="2441786" cy="691878"/>
            </a:xfrm>
            <a:prstGeom prst="rect">
              <a:avLst/>
            </a:prstGeom>
            <a:solidFill>
              <a:srgbClr val="5B9BD5">
                <a:lumMod val="75000"/>
              </a:srgbClr>
            </a:solidFill>
            <a:ln w="6350" cap="flat" cmpd="sng" algn="ctr">
              <a:solidFill>
                <a:srgbClr val="EE9900"/>
              </a:solidFill>
              <a:prstDash val="solid"/>
              <a:round/>
            </a:ln>
            <a:effectLst>
              <a:outerShdw blurRad="40000" dist="23000" dir="5400000" rotWithShape="0">
                <a:srgbClr val="000000">
                  <a:alpha val="35000"/>
                </a:srgbClr>
              </a:outerShdw>
            </a:effectLst>
          </p:spPr>
          <p:txBody>
            <a:bodyPr wrap="none" lIns="180000" tIns="90000" rIns="180000" bIns="90000"/>
            <a:lstStyle/>
            <a:p>
              <a:pPr marL="214323" indent="-214053" defTabSz="685617" fontAlgn="base">
                <a:spcBef>
                  <a:spcPct val="0"/>
                </a:spcBef>
                <a:spcAft>
                  <a:spcPct val="0"/>
                </a:spcAft>
                <a:buClr>
                  <a:srgbClr val="FFFFFF"/>
                </a:buClr>
                <a:buFont typeface="Wingdings" charset="2"/>
                <a:buChar char=""/>
                <a:defRPr/>
              </a:pPr>
              <a:r>
                <a:rPr lang="en-US" sz="1300" kern="0" spc="-1" dirty="0" err="1">
                  <a:solidFill>
                    <a:srgbClr val="FFFFFF"/>
                  </a:solidFill>
                  <a:latin typeface="Tahoma"/>
                </a:rPr>
                <a:t>Gửi</a:t>
              </a:r>
              <a:r>
                <a:rPr lang="en-US" sz="1300" kern="0" spc="-1" dirty="0">
                  <a:solidFill>
                    <a:srgbClr val="FFFFFF"/>
                  </a:solidFill>
                  <a:latin typeface="Tahoma"/>
                </a:rPr>
                <a:t> </a:t>
              </a:r>
              <a:r>
                <a:rPr lang="en-US" sz="1300" kern="0" spc="-1" dirty="0" err="1">
                  <a:solidFill>
                    <a:srgbClr val="FFFFFF"/>
                  </a:solidFill>
                  <a:latin typeface="Tahoma"/>
                </a:rPr>
                <a:t>thông</a:t>
              </a:r>
              <a:r>
                <a:rPr lang="en-US" sz="1300" kern="0" spc="-1" dirty="0">
                  <a:solidFill>
                    <a:srgbClr val="FFFFFF"/>
                  </a:solidFill>
                  <a:latin typeface="Tahoma"/>
                </a:rPr>
                <a:t> </a:t>
              </a:r>
              <a:r>
                <a:rPr lang="en-US" sz="1300" kern="0" spc="-1" dirty="0" err="1">
                  <a:solidFill>
                    <a:srgbClr val="FFFFFF"/>
                  </a:solidFill>
                  <a:latin typeface="Tahoma"/>
                </a:rPr>
                <a:t>báo</a:t>
              </a:r>
              <a:endParaRPr lang="en-US" sz="1300" kern="0" spc="-1" dirty="0">
                <a:solidFill>
                  <a:prstClr val="black"/>
                </a:solidFill>
                <a:latin typeface="Arial"/>
              </a:endParaRPr>
            </a:p>
            <a:p>
              <a:pPr marL="214323" indent="-214053" defTabSz="685617" fontAlgn="base">
                <a:spcBef>
                  <a:spcPct val="0"/>
                </a:spcBef>
                <a:spcAft>
                  <a:spcPct val="0"/>
                </a:spcAft>
                <a:buClr>
                  <a:srgbClr val="FFFFFF"/>
                </a:buClr>
                <a:buFont typeface="Wingdings" charset="2"/>
                <a:buChar char=""/>
                <a:defRPr/>
              </a:pPr>
              <a:r>
                <a:rPr lang="en-US" sz="1300" kern="0" spc="-1" dirty="0" err="1">
                  <a:solidFill>
                    <a:srgbClr val="FFFFFF"/>
                  </a:solidFill>
                  <a:latin typeface="Tahoma"/>
                </a:rPr>
                <a:t>Xử</a:t>
              </a:r>
              <a:r>
                <a:rPr lang="en-US" sz="1300" kern="0" spc="-1" dirty="0">
                  <a:solidFill>
                    <a:srgbClr val="FFFFFF"/>
                  </a:solidFill>
                  <a:latin typeface="Tahoma"/>
                </a:rPr>
                <a:t> </a:t>
              </a:r>
              <a:r>
                <a:rPr lang="en-US" sz="1300" kern="0" spc="-1" dirty="0" err="1">
                  <a:solidFill>
                    <a:srgbClr val="FFFFFF"/>
                  </a:solidFill>
                  <a:latin typeface="Tahoma"/>
                </a:rPr>
                <a:t>lý</a:t>
              </a:r>
              <a:r>
                <a:rPr lang="en-US" sz="1300" kern="0" spc="-1" dirty="0">
                  <a:solidFill>
                    <a:srgbClr val="FFFFFF"/>
                  </a:solidFill>
                  <a:latin typeface="Tahoma"/>
                </a:rPr>
                <a:t> </a:t>
              </a:r>
              <a:r>
                <a:rPr lang="en-US" sz="1300" kern="0" spc="-1" dirty="0" err="1">
                  <a:solidFill>
                    <a:srgbClr val="FFFFFF"/>
                  </a:solidFill>
                  <a:latin typeface="Tahoma"/>
                </a:rPr>
                <a:t>phản</a:t>
              </a:r>
              <a:r>
                <a:rPr lang="en-US" sz="1300" kern="0" spc="-1" dirty="0">
                  <a:solidFill>
                    <a:srgbClr val="FFFFFF"/>
                  </a:solidFill>
                  <a:latin typeface="Tahoma"/>
                </a:rPr>
                <a:t> </a:t>
              </a:r>
              <a:r>
                <a:rPr lang="en-US" sz="1300" kern="0" spc="-1" dirty="0" err="1">
                  <a:solidFill>
                    <a:srgbClr val="FFFFFF"/>
                  </a:solidFill>
                  <a:latin typeface="Tahoma"/>
                </a:rPr>
                <a:t>ánh</a:t>
              </a:r>
              <a:endParaRPr lang="en-US" sz="1300" kern="0" spc="-1" dirty="0">
                <a:solidFill>
                  <a:prstClr val="black"/>
                </a:solidFill>
                <a:latin typeface="Arial"/>
              </a:endParaRPr>
            </a:p>
          </p:txBody>
        </p:sp>
        <p:sp>
          <p:nvSpPr>
            <p:cNvPr id="78" name="CustomShape 28">
              <a:extLst>
                <a:ext uri="{FF2B5EF4-FFF2-40B4-BE49-F238E27FC236}">
                  <a16:creationId xmlns="" xmlns:a16="http://schemas.microsoft.com/office/drawing/2014/main" id="{4D47C8A5-C83A-4E53-A579-3D58EA6DF452}"/>
                </a:ext>
              </a:extLst>
            </p:cNvPr>
            <p:cNvSpPr/>
            <p:nvPr/>
          </p:nvSpPr>
          <p:spPr>
            <a:xfrm>
              <a:off x="414130" y="2865099"/>
              <a:ext cx="4784743" cy="2877805"/>
            </a:xfrm>
            <a:prstGeom prst="rect">
              <a:avLst/>
            </a:prstGeom>
            <a:solidFill>
              <a:srgbClr val="5B9BD5">
                <a:lumMod val="75000"/>
              </a:srgbClr>
            </a:solidFill>
            <a:ln w="6350" cap="flat" cmpd="sng" algn="ctr">
              <a:solidFill>
                <a:srgbClr val="EE9900"/>
              </a:solidFill>
              <a:prstDash val="solid"/>
              <a:round/>
            </a:ln>
            <a:effectLst>
              <a:outerShdw blurRad="40000" dist="23000" dir="5400000" rotWithShape="0">
                <a:srgbClr val="000000">
                  <a:alpha val="35000"/>
                </a:srgbClr>
              </a:outerShdw>
            </a:effectLst>
          </p:spPr>
          <p:txBody>
            <a:bodyPr wrap="none" lIns="180000" tIns="90000" rIns="180000" bIns="90000"/>
            <a:lstStyle/>
            <a:p>
              <a:pPr marL="214323" indent="-214053" defTabSz="685617" fontAlgn="base">
                <a:spcBef>
                  <a:spcPct val="0"/>
                </a:spcBef>
                <a:spcAft>
                  <a:spcPct val="0"/>
                </a:spcAft>
                <a:buClr>
                  <a:srgbClr val="FFFFFF"/>
                </a:buClr>
                <a:buFont typeface="Wingdings" charset="2"/>
                <a:buChar char=""/>
                <a:defRPr/>
              </a:pPr>
              <a:r>
                <a:rPr lang="en-US" sz="1300" kern="0" spc="-1">
                  <a:solidFill>
                    <a:srgbClr val="FFFFFF"/>
                  </a:solidFill>
                  <a:latin typeface="Open Sans Light"/>
                </a:rPr>
                <a:t>Tải - Cài đặt ứng dụng</a:t>
              </a:r>
            </a:p>
            <a:p>
              <a:pPr marL="214323" indent="-214053" defTabSz="685617" fontAlgn="base">
                <a:spcBef>
                  <a:spcPct val="0"/>
                </a:spcBef>
                <a:spcAft>
                  <a:spcPct val="0"/>
                </a:spcAft>
                <a:buClr>
                  <a:srgbClr val="FFFFFF"/>
                </a:buClr>
                <a:buFont typeface="Wingdings" charset="2"/>
                <a:buChar char=""/>
                <a:defRPr/>
              </a:pPr>
              <a:r>
                <a:rPr lang="en-US" sz="1300" kern="0" spc="-1">
                  <a:solidFill>
                    <a:srgbClr val="FFFFFF"/>
                  </a:solidFill>
                  <a:latin typeface="Open Sans Light"/>
                </a:rPr>
                <a:t>Đăng ký tài khoản công dân</a:t>
              </a:r>
            </a:p>
            <a:p>
              <a:pPr marL="214323" indent="-214053" defTabSz="685617" fontAlgn="base">
                <a:spcBef>
                  <a:spcPct val="0"/>
                </a:spcBef>
                <a:spcAft>
                  <a:spcPct val="0"/>
                </a:spcAft>
                <a:buClr>
                  <a:srgbClr val="FFFFFF"/>
                </a:buClr>
                <a:buFont typeface="Wingdings" charset="2"/>
                <a:buChar char=""/>
                <a:defRPr/>
              </a:pPr>
              <a:r>
                <a:rPr lang="en-US" sz="1300" kern="0" spc="-1">
                  <a:solidFill>
                    <a:srgbClr val="FFFFFF"/>
                  </a:solidFill>
                  <a:latin typeface="Open Sans Light"/>
                </a:rPr>
                <a:t>Tra cứu hồ sơ, thửa đất, BHXH, mã số thuế</a:t>
              </a:r>
            </a:p>
            <a:p>
              <a:pPr marL="214323" indent="-214053" defTabSz="685617" fontAlgn="base">
                <a:spcBef>
                  <a:spcPct val="0"/>
                </a:spcBef>
                <a:spcAft>
                  <a:spcPct val="0"/>
                </a:spcAft>
                <a:buClr>
                  <a:srgbClr val="FFFFFF"/>
                </a:buClr>
                <a:buFont typeface="Wingdings" charset="2"/>
                <a:buChar char=""/>
                <a:defRPr/>
              </a:pPr>
              <a:r>
                <a:rPr lang="en-US" sz="1300" kern="0" spc="-1">
                  <a:solidFill>
                    <a:srgbClr val="FFFFFF"/>
                  </a:solidFill>
                  <a:latin typeface="Open Sans Light"/>
                </a:rPr>
                <a:t>Xem trạm quan trắc, camera.</a:t>
              </a:r>
            </a:p>
            <a:p>
              <a:pPr marL="214323" indent="-214053" defTabSz="685617" fontAlgn="base">
                <a:spcBef>
                  <a:spcPct val="0"/>
                </a:spcBef>
                <a:spcAft>
                  <a:spcPct val="0"/>
                </a:spcAft>
                <a:buClr>
                  <a:srgbClr val="FFFFFF"/>
                </a:buClr>
                <a:buFont typeface="Wingdings" charset="2"/>
                <a:buChar char=""/>
                <a:defRPr/>
              </a:pPr>
              <a:r>
                <a:rPr lang="en-US" sz="1300" kern="0" spc="-1">
                  <a:solidFill>
                    <a:srgbClr val="FFFFFF"/>
                  </a:solidFill>
                  <a:latin typeface="Open Sans Light"/>
                </a:rPr>
                <a:t>Xem danh sách, vị trí, chi tiết các tiện ích </a:t>
              </a:r>
              <a:endParaRPr lang="en-US" sz="1300" kern="0" spc="-1">
                <a:solidFill>
                  <a:prstClr val="black"/>
                </a:solidFill>
                <a:latin typeface="Arial"/>
              </a:endParaRPr>
            </a:p>
            <a:p>
              <a:pPr marL="214323" indent="-214053" defTabSz="685617" fontAlgn="base">
                <a:spcBef>
                  <a:spcPct val="0"/>
                </a:spcBef>
                <a:spcAft>
                  <a:spcPct val="0"/>
                </a:spcAft>
                <a:buClr>
                  <a:srgbClr val="FFFFFF"/>
                </a:buClr>
                <a:buFont typeface="Wingdings" charset="2"/>
                <a:buChar char=""/>
                <a:defRPr/>
              </a:pPr>
              <a:r>
                <a:rPr lang="en-US" sz="1300" kern="0" spc="-1">
                  <a:solidFill>
                    <a:srgbClr val="FFFFFF"/>
                  </a:solidFill>
                  <a:latin typeface="Open Sans Light"/>
                </a:rPr>
                <a:t>Tạo PAKN, xem các phản ánh gần đây</a:t>
              </a:r>
            </a:p>
            <a:p>
              <a:pPr marL="214323" indent="-214053" defTabSz="685617" fontAlgn="base">
                <a:spcBef>
                  <a:spcPct val="0"/>
                </a:spcBef>
                <a:spcAft>
                  <a:spcPct val="0"/>
                </a:spcAft>
                <a:buClr>
                  <a:srgbClr val="FFFFFF"/>
                </a:buClr>
                <a:buFont typeface="Wingdings" charset="2"/>
                <a:buChar char=""/>
                <a:defRPr/>
              </a:pPr>
              <a:r>
                <a:rPr lang="en-US" sz="1300" kern="0" spc="-1">
                  <a:solidFill>
                    <a:srgbClr val="FFFFFF"/>
                  </a:solidFill>
                  <a:latin typeface="Open Sans Light"/>
                </a:rPr>
                <a:t>Tra cứu, thanh toán tiền điện, nước, cước </a:t>
              </a:r>
            </a:p>
            <a:p>
              <a:pPr marL="270" defTabSz="685617" fontAlgn="base">
                <a:spcBef>
                  <a:spcPct val="0"/>
                </a:spcBef>
                <a:spcAft>
                  <a:spcPct val="0"/>
                </a:spcAft>
                <a:buClr>
                  <a:srgbClr val="FFFFFF"/>
                </a:buClr>
                <a:defRPr/>
              </a:pPr>
              <a:r>
                <a:rPr lang="en-US" sz="1300" kern="0" spc="-1">
                  <a:solidFill>
                    <a:srgbClr val="FFFFFF"/>
                  </a:solidFill>
                  <a:latin typeface="Open Sans Light"/>
                </a:rPr>
                <a:t>Viễn thông, học phí</a:t>
              </a:r>
              <a:endParaRPr lang="en-US" sz="1300" kern="0" spc="-1">
                <a:solidFill>
                  <a:prstClr val="black"/>
                </a:solidFill>
                <a:latin typeface="Arial"/>
              </a:endParaRPr>
            </a:p>
            <a:p>
              <a:pPr marL="214323" indent="-214053" defTabSz="685617" fontAlgn="base">
                <a:spcBef>
                  <a:spcPct val="0"/>
                </a:spcBef>
                <a:spcAft>
                  <a:spcPct val="0"/>
                </a:spcAft>
                <a:buClr>
                  <a:srgbClr val="FFFFFF"/>
                </a:buClr>
                <a:buFont typeface="Wingdings" charset="2"/>
                <a:buChar char=""/>
                <a:defRPr/>
              </a:pPr>
              <a:r>
                <a:rPr lang="en-US" sz="1300" kern="0" spc="-1">
                  <a:solidFill>
                    <a:srgbClr val="FFFFFF"/>
                  </a:solidFill>
                  <a:latin typeface="Open Sans Light"/>
                </a:rPr>
                <a:t>Nhận các thông báo nhanh, xem các thông</a:t>
              </a:r>
            </a:p>
            <a:p>
              <a:pPr marL="270" defTabSz="685617" fontAlgn="base">
                <a:spcBef>
                  <a:spcPct val="0"/>
                </a:spcBef>
                <a:spcAft>
                  <a:spcPct val="0"/>
                </a:spcAft>
                <a:buClr>
                  <a:srgbClr val="FFFFFF"/>
                </a:buClr>
                <a:defRPr/>
              </a:pPr>
              <a:r>
                <a:rPr lang="en-US" sz="1300" kern="0" spc="-1">
                  <a:solidFill>
                    <a:srgbClr val="FFFFFF"/>
                  </a:solidFill>
                  <a:latin typeface="Open Sans Light"/>
                </a:rPr>
                <a:t>xin về nông nghiệp,  du lịch</a:t>
              </a:r>
            </a:p>
            <a:p>
              <a:pPr marL="270" defTabSz="685617" fontAlgn="base">
                <a:spcBef>
                  <a:spcPct val="0"/>
                </a:spcBef>
                <a:spcAft>
                  <a:spcPct val="0"/>
                </a:spcAft>
                <a:buClr>
                  <a:srgbClr val="FFFFFF"/>
                </a:buClr>
                <a:defRPr/>
              </a:pPr>
              <a:endParaRPr lang="en-US" sz="1300" kern="0" spc="-1">
                <a:solidFill>
                  <a:srgbClr val="FFFFFF"/>
                </a:solidFill>
                <a:latin typeface="Open Sans Light"/>
              </a:endParaRPr>
            </a:p>
            <a:p>
              <a:pPr marL="214323" indent="-214053" defTabSz="685617" fontAlgn="base">
                <a:spcBef>
                  <a:spcPct val="0"/>
                </a:spcBef>
                <a:spcAft>
                  <a:spcPct val="0"/>
                </a:spcAft>
                <a:buClr>
                  <a:srgbClr val="FFFFFF"/>
                </a:buClr>
                <a:buFont typeface="Wingdings" charset="2"/>
                <a:buChar char=""/>
                <a:defRPr/>
              </a:pPr>
              <a:endParaRPr lang="en-US" sz="1300" kern="0" spc="-1">
                <a:solidFill>
                  <a:prstClr val="black"/>
                </a:solidFill>
                <a:latin typeface="Arial"/>
              </a:endParaRPr>
            </a:p>
          </p:txBody>
        </p:sp>
        <p:grpSp>
          <p:nvGrpSpPr>
            <p:cNvPr id="79" name="Group 78">
              <a:extLst>
                <a:ext uri="{FF2B5EF4-FFF2-40B4-BE49-F238E27FC236}">
                  <a16:creationId xmlns="" xmlns:a16="http://schemas.microsoft.com/office/drawing/2014/main" id="{C517A5DA-A50D-4C9C-8ED2-7F059367CE13}"/>
                </a:ext>
              </a:extLst>
            </p:cNvPr>
            <p:cNvGrpSpPr/>
            <p:nvPr/>
          </p:nvGrpSpPr>
          <p:grpSpPr>
            <a:xfrm>
              <a:off x="5520846" y="1811142"/>
              <a:ext cx="1701720" cy="1199473"/>
              <a:chOff x="4417310" y="1182633"/>
              <a:chExt cx="1701720" cy="1199473"/>
            </a:xfrm>
          </p:grpSpPr>
          <p:grpSp>
            <p:nvGrpSpPr>
              <p:cNvPr id="81" name="Group 80">
                <a:extLst>
                  <a:ext uri="{FF2B5EF4-FFF2-40B4-BE49-F238E27FC236}">
                    <a16:creationId xmlns="" xmlns:a16="http://schemas.microsoft.com/office/drawing/2014/main" id="{54086B9F-E760-484A-A295-2BC98C4AAB79}"/>
                  </a:ext>
                </a:extLst>
              </p:cNvPr>
              <p:cNvGrpSpPr/>
              <p:nvPr/>
            </p:nvGrpSpPr>
            <p:grpSpPr>
              <a:xfrm>
                <a:off x="4431509" y="1182633"/>
                <a:ext cx="1581480" cy="941331"/>
                <a:chOff x="6111493" y="2480179"/>
                <a:chExt cx="2203451" cy="1323471"/>
              </a:xfrm>
            </p:grpSpPr>
            <p:pic>
              <p:nvPicPr>
                <p:cNvPr id="83" name="Picture 2" descr="2,157,486 Laptop Stock Photos, Pictures &amp; Royalty-Free Images - iStock">
                  <a:extLst>
                    <a:ext uri="{FF2B5EF4-FFF2-40B4-BE49-F238E27FC236}">
                      <a16:creationId xmlns="" xmlns:a16="http://schemas.microsoft.com/office/drawing/2014/main" id="{178E1F1D-AC47-43C2-B14C-2DFB133BE1E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629" t="4842" r="5867" b="8172"/>
                <a:stretch/>
              </p:blipFill>
              <p:spPr bwMode="auto">
                <a:xfrm>
                  <a:off x="6111493" y="2480179"/>
                  <a:ext cx="2203451" cy="132347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 xmlns:a16="http://schemas.microsoft.com/office/drawing/2014/main" id="{AFF89E94-0F21-41F2-A171-B7D7473CD0A9}"/>
                    </a:ext>
                  </a:extLst>
                </p:cNvPr>
                <p:cNvPicPr>
                  <a:picLocks noChangeAspect="1"/>
                </p:cNvPicPr>
                <p:nvPr/>
              </p:nvPicPr>
              <p:blipFill>
                <a:blip r:embed="rId7"/>
                <a:stretch>
                  <a:fillRect/>
                </a:stretch>
              </p:blipFill>
              <p:spPr>
                <a:xfrm>
                  <a:off x="6648130" y="2672712"/>
                  <a:ext cx="1135931" cy="951255"/>
                </a:xfrm>
                <a:prstGeom prst="rect">
                  <a:avLst/>
                </a:prstGeom>
              </p:spPr>
            </p:pic>
          </p:grpSp>
          <p:sp>
            <p:nvSpPr>
              <p:cNvPr id="82" name="CustomShape 12">
                <a:extLst>
                  <a:ext uri="{FF2B5EF4-FFF2-40B4-BE49-F238E27FC236}">
                    <a16:creationId xmlns="" xmlns:a16="http://schemas.microsoft.com/office/drawing/2014/main" id="{6F24E5BD-76AA-4043-B3DE-D985426967CE}"/>
                  </a:ext>
                </a:extLst>
              </p:cNvPr>
              <p:cNvSpPr/>
              <p:nvPr/>
            </p:nvSpPr>
            <p:spPr>
              <a:xfrm>
                <a:off x="4417310" y="2078626"/>
                <a:ext cx="1701720" cy="303480"/>
              </a:xfrm>
              <a:prstGeom prst="rect">
                <a:avLst/>
              </a:prstGeom>
              <a:noFill/>
              <a:ln>
                <a:noFill/>
              </a:ln>
              <a:effectLst/>
            </p:spPr>
            <p:txBody>
              <a:bodyPr wrap="none" lIns="180000" tIns="90000" rIns="180000" bIns="90000"/>
              <a:lstStyle/>
              <a:p>
                <a:pPr defTabSz="685617" fontAlgn="base">
                  <a:spcBef>
                    <a:spcPct val="0"/>
                  </a:spcBef>
                  <a:spcAft>
                    <a:spcPct val="0"/>
                  </a:spcAft>
                  <a:defRPr/>
                </a:pPr>
                <a:r>
                  <a:rPr lang="en-US" sz="1000" b="1" kern="0" spc="-1">
                    <a:solidFill>
                      <a:srgbClr val="0070C0"/>
                    </a:solidFill>
                    <a:latin typeface="Arial" panose="020B0604020202020204" pitchFamily="34" charset="0"/>
                    <a:cs typeface="Arial" panose="020B0604020202020204" pitchFamily="34" charset="0"/>
                  </a:rPr>
                  <a:t>Đăng ký UDCDVN</a:t>
                </a:r>
                <a:endParaRPr lang="en-US" sz="1000" kern="0" spc="-1">
                  <a:solidFill>
                    <a:prstClr val="black"/>
                  </a:solidFill>
                  <a:latin typeface="Arial" panose="020B0604020202020204" pitchFamily="34" charset="0"/>
                  <a:cs typeface="Arial" panose="020B0604020202020204" pitchFamily="34" charset="0"/>
                </a:endParaRPr>
              </a:p>
            </p:txBody>
          </p:sp>
        </p:grpSp>
        <p:cxnSp>
          <p:nvCxnSpPr>
            <p:cNvPr id="80" name="Straight Arrow Connector 79">
              <a:extLst>
                <a:ext uri="{FF2B5EF4-FFF2-40B4-BE49-F238E27FC236}">
                  <a16:creationId xmlns="" xmlns:a16="http://schemas.microsoft.com/office/drawing/2014/main" id="{DF9F6FBB-CDCD-4DBA-9B34-9B78A6835E6A}"/>
                </a:ext>
              </a:extLst>
            </p:cNvPr>
            <p:cNvCxnSpPr/>
            <p:nvPr/>
          </p:nvCxnSpPr>
          <p:spPr>
            <a:xfrm>
              <a:off x="6428831" y="3031885"/>
              <a:ext cx="0" cy="778668"/>
            </a:xfrm>
            <a:prstGeom prst="straightConnector1">
              <a:avLst/>
            </a:prstGeom>
            <a:noFill/>
            <a:ln w="25560">
              <a:solidFill>
                <a:srgbClr val="C97506"/>
              </a:solidFill>
              <a:round/>
              <a:tailEnd type="triangle" w="med" len="med"/>
            </a:ln>
            <a:effectLst/>
          </p:spPr>
        </p:cxnSp>
      </p:grpSp>
    </p:spTree>
    <p:extLst>
      <p:ext uri="{BB962C8B-B14F-4D97-AF65-F5344CB8AC3E}">
        <p14:creationId xmlns:p14="http://schemas.microsoft.com/office/powerpoint/2010/main" val="288764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16" presetClass="entr" presetSubtype="37" fill="hold" nodeType="after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barn(outVertical)">
                                      <p:cBhvr>
                                        <p:cTn id="1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57851" y="1943264"/>
            <a:ext cx="5062131" cy="13713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lvl="1">
              <a:defRPr/>
            </a:pPr>
            <a:r>
              <a:rPr lang="en-US" sz="3000" b="1">
                <a:latin typeface="Segoe UI" panose="020B0502040204020203" pitchFamily="34" charset="0"/>
              </a:rPr>
              <a:t>ĐẶC ĐIỂM NỔI BẬT</a:t>
            </a:r>
            <a:endParaRPr lang="en-US" sz="3000" b="1" dirty="0">
              <a:solidFill>
                <a:prstClr val="white"/>
              </a:solidFill>
              <a:latin typeface="Segoe UI" panose="020B0502040204020203" pitchFamily="34" charset="0"/>
            </a:endParaRPr>
          </a:p>
        </p:txBody>
      </p:sp>
      <p:sp>
        <p:nvSpPr>
          <p:cNvPr id="4" name="Chevron 3"/>
          <p:cNvSpPr/>
          <p:nvPr/>
        </p:nvSpPr>
        <p:spPr>
          <a:xfrm>
            <a:off x="4072134" y="2160378"/>
            <a:ext cx="321139" cy="968440"/>
          </a:xfrm>
          <a:prstGeom prst="chevron">
            <a:avLst>
              <a:gd name="adj" fmla="val 76684"/>
            </a:avLst>
          </a:prstGeom>
          <a:solidFill>
            <a:schemeClr val="bg1"/>
          </a:solidFill>
          <a:effectLst>
            <a:innerShdw blurRad="63500" dist="50800" dir="13500000">
              <a:prstClr val="black">
                <a:alpha val="50000"/>
              </a:prstClr>
            </a:inn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a:endParaRPr lang="en-US" sz="2000">
              <a:solidFill>
                <a:schemeClr val="tx1"/>
              </a:solidFill>
              <a:latin typeface="Segoe UI" panose="020B0502040204020203" pitchFamily="34" charset="0"/>
            </a:endParaRPr>
          </a:p>
        </p:txBody>
      </p:sp>
      <p:sp>
        <p:nvSpPr>
          <p:cNvPr id="6" name="Rectangle: Rounded Corners 9">
            <a:extLst>
              <a:ext uri="{FF2B5EF4-FFF2-40B4-BE49-F238E27FC236}">
                <a16:creationId xmlns="" xmlns:a16="http://schemas.microsoft.com/office/drawing/2014/main" id="{FEB1EE4F-1EED-4145-8F45-969D37FB5E18}"/>
              </a:ext>
            </a:extLst>
          </p:cNvPr>
          <p:cNvSpPr/>
          <p:nvPr/>
        </p:nvSpPr>
        <p:spPr>
          <a:xfrm>
            <a:off x="763489" y="1549667"/>
            <a:ext cx="3110285" cy="1967987"/>
          </a:xfrm>
          <a:prstGeom prst="roundRect">
            <a:avLst>
              <a:gd name="adj" fmla="val 7213"/>
            </a:avLst>
          </a:prstGeom>
          <a:solidFill>
            <a:schemeClr val="bg1">
              <a:alpha val="16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a:endParaRPr lang="en-US" sz="2000">
              <a:latin typeface="Segoe UI" panose="020B0502040204020203" pitchFamily="34" charset="0"/>
            </a:endParaRPr>
          </a:p>
        </p:txBody>
      </p:sp>
      <p:sp>
        <p:nvSpPr>
          <p:cNvPr id="8" name="Oval 7">
            <a:extLst>
              <a:ext uri="{FF2B5EF4-FFF2-40B4-BE49-F238E27FC236}">
                <a16:creationId xmlns="" xmlns:a16="http://schemas.microsoft.com/office/drawing/2014/main" id="{E1F86E9E-DF04-48D5-98E3-89B3F252F2E7}"/>
              </a:ext>
            </a:extLst>
          </p:cNvPr>
          <p:cNvSpPr/>
          <p:nvPr/>
        </p:nvSpPr>
        <p:spPr>
          <a:xfrm>
            <a:off x="2029451" y="892552"/>
            <a:ext cx="578358" cy="578434"/>
          </a:xfrm>
          <a:prstGeom prst="ellipse">
            <a:avLst/>
          </a:prstGeom>
          <a:gradFill>
            <a:gsLst>
              <a:gs pos="0">
                <a:schemeClr val="accent1">
                  <a:lumMod val="5000"/>
                  <a:lumOff val="95000"/>
                  <a:alpha val="22000"/>
                </a:schemeClr>
              </a:gs>
              <a:gs pos="28000">
                <a:srgbClr val="709EC2">
                  <a:alpha val="48000"/>
                </a:srgbClr>
              </a:gs>
              <a:gs pos="100000">
                <a:srgbClr val="015392">
                  <a:alpha val="0"/>
                </a:srgbClr>
              </a:gs>
            </a:gsLst>
            <a:lin ang="5400000" scaled="1"/>
          </a:gra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a:r>
              <a:rPr lang="en-US" sz="3300">
                <a:solidFill>
                  <a:schemeClr val="bg1"/>
                </a:solidFill>
                <a:effectLst>
                  <a:innerShdw blurRad="63500" dist="50800" dir="13500000">
                    <a:prstClr val="black">
                      <a:alpha val="50000"/>
                    </a:prstClr>
                  </a:innerShdw>
                </a:effectLst>
                <a:latin typeface="Broadway" panose="04040905080B02020502" pitchFamily="82" charset="0"/>
              </a:rPr>
              <a:t>2</a:t>
            </a:r>
            <a:endParaRPr lang="en-US" sz="3300" dirty="0">
              <a:solidFill>
                <a:schemeClr val="bg1"/>
              </a:solidFill>
              <a:effectLst>
                <a:innerShdw blurRad="63500" dist="50800" dir="13500000">
                  <a:prstClr val="black">
                    <a:alpha val="50000"/>
                  </a:prstClr>
                </a:innerShdw>
              </a:effectLst>
              <a:latin typeface="Broadway" panose="04040905080B02020502" pitchFamily="82" charset="0"/>
            </a:endParaRPr>
          </a:p>
        </p:txBody>
      </p:sp>
      <p:pic>
        <p:nvPicPr>
          <p:cNvPr id="7" name="Shape 84">
            <a:extLst>
              <a:ext uri="{FF2B5EF4-FFF2-40B4-BE49-F238E27FC236}">
                <a16:creationId xmlns="" xmlns:a16="http://schemas.microsoft.com/office/drawing/2014/main" id="{A28BB05D-6E5C-490E-B991-5CDBCBAE4C3C}"/>
              </a:ext>
            </a:extLst>
          </p:cNvPr>
          <p:cNvPicPr preferRelativeResize="0"/>
          <p:nvPr/>
        </p:nvPicPr>
        <p:blipFill rotWithShape="1">
          <a:blip r:embed="rId2">
            <a:alphaModFix/>
          </a:blip>
          <a:srcRect/>
          <a:stretch/>
        </p:blipFill>
        <p:spPr>
          <a:xfrm>
            <a:off x="947567" y="1762308"/>
            <a:ext cx="2742129" cy="154270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997068264"/>
      </p:ext>
    </p:extLst>
  </p:cSld>
  <p:clrMapOvr>
    <a:masterClrMapping/>
  </p:clrMapOvr>
  <mc:AlternateContent xmlns:mc="http://schemas.openxmlformats.org/markup-compatibility/2006" xmlns:p14="http://schemas.microsoft.com/office/powerpoint/2010/main">
    <mc:Choice Requires="p14">
      <p:transition spd="slow" p14:dur="1250" advTm="2725">
        <p14:switch dir="r"/>
      </p:transition>
    </mc:Choice>
    <mc:Fallback xmlns="">
      <p:transition spd="slow" advTm="2725">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a:extLst>
              <a:ext uri="{FF2B5EF4-FFF2-40B4-BE49-F238E27FC236}">
                <a16:creationId xmlns="" xmlns:a16="http://schemas.microsoft.com/office/drawing/2014/main" id="{1D8249E4-D71F-4998-AE3D-8147399F90DA}"/>
              </a:ext>
            </a:extLst>
          </p:cNvPr>
          <p:cNvSpPr txBox="1">
            <a:spLocks/>
          </p:cNvSpPr>
          <p:nvPr/>
        </p:nvSpPr>
        <p:spPr>
          <a:xfrm>
            <a:off x="685800" y="212914"/>
            <a:ext cx="7772400" cy="425069"/>
          </a:xfrm>
          <a:prstGeom prst="rect">
            <a:avLst/>
          </a:prstGeom>
        </p:spPr>
        <p:txBody>
          <a:bodyPr vert="horz" lIns="81537" tIns="40769" rIns="81537" bIns="40769" rtlCol="0" anchor="ctr">
            <a:noAutofit/>
          </a:bodyPr>
          <a:lstStyle>
            <a:lvl1pPr algn="ctr" defTabSz="1087444" rtl="0" eaLnBrk="1" latinLnBrk="0" hangingPunct="1">
              <a:spcBef>
                <a:spcPct val="0"/>
              </a:spcBef>
              <a:buNone/>
              <a:defRPr sz="6000" kern="1200">
                <a:solidFill>
                  <a:srgbClr val="FF0000"/>
                </a:solidFill>
                <a:latin typeface="Times New Roman" pitchFamily="18" charset="0"/>
                <a:ea typeface="+mj-ea"/>
                <a:cs typeface="Times New Roman" pitchFamily="18" charset="0"/>
              </a:defRPr>
            </a:lvl1pPr>
          </a:lstStyle>
          <a:p>
            <a:r>
              <a:rPr lang="vi-VN" sz="3300" b="1">
                <a:solidFill>
                  <a:srgbClr val="0066B3"/>
                </a:solidFill>
                <a:latin typeface="Lato Regular"/>
                <a:cs typeface="Lato Regular"/>
              </a:rPr>
              <a:t>2. ĐẶC ĐIỂM NỔI BẬT</a:t>
            </a:r>
            <a:endParaRPr lang="id-ID" sz="3300" b="1">
              <a:solidFill>
                <a:srgbClr val="0066B3"/>
              </a:solidFill>
              <a:latin typeface="Lato Regular"/>
              <a:cs typeface="Lato Regular"/>
            </a:endParaRPr>
          </a:p>
        </p:txBody>
      </p:sp>
      <p:grpSp>
        <p:nvGrpSpPr>
          <p:cNvPr id="103" name="Group 102">
            <a:extLst>
              <a:ext uri="{FF2B5EF4-FFF2-40B4-BE49-F238E27FC236}">
                <a16:creationId xmlns="" xmlns:a16="http://schemas.microsoft.com/office/drawing/2014/main" id="{34009364-6852-40B8-BDA3-F96F135744A2}"/>
              </a:ext>
            </a:extLst>
          </p:cNvPr>
          <p:cNvGrpSpPr/>
          <p:nvPr/>
        </p:nvGrpSpPr>
        <p:grpSpPr>
          <a:xfrm>
            <a:off x="4144734" y="732729"/>
            <a:ext cx="854532" cy="27432"/>
            <a:chOff x="1775295" y="2020905"/>
            <a:chExt cx="3021911" cy="45719"/>
          </a:xfrm>
        </p:grpSpPr>
        <p:sp>
          <p:nvSpPr>
            <p:cNvPr id="104" name="Rectangle 103">
              <a:extLst>
                <a:ext uri="{FF2B5EF4-FFF2-40B4-BE49-F238E27FC236}">
                  <a16:creationId xmlns="" xmlns:a16="http://schemas.microsoft.com/office/drawing/2014/main" id="{4C5E160B-C663-4ABE-8B72-51FC1A9C6D9C}"/>
                </a:ext>
              </a:extLst>
            </p:cNvPr>
            <p:cNvSpPr/>
            <p:nvPr/>
          </p:nvSpPr>
          <p:spPr>
            <a:xfrm flipV="1">
              <a:off x="1775295" y="2020905"/>
              <a:ext cx="540354"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5" name="Rectangle 104">
              <a:extLst>
                <a:ext uri="{FF2B5EF4-FFF2-40B4-BE49-F238E27FC236}">
                  <a16:creationId xmlns="" xmlns:a16="http://schemas.microsoft.com/office/drawing/2014/main" id="{C6DDB527-BD54-4EE6-9240-7D3E828577FE}"/>
                </a:ext>
              </a:extLst>
            </p:cNvPr>
            <p:cNvSpPr/>
            <p:nvPr/>
          </p:nvSpPr>
          <p:spPr>
            <a:xfrm flipV="1">
              <a:off x="2390858" y="2020905"/>
              <a:ext cx="540354"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6" name="Rectangle 105">
              <a:extLst>
                <a:ext uri="{FF2B5EF4-FFF2-40B4-BE49-F238E27FC236}">
                  <a16:creationId xmlns="" xmlns:a16="http://schemas.microsoft.com/office/drawing/2014/main" id="{5261705A-735F-43A7-AB92-B601B0ADF831}"/>
                </a:ext>
              </a:extLst>
            </p:cNvPr>
            <p:cNvSpPr/>
            <p:nvPr/>
          </p:nvSpPr>
          <p:spPr>
            <a:xfrm flipV="1">
              <a:off x="3025595" y="2020905"/>
              <a:ext cx="540354"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7" name="Rectangle 106">
              <a:extLst>
                <a:ext uri="{FF2B5EF4-FFF2-40B4-BE49-F238E27FC236}">
                  <a16:creationId xmlns="" xmlns:a16="http://schemas.microsoft.com/office/drawing/2014/main" id="{42117076-F7E9-49DE-9E23-A72D85163BA6}"/>
                </a:ext>
              </a:extLst>
            </p:cNvPr>
            <p:cNvSpPr/>
            <p:nvPr/>
          </p:nvSpPr>
          <p:spPr>
            <a:xfrm flipV="1">
              <a:off x="3641290" y="2020905"/>
              <a:ext cx="540354"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sp>
          <p:nvSpPr>
            <p:cNvPr id="108" name="Rectangle 107">
              <a:extLst>
                <a:ext uri="{FF2B5EF4-FFF2-40B4-BE49-F238E27FC236}">
                  <a16:creationId xmlns="" xmlns:a16="http://schemas.microsoft.com/office/drawing/2014/main" id="{03A26755-381D-4FD1-ABA6-E64CD8A97BDA}"/>
                </a:ext>
              </a:extLst>
            </p:cNvPr>
            <p:cNvSpPr/>
            <p:nvPr/>
          </p:nvSpPr>
          <p:spPr>
            <a:xfrm flipV="1">
              <a:off x="4256852" y="2020905"/>
              <a:ext cx="540354"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latin typeface="Calibri Light"/>
              </a:endParaRPr>
            </a:p>
          </p:txBody>
        </p:sp>
      </p:grpSp>
      <p:pic>
        <p:nvPicPr>
          <p:cNvPr id="109" name="Picture 108">
            <a:extLst>
              <a:ext uri="{FF2B5EF4-FFF2-40B4-BE49-F238E27FC236}">
                <a16:creationId xmlns="" xmlns:a16="http://schemas.microsoft.com/office/drawing/2014/main" id="{A43876AA-593A-4CEB-882A-B7B582377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022" y="800861"/>
            <a:ext cx="5492854" cy="4245030"/>
          </a:xfrm>
          <a:prstGeom prst="rect">
            <a:avLst/>
          </a:prstGeom>
        </p:spPr>
      </p:pic>
      <p:grpSp>
        <p:nvGrpSpPr>
          <p:cNvPr id="110" name="Group 109">
            <a:extLst>
              <a:ext uri="{FF2B5EF4-FFF2-40B4-BE49-F238E27FC236}">
                <a16:creationId xmlns="" xmlns:a16="http://schemas.microsoft.com/office/drawing/2014/main" id="{45904F1A-9A20-4226-A374-4EFCF8C23D7F}"/>
              </a:ext>
            </a:extLst>
          </p:cNvPr>
          <p:cNvGrpSpPr/>
          <p:nvPr/>
        </p:nvGrpSpPr>
        <p:grpSpPr>
          <a:xfrm>
            <a:off x="6125224" y="648651"/>
            <a:ext cx="4142910" cy="4984953"/>
            <a:chOff x="6669526" y="1184605"/>
            <a:chExt cx="8476193" cy="10197647"/>
          </a:xfrm>
        </p:grpSpPr>
        <p:sp>
          <p:nvSpPr>
            <p:cNvPr id="111" name="Google Shape;26;p6">
              <a:extLst>
                <a:ext uri="{FF2B5EF4-FFF2-40B4-BE49-F238E27FC236}">
                  <a16:creationId xmlns="" xmlns:a16="http://schemas.microsoft.com/office/drawing/2014/main" id="{7C17DA7C-9C80-42CF-8CA9-66E074703C43}"/>
                </a:ext>
              </a:extLst>
            </p:cNvPr>
            <p:cNvSpPr txBox="1"/>
            <p:nvPr/>
          </p:nvSpPr>
          <p:spPr>
            <a:xfrm>
              <a:off x="7159691" y="1184605"/>
              <a:ext cx="4458452" cy="729057"/>
            </a:xfrm>
            <a:prstGeom prst="rect">
              <a:avLst/>
            </a:prstGeom>
            <a:noFill/>
            <a:ln>
              <a:noFill/>
            </a:ln>
          </p:spPr>
          <p:txBody>
            <a:bodyPr spcFirstLastPara="1" wrap="square" lIns="50800" tIns="50800" rIns="50800" bIns="50800" anchor="t" anchorCtr="0">
              <a:noAutofit/>
            </a:bodyPr>
            <a:lstStyle/>
            <a:p>
              <a:pPr algn="ctr">
                <a:buClr>
                  <a:srgbClr val="5E5E5E"/>
                </a:buClr>
                <a:buSzPts val="2800"/>
              </a:pPr>
              <a:r>
                <a:rPr lang="en-US" b="1">
                  <a:solidFill>
                    <a:srgbClr val="1072BA"/>
                  </a:solidFill>
                  <a:latin typeface="+mj-lt"/>
                  <a:ea typeface="Avenir"/>
                  <a:cs typeface="Avenir"/>
                  <a:sym typeface="Avenir"/>
                </a:rPr>
                <a:t>TienGiangS</a:t>
              </a:r>
              <a:endParaRPr b="1">
                <a:solidFill>
                  <a:srgbClr val="1072BA"/>
                </a:solidFill>
                <a:latin typeface="+mj-lt"/>
              </a:endParaRPr>
            </a:p>
          </p:txBody>
        </p:sp>
        <p:grpSp>
          <p:nvGrpSpPr>
            <p:cNvPr id="112" name="Group 111">
              <a:extLst>
                <a:ext uri="{FF2B5EF4-FFF2-40B4-BE49-F238E27FC236}">
                  <a16:creationId xmlns="" xmlns:a16="http://schemas.microsoft.com/office/drawing/2014/main" id="{E960F571-F9B8-44EA-AB74-71561D156956}"/>
                </a:ext>
              </a:extLst>
            </p:cNvPr>
            <p:cNvGrpSpPr/>
            <p:nvPr/>
          </p:nvGrpSpPr>
          <p:grpSpPr>
            <a:xfrm>
              <a:off x="6669526" y="1929918"/>
              <a:ext cx="8476193" cy="9452334"/>
              <a:chOff x="6669527" y="1929918"/>
              <a:chExt cx="5249864" cy="5854452"/>
            </a:xfrm>
          </p:grpSpPr>
          <p:pic>
            <p:nvPicPr>
              <p:cNvPr id="113" name="Picture 16">
                <a:extLst>
                  <a:ext uri="{FF2B5EF4-FFF2-40B4-BE49-F238E27FC236}">
                    <a16:creationId xmlns="" xmlns:a16="http://schemas.microsoft.com/office/drawing/2014/main" id="{1D830D98-D5D8-489A-87F2-BCC084A676F8}"/>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r="10258" b="12051"/>
              <a:stretch/>
            </p:blipFill>
            <p:spPr>
              <a:xfrm>
                <a:off x="6669527" y="1929918"/>
                <a:ext cx="5249864" cy="5854452"/>
              </a:xfrm>
              <a:prstGeom prst="rect">
                <a:avLst/>
              </a:prstGeom>
            </p:spPr>
          </p:pic>
          <p:pic>
            <p:nvPicPr>
              <p:cNvPr id="114" name="Picture 113">
                <a:extLst>
                  <a:ext uri="{FF2B5EF4-FFF2-40B4-BE49-F238E27FC236}">
                    <a16:creationId xmlns="" xmlns:a16="http://schemas.microsoft.com/office/drawing/2014/main" id="{727C797E-CCDF-41E9-A848-D303078E9422}"/>
                  </a:ext>
                </a:extLst>
              </p:cNvPr>
              <p:cNvPicPr>
                <a:picLocks noChangeAspect="1"/>
              </p:cNvPicPr>
              <p:nvPr/>
            </p:nvPicPr>
            <p:blipFill>
              <a:blip r:embed="rId5"/>
              <a:stretch>
                <a:fillRect/>
              </a:stretch>
            </p:blipFill>
            <p:spPr>
              <a:xfrm>
                <a:off x="7377598" y="2447813"/>
                <a:ext cx="2019373" cy="3589996"/>
              </a:xfrm>
              <a:prstGeom prst="rect">
                <a:avLst/>
              </a:prstGeom>
            </p:spPr>
          </p:pic>
        </p:grpSp>
      </p:grpSp>
    </p:spTree>
    <p:extLst>
      <p:ext uri="{BB962C8B-B14F-4D97-AF65-F5344CB8AC3E}">
        <p14:creationId xmlns:p14="http://schemas.microsoft.com/office/powerpoint/2010/main" val="82616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500" fill="hold"/>
                                        <p:tgtEl>
                                          <p:spTgt spid="102"/>
                                        </p:tgtEl>
                                        <p:attrNameLst>
                                          <p:attrName>ppt_w</p:attrName>
                                        </p:attrNameLst>
                                      </p:cBhvr>
                                      <p:tavLst>
                                        <p:tav tm="0">
                                          <p:val>
                                            <p:fltVal val="0"/>
                                          </p:val>
                                        </p:tav>
                                        <p:tav tm="100000">
                                          <p:val>
                                            <p:strVal val="#ppt_w"/>
                                          </p:val>
                                        </p:tav>
                                      </p:tavLst>
                                    </p:anim>
                                    <p:anim calcmode="lin" valueType="num">
                                      <p:cBhvr>
                                        <p:cTn id="8" dur="500" fill="hold"/>
                                        <p:tgtEl>
                                          <p:spTgt spid="102"/>
                                        </p:tgtEl>
                                        <p:attrNameLst>
                                          <p:attrName>ppt_h</p:attrName>
                                        </p:attrNameLst>
                                      </p:cBhvr>
                                      <p:tavLst>
                                        <p:tav tm="0">
                                          <p:val>
                                            <p:fltVal val="0"/>
                                          </p:val>
                                        </p:tav>
                                        <p:tav tm="100000">
                                          <p:val>
                                            <p:strVal val="#ppt_h"/>
                                          </p:val>
                                        </p:tav>
                                      </p:tavLst>
                                    </p:anim>
                                    <p:animEffect transition="in" filter="fade">
                                      <p:cBhvr>
                                        <p:cTn id="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9"/>
</p:tagLst>
</file>

<file path=ppt/theme/theme1.xml><?xml version="1.0" encoding="utf-8"?>
<a:theme xmlns:a="http://schemas.openxmlformats.org/drawingml/2006/main" name="Office 主题​​">
  <a:themeElements>
    <a:clrScheme name="自定义 112">
      <a:dk1>
        <a:sysClr val="windowText" lastClr="000000"/>
      </a:dk1>
      <a:lt1>
        <a:sysClr val="window" lastClr="FFFFFF"/>
      </a:lt1>
      <a:dk2>
        <a:srgbClr val="1F497D"/>
      </a:dk2>
      <a:lt2>
        <a:srgbClr val="EEECE1"/>
      </a:lt2>
      <a:accent1>
        <a:srgbClr val="308BC4"/>
      </a:accent1>
      <a:accent2>
        <a:srgbClr val="73C8FF"/>
      </a:accent2>
      <a:accent3>
        <a:srgbClr val="308BC4"/>
      </a:accent3>
      <a:accent4>
        <a:srgbClr val="73C8FF"/>
      </a:accent4>
      <a:accent5>
        <a:srgbClr val="308BC4"/>
      </a:accent5>
      <a:accent6>
        <a:srgbClr val="73C8FF"/>
      </a:accent6>
      <a:hlink>
        <a:srgbClr val="007FA2"/>
      </a:hlink>
      <a:folHlink>
        <a:srgbClr val="FF495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5727</TotalTime>
  <Words>1579</Words>
  <Application>Microsoft Office PowerPoint</Application>
  <PresentationFormat>On-screen Show (16:9)</PresentationFormat>
  <Paragraphs>230</Paragraphs>
  <Slides>29</Slides>
  <Notes>26</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主题​​</vt:lpstr>
      <vt:lpstr>PowerPoint Presentation</vt:lpstr>
      <vt:lpstr>NỘI DUNG CHÍNH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dc:title>
  <dc:creator>USER</dc:creator>
  <cp:lastModifiedBy>Admin</cp:lastModifiedBy>
  <cp:revision>458</cp:revision>
  <dcterms:created xsi:type="dcterms:W3CDTF">2014-11-09T01:07:25Z</dcterms:created>
  <dcterms:modified xsi:type="dcterms:W3CDTF">2022-09-16T08:43:26Z</dcterms:modified>
</cp:coreProperties>
</file>